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handoutMasterIdLst>
    <p:handoutMasterId r:id="rId86"/>
  </p:handoutMasterIdLst>
  <p:sldIdLst>
    <p:sldId id="302" r:id="rId2"/>
    <p:sldId id="309" r:id="rId3"/>
    <p:sldId id="416" r:id="rId4"/>
    <p:sldId id="387" r:id="rId5"/>
    <p:sldId id="446" r:id="rId6"/>
    <p:sldId id="443" r:id="rId7"/>
    <p:sldId id="444" r:id="rId8"/>
    <p:sldId id="337" r:id="rId9"/>
    <p:sldId id="445" r:id="rId10"/>
    <p:sldId id="448" r:id="rId11"/>
    <p:sldId id="414" r:id="rId12"/>
    <p:sldId id="415" r:id="rId13"/>
    <p:sldId id="449" r:id="rId14"/>
    <p:sldId id="450" r:id="rId15"/>
    <p:sldId id="451" r:id="rId16"/>
    <p:sldId id="452" r:id="rId17"/>
    <p:sldId id="453" r:id="rId18"/>
    <p:sldId id="324" r:id="rId19"/>
    <p:sldId id="454" r:id="rId20"/>
    <p:sldId id="425" r:id="rId21"/>
    <p:sldId id="393" r:id="rId22"/>
    <p:sldId id="435" r:id="rId23"/>
    <p:sldId id="455" r:id="rId24"/>
    <p:sldId id="456" r:id="rId25"/>
    <p:sldId id="390" r:id="rId26"/>
    <p:sldId id="458" r:id="rId27"/>
    <p:sldId id="457" r:id="rId28"/>
    <p:sldId id="391" r:id="rId29"/>
    <p:sldId id="392" r:id="rId30"/>
    <p:sldId id="418" r:id="rId31"/>
    <p:sldId id="459" r:id="rId32"/>
    <p:sldId id="394" r:id="rId33"/>
    <p:sldId id="413"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420" r:id="rId50"/>
    <p:sldId id="421" r:id="rId51"/>
    <p:sldId id="360" r:id="rId52"/>
    <p:sldId id="320" r:id="rId53"/>
    <p:sldId id="358" r:id="rId54"/>
    <p:sldId id="361" r:id="rId55"/>
    <p:sldId id="321" r:id="rId56"/>
    <p:sldId id="424" r:id="rId57"/>
    <p:sldId id="422" r:id="rId58"/>
    <p:sldId id="436" r:id="rId59"/>
    <p:sldId id="428" r:id="rId60"/>
    <p:sldId id="427" r:id="rId61"/>
    <p:sldId id="383" r:id="rId62"/>
    <p:sldId id="431" r:id="rId63"/>
    <p:sldId id="440" r:id="rId64"/>
    <p:sldId id="441" r:id="rId65"/>
    <p:sldId id="442" r:id="rId66"/>
    <p:sldId id="433" r:id="rId67"/>
    <p:sldId id="432" r:id="rId68"/>
    <p:sldId id="426" r:id="rId69"/>
    <p:sldId id="460" r:id="rId70"/>
    <p:sldId id="411" r:id="rId71"/>
    <p:sldId id="461" r:id="rId72"/>
    <p:sldId id="351" r:id="rId73"/>
    <p:sldId id="462" r:id="rId74"/>
    <p:sldId id="384" r:id="rId75"/>
    <p:sldId id="463" r:id="rId76"/>
    <p:sldId id="464" r:id="rId77"/>
    <p:sldId id="465" r:id="rId78"/>
    <p:sldId id="417" r:id="rId79"/>
    <p:sldId id="466" r:id="rId80"/>
    <p:sldId id="419" r:id="rId81"/>
    <p:sldId id="467" r:id="rId82"/>
    <p:sldId id="299" r:id="rId83"/>
    <p:sldId id="379" r:id="rId84"/>
  </p:sldIdLst>
  <p:sldSz cx="9144000" cy="6858000" type="screen4x3"/>
  <p:notesSz cx="7026275" cy="93122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Hirsch-Justice" initials="MHJ" lastIdx="1" clrIdx="0">
    <p:extLst>
      <p:ext uri="{19B8F6BF-5375-455C-9EA6-DF929625EA0E}">
        <p15:presenceInfo xmlns:p15="http://schemas.microsoft.com/office/powerpoint/2012/main" userId="S::mhirsch-justice@housingdatasystems.com::df56dd8b-137a-4f19-b7c7-31ca484727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64"/>
    <a:srgbClr val="009FC2"/>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58" autoAdjust="0"/>
  </p:normalViewPr>
  <p:slideViewPr>
    <p:cSldViewPr snapToObjects="1">
      <p:cViewPr varScale="1">
        <p:scale>
          <a:sx n="69" d="100"/>
          <a:sy n="69" d="100"/>
        </p:scale>
        <p:origin x="1858" y="7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Objects="1">
      <p:cViewPr varScale="1">
        <p:scale>
          <a:sx n="87" d="100"/>
          <a:sy n="87" d="100"/>
        </p:scale>
        <p:origin x="-2982" y="-7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B966F68-E9C1-42D0-BDE7-F786CD153190}" type="datetimeFigureOut">
              <a:rPr lang="en-US" smtClean="0"/>
              <a:t>9/9/2022</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984D6288-047F-461E-8117-2E9DC42231CD}" type="slidenum">
              <a:rPr lang="en-US" smtClean="0"/>
              <a:t>‹#›</a:t>
            </a:fld>
            <a:endParaRPr lang="en-US" dirty="0"/>
          </a:p>
        </p:txBody>
      </p:sp>
    </p:spTree>
    <p:extLst>
      <p:ext uri="{BB962C8B-B14F-4D97-AF65-F5344CB8AC3E}">
        <p14:creationId xmlns:p14="http://schemas.microsoft.com/office/powerpoint/2010/main" val="2397525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9863" y="0"/>
            <a:ext cx="3044825" cy="465138"/>
          </a:xfrm>
          <a:prstGeom prst="rect">
            <a:avLst/>
          </a:prstGeom>
        </p:spPr>
        <p:txBody>
          <a:bodyPr vert="horz" lIns="91440" tIns="45720" rIns="91440" bIns="45720" rtlCol="0"/>
          <a:lstStyle>
            <a:lvl1pPr algn="r">
              <a:defRPr sz="1200"/>
            </a:lvl1pPr>
          </a:lstStyle>
          <a:p>
            <a:fld id="{02CA3829-710E-46F0-A8A8-4E8CE172E7AD}" type="datetimeFigureOut">
              <a:rPr lang="en-US" smtClean="0"/>
              <a:t>9/9/2022</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1440" tIns="45720" rIns="91440" bIns="45720" rtlCol="0" anchor="b"/>
          <a:lstStyle>
            <a:lvl1pPr algn="r">
              <a:defRPr sz="1200"/>
            </a:lvl1pPr>
          </a:lstStyle>
          <a:p>
            <a:fld id="{EFE76772-8399-40F7-BD3A-E33481B5DFED}" type="slidenum">
              <a:rPr lang="en-US" smtClean="0"/>
              <a:t>‹#›</a:t>
            </a:fld>
            <a:endParaRPr lang="en-US" dirty="0"/>
          </a:p>
        </p:txBody>
      </p:sp>
    </p:spTree>
    <p:extLst>
      <p:ext uri="{BB962C8B-B14F-4D97-AF65-F5344CB8AC3E}">
        <p14:creationId xmlns:p14="http://schemas.microsoft.com/office/powerpoint/2010/main" val="404879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1</a:t>
            </a:fld>
            <a:endParaRPr lang="en-US" dirty="0"/>
          </a:p>
        </p:txBody>
      </p:sp>
    </p:spTree>
    <p:extLst>
      <p:ext uri="{BB962C8B-B14F-4D97-AF65-F5344CB8AC3E}">
        <p14:creationId xmlns:p14="http://schemas.microsoft.com/office/powerpoint/2010/main" val="165837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Change in HOH SSN with future effective date causes problems.</a:t>
            </a:r>
          </a:p>
          <a:p>
            <a:pPr marL="457200" indent="-457200">
              <a:buFont typeface="Arial" panose="020B0604020202020204" pitchFamily="34" charset="0"/>
              <a:buChar char="•"/>
            </a:pPr>
            <a:r>
              <a:rPr lang="en-US" sz="1200" b="1" dirty="0">
                <a:solidFill>
                  <a:srgbClr val="004A64"/>
                </a:solidFill>
              </a:rPr>
              <a:t>Feeder for SEMAP Indicator 9</a:t>
            </a:r>
          </a:p>
          <a:p>
            <a:pPr marL="457200" indent="-457200">
              <a:buFont typeface="Arial" panose="020B0604020202020204" pitchFamily="34" charset="0"/>
              <a:buChar char="•"/>
            </a:pPr>
            <a:r>
              <a:rPr lang="en-US" sz="1200" b="1" dirty="0">
                <a:solidFill>
                  <a:srgbClr val="004A64"/>
                </a:solidFill>
              </a:rPr>
              <a:t>Includes Action 9 – Annual Reexam Searching.</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11</a:t>
            </a:fld>
            <a:endParaRPr lang="en-US" dirty="0"/>
          </a:p>
        </p:txBody>
      </p:sp>
    </p:spTree>
    <p:extLst>
      <p:ext uri="{BB962C8B-B14F-4D97-AF65-F5344CB8AC3E}">
        <p14:creationId xmlns:p14="http://schemas.microsoft.com/office/powerpoint/2010/main" val="172092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12</a:t>
            </a:fld>
            <a:endParaRPr lang="en-US" dirty="0"/>
          </a:p>
        </p:txBody>
      </p:sp>
    </p:spTree>
    <p:extLst>
      <p:ext uri="{BB962C8B-B14F-4D97-AF65-F5344CB8AC3E}">
        <p14:creationId xmlns:p14="http://schemas.microsoft.com/office/powerpoint/2010/main" val="211529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08.31.2022 Summarization did NOT fail for PH... But it did for VO Program</a:t>
            </a:r>
          </a:p>
          <a:p>
            <a:r>
              <a:rPr lang="en-US" dirty="0"/>
              <a:t>2 records 14 months or older that were not counted on Delinquency Report.</a:t>
            </a:r>
          </a:p>
          <a:p>
            <a:r>
              <a:rPr lang="en-US" dirty="0"/>
              <a:t>Total 7 records older than 11 months.</a:t>
            </a:r>
          </a:p>
        </p:txBody>
      </p:sp>
      <p:sp>
        <p:nvSpPr>
          <p:cNvPr id="4" name="Slide Number Placeholder 3"/>
          <p:cNvSpPr>
            <a:spLocks noGrp="1"/>
          </p:cNvSpPr>
          <p:nvPr>
            <p:ph type="sldNum" sz="quarter" idx="5"/>
          </p:nvPr>
        </p:nvSpPr>
        <p:spPr/>
        <p:txBody>
          <a:bodyPr/>
          <a:lstStyle/>
          <a:p>
            <a:fld id="{EFE76772-8399-40F7-BD3A-E33481B5DFED}" type="slidenum">
              <a:rPr lang="en-US" smtClean="0"/>
              <a:t>13</a:t>
            </a:fld>
            <a:endParaRPr lang="en-US" dirty="0"/>
          </a:p>
        </p:txBody>
      </p:sp>
    </p:spTree>
    <p:extLst>
      <p:ext uri="{BB962C8B-B14F-4D97-AF65-F5344CB8AC3E}">
        <p14:creationId xmlns:p14="http://schemas.microsoft.com/office/powerpoint/2010/main" val="2054734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08.31.2022 Summarization FAILED for VO Program</a:t>
            </a:r>
          </a:p>
          <a:p>
            <a:r>
              <a:rPr lang="en-US" dirty="0"/>
              <a:t>Review records 16 months and older for not being counted on Delinquency Report.</a:t>
            </a:r>
          </a:p>
          <a:p>
            <a:endParaRPr lang="en-US" dirty="0"/>
          </a:p>
          <a:p>
            <a:r>
              <a:rPr lang="en-US" dirty="0"/>
              <a:t>Feeder Report for SEMAP Indicator 9: Any record 14 month and older is out of compliance.</a:t>
            </a:r>
          </a:p>
        </p:txBody>
      </p:sp>
      <p:sp>
        <p:nvSpPr>
          <p:cNvPr id="4" name="Slide Number Placeholder 3"/>
          <p:cNvSpPr>
            <a:spLocks noGrp="1"/>
          </p:cNvSpPr>
          <p:nvPr>
            <p:ph type="sldNum" sz="quarter" idx="5"/>
          </p:nvPr>
        </p:nvSpPr>
        <p:spPr/>
        <p:txBody>
          <a:bodyPr/>
          <a:lstStyle/>
          <a:p>
            <a:fld id="{EFE76772-8399-40F7-BD3A-E33481B5DFED}" type="slidenum">
              <a:rPr lang="en-US" smtClean="0"/>
              <a:t>14</a:t>
            </a:fld>
            <a:endParaRPr lang="en-US" dirty="0"/>
          </a:p>
        </p:txBody>
      </p:sp>
    </p:spTree>
    <p:extLst>
      <p:ext uri="{BB962C8B-B14F-4D97-AF65-F5344CB8AC3E}">
        <p14:creationId xmlns:p14="http://schemas.microsoft.com/office/powerpoint/2010/main" val="1194094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15</a:t>
            </a:fld>
            <a:endParaRPr lang="en-US" dirty="0"/>
          </a:p>
        </p:txBody>
      </p:sp>
    </p:spTree>
    <p:extLst>
      <p:ext uri="{BB962C8B-B14F-4D97-AF65-F5344CB8AC3E}">
        <p14:creationId xmlns:p14="http://schemas.microsoft.com/office/powerpoint/2010/main" val="348472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If Action 1, 4, 7, or 2/3 if 12b = Y</a:t>
            </a:r>
          </a:p>
        </p:txBody>
      </p:sp>
      <p:sp>
        <p:nvSpPr>
          <p:cNvPr id="4" name="Slide Number Placeholder 3"/>
          <p:cNvSpPr>
            <a:spLocks noGrp="1"/>
          </p:cNvSpPr>
          <p:nvPr>
            <p:ph type="sldNum" sz="quarter" idx="10"/>
          </p:nvPr>
        </p:nvSpPr>
        <p:spPr/>
        <p:txBody>
          <a:bodyPr/>
          <a:lstStyle/>
          <a:p>
            <a:fld id="{EFE76772-8399-40F7-BD3A-E33481B5DFED}" type="slidenum">
              <a:rPr lang="en-US" smtClean="0"/>
              <a:t>16</a:t>
            </a:fld>
            <a:endParaRPr lang="en-US" dirty="0"/>
          </a:p>
        </p:txBody>
      </p:sp>
    </p:spTree>
    <p:extLst>
      <p:ext uri="{BB962C8B-B14F-4D97-AF65-F5344CB8AC3E}">
        <p14:creationId xmlns:p14="http://schemas.microsoft.com/office/powerpoint/2010/main" val="9054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17</a:t>
            </a:fld>
            <a:endParaRPr lang="en-US" dirty="0"/>
          </a:p>
        </p:txBody>
      </p:sp>
    </p:spTree>
    <p:extLst>
      <p:ext uri="{BB962C8B-B14F-4D97-AF65-F5344CB8AC3E}">
        <p14:creationId xmlns:p14="http://schemas.microsoft.com/office/powerpoint/2010/main" val="4170923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18</a:t>
            </a:fld>
            <a:endParaRPr lang="en-US" dirty="0"/>
          </a:p>
        </p:txBody>
      </p:sp>
    </p:spTree>
    <p:extLst>
      <p:ext uri="{BB962C8B-B14F-4D97-AF65-F5344CB8AC3E}">
        <p14:creationId xmlns:p14="http://schemas.microsoft.com/office/powerpoint/2010/main" val="191741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Does not include</a:t>
            </a:r>
          </a:p>
        </p:txBody>
      </p:sp>
      <p:sp>
        <p:nvSpPr>
          <p:cNvPr id="4" name="Slide Number Placeholder 3"/>
          <p:cNvSpPr>
            <a:spLocks noGrp="1"/>
          </p:cNvSpPr>
          <p:nvPr>
            <p:ph type="sldNum" sz="quarter" idx="10"/>
          </p:nvPr>
        </p:nvSpPr>
        <p:spPr/>
        <p:txBody>
          <a:bodyPr/>
          <a:lstStyle/>
          <a:p>
            <a:fld id="{EFE76772-8399-40F7-BD3A-E33481B5DFED}" type="slidenum">
              <a:rPr lang="en-US" smtClean="0"/>
              <a:t>19</a:t>
            </a:fld>
            <a:endParaRPr lang="en-US" dirty="0"/>
          </a:p>
        </p:txBody>
      </p:sp>
    </p:spTree>
    <p:extLst>
      <p:ext uri="{BB962C8B-B14F-4D97-AF65-F5344CB8AC3E}">
        <p14:creationId xmlns:p14="http://schemas.microsoft.com/office/powerpoint/2010/main" val="2151589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Does not include</a:t>
            </a:r>
          </a:p>
        </p:txBody>
      </p:sp>
      <p:sp>
        <p:nvSpPr>
          <p:cNvPr id="4" name="Slide Number Placeholder 3"/>
          <p:cNvSpPr>
            <a:spLocks noGrp="1"/>
          </p:cNvSpPr>
          <p:nvPr>
            <p:ph type="sldNum" sz="quarter" idx="10"/>
          </p:nvPr>
        </p:nvSpPr>
        <p:spPr/>
        <p:txBody>
          <a:bodyPr/>
          <a:lstStyle/>
          <a:p>
            <a:fld id="{EFE76772-8399-40F7-BD3A-E33481B5DFED}" type="slidenum">
              <a:rPr lang="en-US" smtClean="0"/>
              <a:t>20</a:t>
            </a:fld>
            <a:endParaRPr lang="en-US" dirty="0"/>
          </a:p>
        </p:txBody>
      </p:sp>
    </p:spTree>
    <p:extLst>
      <p:ext uri="{BB962C8B-B14F-4D97-AF65-F5344CB8AC3E}">
        <p14:creationId xmlns:p14="http://schemas.microsoft.com/office/powerpoint/2010/main" val="81779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2</a:t>
            </a:fld>
            <a:endParaRPr lang="en-US" dirty="0"/>
          </a:p>
        </p:txBody>
      </p:sp>
    </p:spTree>
    <p:extLst>
      <p:ext uri="{BB962C8B-B14F-4D97-AF65-F5344CB8AC3E}">
        <p14:creationId xmlns:p14="http://schemas.microsoft.com/office/powerpoint/2010/main" val="2233502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Must mark 50058 as a correction using reason code </a:t>
            </a:r>
          </a:p>
          <a:p>
            <a:pPr marL="628650" lvl="1" indent="-171450">
              <a:buFont typeface="Arial" pitchFamily="34" charset="0"/>
              <a:buChar char="•"/>
            </a:pPr>
            <a:r>
              <a:rPr lang="en-US" dirty="0"/>
              <a:t>2 Family correction non-income OR</a:t>
            </a:r>
          </a:p>
          <a:p>
            <a:pPr marL="628650" lvl="1" indent="-171450">
              <a:buFont typeface="Arial" pitchFamily="34" charset="0"/>
              <a:buChar char="•"/>
            </a:pPr>
            <a:r>
              <a:rPr lang="en-US" dirty="0"/>
              <a:t>4 PHA correction non-income</a:t>
            </a:r>
          </a:p>
        </p:txBody>
      </p:sp>
      <p:sp>
        <p:nvSpPr>
          <p:cNvPr id="4" name="Slide Number Placeholder 3"/>
          <p:cNvSpPr>
            <a:spLocks noGrp="1"/>
          </p:cNvSpPr>
          <p:nvPr>
            <p:ph type="sldNum" sz="quarter" idx="10"/>
          </p:nvPr>
        </p:nvSpPr>
        <p:spPr/>
        <p:txBody>
          <a:bodyPr/>
          <a:lstStyle/>
          <a:p>
            <a:fld id="{EFE76772-8399-40F7-BD3A-E33481B5DFED}" type="slidenum">
              <a:rPr lang="en-US" smtClean="0"/>
              <a:t>21</a:t>
            </a:fld>
            <a:endParaRPr lang="en-US" dirty="0"/>
          </a:p>
        </p:txBody>
      </p:sp>
    </p:spTree>
    <p:extLst>
      <p:ext uri="{BB962C8B-B14F-4D97-AF65-F5344CB8AC3E}">
        <p14:creationId xmlns:p14="http://schemas.microsoft.com/office/powerpoint/2010/main" val="1024516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Must mark 50058 as a correction using reason code </a:t>
            </a:r>
          </a:p>
          <a:p>
            <a:pPr marL="628650" lvl="1" indent="-171450">
              <a:buFont typeface="Arial" pitchFamily="34" charset="0"/>
              <a:buChar char="•"/>
            </a:pPr>
            <a:r>
              <a:rPr lang="en-US" dirty="0"/>
              <a:t>2 Family correction non-income OR</a:t>
            </a:r>
          </a:p>
          <a:p>
            <a:pPr marL="628650" lvl="1" indent="-171450">
              <a:buFont typeface="Arial" pitchFamily="34" charset="0"/>
              <a:buChar char="•"/>
            </a:pPr>
            <a:r>
              <a:rPr lang="en-US" dirty="0"/>
              <a:t>4 PHA correction non-income</a:t>
            </a:r>
          </a:p>
        </p:txBody>
      </p:sp>
      <p:sp>
        <p:nvSpPr>
          <p:cNvPr id="4" name="Slide Number Placeholder 3"/>
          <p:cNvSpPr>
            <a:spLocks noGrp="1"/>
          </p:cNvSpPr>
          <p:nvPr>
            <p:ph type="sldNum" sz="quarter" idx="10"/>
          </p:nvPr>
        </p:nvSpPr>
        <p:spPr/>
        <p:txBody>
          <a:bodyPr/>
          <a:lstStyle/>
          <a:p>
            <a:fld id="{EFE76772-8399-40F7-BD3A-E33481B5DFED}" type="slidenum">
              <a:rPr lang="en-US" smtClean="0"/>
              <a:t>22</a:t>
            </a:fld>
            <a:endParaRPr lang="en-US" dirty="0"/>
          </a:p>
        </p:txBody>
      </p:sp>
    </p:spTree>
    <p:extLst>
      <p:ext uri="{BB962C8B-B14F-4D97-AF65-F5344CB8AC3E}">
        <p14:creationId xmlns:p14="http://schemas.microsoft.com/office/powerpoint/2010/main" val="850535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PHA Billing Report: Should never be greater than number of vouchers administered.</a:t>
            </a:r>
          </a:p>
          <a:p>
            <a:pPr marL="171450" indent="-171450">
              <a:buFont typeface="Arial" pitchFamily="34" charset="0"/>
              <a:buChar char="•"/>
            </a:pPr>
            <a:r>
              <a:rPr lang="en-US" dirty="0"/>
              <a:t>PHA Billed Report: Should never be less than the number of vouchers PHA is being billed for!</a:t>
            </a:r>
          </a:p>
        </p:txBody>
      </p:sp>
      <p:sp>
        <p:nvSpPr>
          <p:cNvPr id="4" name="Slide Number Placeholder 3"/>
          <p:cNvSpPr>
            <a:spLocks noGrp="1"/>
          </p:cNvSpPr>
          <p:nvPr>
            <p:ph type="sldNum" sz="quarter" idx="10"/>
          </p:nvPr>
        </p:nvSpPr>
        <p:spPr/>
        <p:txBody>
          <a:bodyPr/>
          <a:lstStyle/>
          <a:p>
            <a:fld id="{EFE76772-8399-40F7-BD3A-E33481B5DFED}" type="slidenum">
              <a:rPr lang="en-US" smtClean="0"/>
              <a:t>23</a:t>
            </a:fld>
            <a:endParaRPr lang="en-US" dirty="0"/>
          </a:p>
        </p:txBody>
      </p:sp>
    </p:spTree>
    <p:extLst>
      <p:ext uri="{BB962C8B-B14F-4D97-AF65-F5344CB8AC3E}">
        <p14:creationId xmlns:p14="http://schemas.microsoft.com/office/powerpoint/2010/main" val="3876480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08.31.2022 Summarization FAILED for VO Program</a:t>
            </a:r>
          </a:p>
          <a:p>
            <a:r>
              <a:rPr lang="en-US" dirty="0"/>
              <a:t>Review records 16 months and older for not being counted on Delinquency Report.</a:t>
            </a:r>
          </a:p>
          <a:p>
            <a:endParaRPr lang="en-US" dirty="0"/>
          </a:p>
          <a:p>
            <a:r>
              <a:rPr lang="en-US" dirty="0"/>
              <a:t>Feeder Report for SEMAP Indicator 9: Any record 14 month and older is out of compliance.</a:t>
            </a:r>
          </a:p>
        </p:txBody>
      </p:sp>
      <p:sp>
        <p:nvSpPr>
          <p:cNvPr id="4" name="Slide Number Placeholder 3"/>
          <p:cNvSpPr>
            <a:spLocks noGrp="1"/>
          </p:cNvSpPr>
          <p:nvPr>
            <p:ph type="sldNum" sz="quarter" idx="5"/>
          </p:nvPr>
        </p:nvSpPr>
        <p:spPr/>
        <p:txBody>
          <a:bodyPr/>
          <a:lstStyle/>
          <a:p>
            <a:fld id="{EFE76772-8399-40F7-BD3A-E33481B5DFED}" type="slidenum">
              <a:rPr lang="en-US" smtClean="0"/>
              <a:t>24</a:t>
            </a:fld>
            <a:endParaRPr lang="en-US" dirty="0"/>
          </a:p>
        </p:txBody>
      </p:sp>
    </p:spTree>
    <p:extLst>
      <p:ext uri="{BB962C8B-B14F-4D97-AF65-F5344CB8AC3E}">
        <p14:creationId xmlns:p14="http://schemas.microsoft.com/office/powerpoint/2010/main" val="425846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004A64"/>
                </a:solidFill>
              </a:rPr>
              <a:t>Sources from Unit Status Detail Report.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1" dirty="0">
              <a:solidFill>
                <a:srgbClr val="004A64"/>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004A64"/>
                </a:solidFill>
              </a:rPr>
              <a:t>Use to reconcile to the early versions of Operating Subsidy Tool.</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25</a:t>
            </a:fld>
            <a:endParaRPr lang="en-US" dirty="0"/>
          </a:p>
        </p:txBody>
      </p:sp>
    </p:spTree>
    <p:extLst>
      <p:ext uri="{BB962C8B-B14F-4D97-AF65-F5344CB8AC3E}">
        <p14:creationId xmlns:p14="http://schemas.microsoft.com/office/powerpoint/2010/main" val="4182713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26</a:t>
            </a:fld>
            <a:endParaRPr lang="en-US" dirty="0"/>
          </a:p>
        </p:txBody>
      </p:sp>
    </p:spTree>
    <p:extLst>
      <p:ext uri="{BB962C8B-B14F-4D97-AF65-F5344CB8AC3E}">
        <p14:creationId xmlns:p14="http://schemas.microsoft.com/office/powerpoint/2010/main" val="3562087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004A64"/>
                </a:solidFill>
              </a:rPr>
              <a:t>Sources from Unit Status Detail Report.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1" dirty="0">
              <a:solidFill>
                <a:srgbClr val="004A64"/>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004A64"/>
                </a:solidFill>
              </a:rPr>
              <a:t>Use to reconcile to the early versions of Operating Subsidy Tool.</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27</a:t>
            </a:fld>
            <a:endParaRPr lang="en-US" dirty="0"/>
          </a:p>
        </p:txBody>
      </p:sp>
    </p:spTree>
    <p:extLst>
      <p:ext uri="{BB962C8B-B14F-4D97-AF65-F5344CB8AC3E}">
        <p14:creationId xmlns:p14="http://schemas.microsoft.com/office/powerpoint/2010/main" val="475411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Business Rules for PIC – Unit Status Summary Report.</a:t>
            </a:r>
          </a:p>
          <a:p>
            <a:pPr marL="628650" lvl="1" indent="-171450">
              <a:buFont typeface="Arial" pitchFamily="34" charset="0"/>
              <a:buChar char="•"/>
            </a:pPr>
            <a:r>
              <a:rPr lang="en-US" dirty="0"/>
              <a:t>Unit Considered VACANT as of the effective</a:t>
            </a:r>
            <a:r>
              <a:rPr lang="en-US" baseline="0" dirty="0"/>
              <a:t> date of Action 6 - EOP</a:t>
            </a:r>
            <a:endParaRPr lang="en-US" dirty="0"/>
          </a:p>
          <a:p>
            <a:pPr marL="171450" indent="-171450">
              <a:buFont typeface="Arial" pitchFamily="34" charset="0"/>
              <a:buChar char="•"/>
            </a:pPr>
            <a:r>
              <a:rPr lang="en-US" dirty="0"/>
              <a:t>Business Rules for</a:t>
            </a:r>
            <a:r>
              <a:rPr lang="en-US" baseline="0" dirty="0"/>
              <a:t> LAST VERSION of Operating Subsidy TOOL.</a:t>
            </a:r>
          </a:p>
          <a:p>
            <a:pPr marL="628650" lvl="1" indent="-171450">
              <a:buFont typeface="Arial" pitchFamily="34" charset="0"/>
              <a:buChar char="•"/>
            </a:pPr>
            <a:r>
              <a:rPr lang="en-US" baseline="0" dirty="0"/>
              <a:t>Unit considered OCCUPIED thru the effective date of Action 6 – EOP.</a:t>
            </a: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28</a:t>
            </a:fld>
            <a:endParaRPr lang="en-US" dirty="0"/>
          </a:p>
        </p:txBody>
      </p:sp>
    </p:spTree>
    <p:extLst>
      <p:ext uri="{BB962C8B-B14F-4D97-AF65-F5344CB8AC3E}">
        <p14:creationId xmlns:p14="http://schemas.microsoft.com/office/powerpoint/2010/main" val="769603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29</a:t>
            </a:fld>
            <a:endParaRPr lang="en-US" dirty="0"/>
          </a:p>
        </p:txBody>
      </p:sp>
    </p:spTree>
    <p:extLst>
      <p:ext uri="{BB962C8B-B14F-4D97-AF65-F5344CB8AC3E}">
        <p14:creationId xmlns:p14="http://schemas.microsoft.com/office/powerpoint/2010/main" val="3282696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30</a:t>
            </a:fld>
            <a:endParaRPr lang="en-US" dirty="0"/>
          </a:p>
        </p:txBody>
      </p:sp>
    </p:spTree>
    <p:extLst>
      <p:ext uri="{BB962C8B-B14F-4D97-AF65-F5344CB8AC3E}">
        <p14:creationId xmlns:p14="http://schemas.microsoft.com/office/powerpoint/2010/main" val="294503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3</a:t>
            </a:fld>
            <a:endParaRPr lang="en-US" dirty="0"/>
          </a:p>
        </p:txBody>
      </p:sp>
    </p:spTree>
    <p:extLst>
      <p:ext uri="{BB962C8B-B14F-4D97-AF65-F5344CB8AC3E}">
        <p14:creationId xmlns:p14="http://schemas.microsoft.com/office/powerpoint/2010/main" val="2241582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b="1" dirty="0">
                <a:solidFill>
                  <a:srgbClr val="004A64"/>
                </a:solidFill>
              </a:rPr>
              <a:t>Operating Subsidy sourced from PIC</a:t>
            </a:r>
          </a:p>
          <a:p>
            <a:pPr marL="457200" indent="-457200">
              <a:buFont typeface="Arial" panose="020B0604020202020204" pitchFamily="34" charset="0"/>
              <a:buChar char="•"/>
            </a:pPr>
            <a:r>
              <a:rPr lang="en-US" sz="1200" b="1" dirty="0">
                <a:solidFill>
                  <a:srgbClr val="004A64"/>
                </a:solidFill>
              </a:rPr>
              <a:t>PHAS – MASS sourced from FASS</a:t>
            </a:r>
          </a:p>
          <a:p>
            <a:pPr marL="457200" indent="-457200">
              <a:buFont typeface="Arial" panose="020B0604020202020204" pitchFamily="34" charset="0"/>
              <a:buChar char="•"/>
            </a:pPr>
            <a:r>
              <a:rPr lang="en-US" sz="1200" b="1" dirty="0">
                <a:solidFill>
                  <a:srgbClr val="004A64"/>
                </a:solidFill>
              </a:rPr>
              <a:t>PHAS – CAP Fund sourced from PIC</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32</a:t>
            </a:fld>
            <a:endParaRPr lang="en-US" dirty="0"/>
          </a:p>
        </p:txBody>
      </p:sp>
    </p:spTree>
    <p:extLst>
      <p:ext uri="{BB962C8B-B14F-4D97-AF65-F5344CB8AC3E}">
        <p14:creationId xmlns:p14="http://schemas.microsoft.com/office/powerpoint/2010/main" val="3363774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33</a:t>
            </a:fld>
            <a:endParaRPr lang="en-US" dirty="0"/>
          </a:p>
        </p:txBody>
      </p:sp>
    </p:spTree>
    <p:extLst>
      <p:ext uri="{BB962C8B-B14F-4D97-AF65-F5344CB8AC3E}">
        <p14:creationId xmlns:p14="http://schemas.microsoft.com/office/powerpoint/2010/main" val="1797726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34</a:t>
            </a:fld>
            <a:endParaRPr lang="en-US" dirty="0"/>
          </a:p>
        </p:txBody>
      </p:sp>
    </p:spTree>
    <p:extLst>
      <p:ext uri="{BB962C8B-B14F-4D97-AF65-F5344CB8AC3E}">
        <p14:creationId xmlns:p14="http://schemas.microsoft.com/office/powerpoint/2010/main" val="2322759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35</a:t>
            </a:fld>
            <a:endParaRPr lang="en-US" dirty="0"/>
          </a:p>
        </p:txBody>
      </p:sp>
    </p:spTree>
    <p:extLst>
      <p:ext uri="{BB962C8B-B14F-4D97-AF65-F5344CB8AC3E}">
        <p14:creationId xmlns:p14="http://schemas.microsoft.com/office/powerpoint/2010/main" val="3467678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36</a:t>
            </a:fld>
            <a:endParaRPr lang="en-US" dirty="0"/>
          </a:p>
        </p:txBody>
      </p:sp>
    </p:spTree>
    <p:extLst>
      <p:ext uri="{BB962C8B-B14F-4D97-AF65-F5344CB8AC3E}">
        <p14:creationId xmlns:p14="http://schemas.microsoft.com/office/powerpoint/2010/main" val="3772490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37</a:t>
            </a:fld>
            <a:endParaRPr lang="en-US" dirty="0"/>
          </a:p>
        </p:txBody>
      </p:sp>
    </p:spTree>
    <p:extLst>
      <p:ext uri="{BB962C8B-B14F-4D97-AF65-F5344CB8AC3E}">
        <p14:creationId xmlns:p14="http://schemas.microsoft.com/office/powerpoint/2010/main" val="1792202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38</a:t>
            </a:fld>
            <a:endParaRPr lang="en-US" dirty="0"/>
          </a:p>
        </p:txBody>
      </p:sp>
    </p:spTree>
    <p:extLst>
      <p:ext uri="{BB962C8B-B14F-4D97-AF65-F5344CB8AC3E}">
        <p14:creationId xmlns:p14="http://schemas.microsoft.com/office/powerpoint/2010/main" val="2209358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39</a:t>
            </a:fld>
            <a:endParaRPr lang="en-US" dirty="0"/>
          </a:p>
        </p:txBody>
      </p:sp>
    </p:spTree>
    <p:extLst>
      <p:ext uri="{BB962C8B-B14F-4D97-AF65-F5344CB8AC3E}">
        <p14:creationId xmlns:p14="http://schemas.microsoft.com/office/powerpoint/2010/main" val="1855449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Action Plan</a:t>
            </a:r>
          </a:p>
          <a:p>
            <a:pPr marL="171450" indent="-171450">
              <a:buFont typeface="Arial" pitchFamily="34" charset="0"/>
              <a:buChar char="•"/>
            </a:pPr>
            <a:r>
              <a:rPr lang="en-US" dirty="0"/>
              <a:t>- Undergoing Modernization: Plan to work on units early in FY so units can be reoccupied by FYE.</a:t>
            </a:r>
          </a:p>
        </p:txBody>
      </p:sp>
      <p:sp>
        <p:nvSpPr>
          <p:cNvPr id="4" name="Slide Number Placeholder 3"/>
          <p:cNvSpPr>
            <a:spLocks noGrp="1"/>
          </p:cNvSpPr>
          <p:nvPr>
            <p:ph type="sldNum" sz="quarter" idx="10"/>
          </p:nvPr>
        </p:nvSpPr>
        <p:spPr/>
        <p:txBody>
          <a:bodyPr/>
          <a:lstStyle/>
          <a:p>
            <a:fld id="{EFE76772-8399-40F7-BD3A-E33481B5DFED}" type="slidenum">
              <a:rPr lang="en-US" smtClean="0"/>
              <a:t>40</a:t>
            </a:fld>
            <a:endParaRPr lang="en-US" dirty="0"/>
          </a:p>
        </p:txBody>
      </p:sp>
    </p:spTree>
    <p:extLst>
      <p:ext uri="{BB962C8B-B14F-4D97-AF65-F5344CB8AC3E}">
        <p14:creationId xmlns:p14="http://schemas.microsoft.com/office/powerpoint/2010/main" val="2501382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41</a:t>
            </a:fld>
            <a:endParaRPr lang="en-US" dirty="0"/>
          </a:p>
        </p:txBody>
      </p:sp>
    </p:spTree>
    <p:extLst>
      <p:ext uri="{BB962C8B-B14F-4D97-AF65-F5344CB8AC3E}">
        <p14:creationId xmlns:p14="http://schemas.microsoft.com/office/powerpoint/2010/main" val="118578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4</a:t>
            </a:fld>
            <a:endParaRPr lang="en-US" dirty="0"/>
          </a:p>
        </p:txBody>
      </p:sp>
    </p:spTree>
    <p:extLst>
      <p:ext uri="{BB962C8B-B14F-4D97-AF65-F5344CB8AC3E}">
        <p14:creationId xmlns:p14="http://schemas.microsoft.com/office/powerpoint/2010/main" val="1712420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42</a:t>
            </a:fld>
            <a:endParaRPr lang="en-US" dirty="0"/>
          </a:p>
        </p:txBody>
      </p:sp>
    </p:spTree>
    <p:extLst>
      <p:ext uri="{BB962C8B-B14F-4D97-AF65-F5344CB8AC3E}">
        <p14:creationId xmlns:p14="http://schemas.microsoft.com/office/powerpoint/2010/main" val="2877117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43</a:t>
            </a:fld>
            <a:endParaRPr lang="en-US" dirty="0"/>
          </a:p>
        </p:txBody>
      </p:sp>
    </p:spTree>
    <p:extLst>
      <p:ext uri="{BB962C8B-B14F-4D97-AF65-F5344CB8AC3E}">
        <p14:creationId xmlns:p14="http://schemas.microsoft.com/office/powerpoint/2010/main" val="3112344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44</a:t>
            </a:fld>
            <a:endParaRPr lang="en-US" dirty="0"/>
          </a:p>
        </p:txBody>
      </p:sp>
    </p:spTree>
    <p:extLst>
      <p:ext uri="{BB962C8B-B14F-4D97-AF65-F5344CB8AC3E}">
        <p14:creationId xmlns:p14="http://schemas.microsoft.com/office/powerpoint/2010/main" val="2621746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45</a:t>
            </a:fld>
            <a:endParaRPr lang="en-US" dirty="0"/>
          </a:p>
        </p:txBody>
      </p:sp>
    </p:spTree>
    <p:extLst>
      <p:ext uri="{BB962C8B-B14F-4D97-AF65-F5344CB8AC3E}">
        <p14:creationId xmlns:p14="http://schemas.microsoft.com/office/powerpoint/2010/main" val="2654234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46</a:t>
            </a:fld>
            <a:endParaRPr lang="en-US" dirty="0"/>
          </a:p>
        </p:txBody>
      </p:sp>
    </p:spTree>
    <p:extLst>
      <p:ext uri="{BB962C8B-B14F-4D97-AF65-F5344CB8AC3E}">
        <p14:creationId xmlns:p14="http://schemas.microsoft.com/office/powerpoint/2010/main" val="3198890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OPERATING Subsidy Submission: Column B Line</a:t>
            </a:r>
            <a:r>
              <a:rPr lang="en-US" baseline="0" dirty="0"/>
              <a:t> 14 – Limited Vacancies (24 CFR 990.150)</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PHAs with over 100 units should enter the lesser of 3% of Line </a:t>
            </a:r>
            <a:r>
              <a:rPr lang="en-US" b="1" baseline="0" dirty="0"/>
              <a:t>15 – Total Unit Months </a:t>
            </a:r>
            <a:r>
              <a:rPr lang="en-US" baseline="0" dirty="0"/>
              <a:t>of Column A or Line </a:t>
            </a:r>
            <a:r>
              <a:rPr lang="en-US" b="1" baseline="0" dirty="0"/>
              <a:t>11 – Units Vacant and not categorized above </a:t>
            </a:r>
            <a:r>
              <a:rPr lang="en-US" baseline="0" dirty="0"/>
              <a:t>of Column A.</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PHAs with 100 or fewer units should enter the lesser of 60 unit months or Line 11 of Column A</a:t>
            </a:r>
          </a:p>
        </p:txBody>
      </p:sp>
      <p:sp>
        <p:nvSpPr>
          <p:cNvPr id="4" name="Slide Number Placeholder 3"/>
          <p:cNvSpPr>
            <a:spLocks noGrp="1"/>
          </p:cNvSpPr>
          <p:nvPr>
            <p:ph type="sldNum" sz="quarter" idx="10"/>
          </p:nvPr>
        </p:nvSpPr>
        <p:spPr/>
        <p:txBody>
          <a:bodyPr/>
          <a:lstStyle/>
          <a:p>
            <a:fld id="{EFE76772-8399-40F7-BD3A-E33481B5DFED}" type="slidenum">
              <a:rPr lang="en-US" smtClean="0"/>
              <a:t>47</a:t>
            </a:fld>
            <a:endParaRPr lang="en-US" dirty="0"/>
          </a:p>
        </p:txBody>
      </p:sp>
    </p:spTree>
    <p:extLst>
      <p:ext uri="{BB962C8B-B14F-4D97-AF65-F5344CB8AC3E}">
        <p14:creationId xmlns:p14="http://schemas.microsoft.com/office/powerpoint/2010/main" val="1912165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 See PIH Notice 2011-07, Guidance on IMS/PIC Development sub-module reporting and validation on the use of public housing units and unit reporting in IMS/PIC.</a:t>
            </a:r>
          </a:p>
          <a:p>
            <a:pPr marL="171450" indent="-171450">
              <a:buFont typeface="Arial" pitchFamily="34" charset="0"/>
              <a:buChar char="•"/>
            </a:pPr>
            <a:r>
              <a:rPr lang="en-US" dirty="0"/>
              <a:t>** In accordance</a:t>
            </a:r>
            <a:r>
              <a:rPr lang="en-US" baseline="0" dirty="0"/>
              <a:t> with the PHAS Interim Rule (24CR Part 902) these units are excluded when approved by HUD.</a:t>
            </a:r>
          </a:p>
          <a:p>
            <a:pPr marL="171450" indent="-171450">
              <a:buFont typeface="Arial" pitchFamily="34" charset="0"/>
              <a:buChar char="•"/>
            </a:pPr>
            <a:r>
              <a:rPr lang="en-US" baseline="0" dirty="0"/>
              <a:t>PHAS MASS: PHA fiscal year unit months leased (FDS Line 11210) over units months available (FDS Line 11190).</a:t>
            </a:r>
          </a:p>
          <a:p>
            <a:pPr marL="628650" lvl="1" indent="-171450">
              <a:buFont typeface="Arial" pitchFamily="34" charset="0"/>
              <a:buChar char="•"/>
            </a:pPr>
            <a:r>
              <a:rPr lang="en-US" baseline="0" dirty="0"/>
              <a:t>FIRST or LAST day depending up Operating Subsidy submission for the FY</a:t>
            </a:r>
          </a:p>
          <a:p>
            <a:pPr marL="628650" lvl="1" indent="-171450">
              <a:buFont typeface="Arial" pitchFamily="34" charset="0"/>
              <a:buChar char="•"/>
            </a:pPr>
            <a:r>
              <a:rPr lang="en-US" baseline="0" dirty="0"/>
              <a:t>12 months of data</a:t>
            </a:r>
          </a:p>
          <a:p>
            <a:pPr marL="171450" indent="-171450">
              <a:buFont typeface="Arial" pitchFamily="34" charset="0"/>
              <a:buChar char="•"/>
            </a:pPr>
            <a:r>
              <a:rPr lang="en-US" baseline="0" dirty="0"/>
              <a:t>HUD Agency Priority Goal (APG) from PIC for the entire portfolio of PHAS as the date captured/reported. Uses same as PHAS Capital Fund – Occupancy.</a:t>
            </a:r>
          </a:p>
          <a:p>
            <a:pPr marL="628650" lvl="1" indent="-171450">
              <a:buFont typeface="Arial" pitchFamily="34" charset="0"/>
              <a:buChar char="•"/>
            </a:pPr>
            <a:r>
              <a:rPr lang="en-US" baseline="0" dirty="0"/>
              <a:t>LAST Day of Month, sourced from PIC on LAST day of FY</a:t>
            </a:r>
          </a:p>
          <a:p>
            <a:pPr marL="628650" lvl="1" indent="-171450">
              <a:buFont typeface="Arial" pitchFamily="34" charset="0"/>
              <a:buChar char="•"/>
            </a:pPr>
            <a:r>
              <a:rPr lang="en-US" baseline="0" dirty="0"/>
              <a:t>ONE month look</a:t>
            </a: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48</a:t>
            </a:fld>
            <a:endParaRPr lang="en-US" dirty="0"/>
          </a:p>
        </p:txBody>
      </p:sp>
    </p:spTree>
    <p:extLst>
      <p:ext uri="{BB962C8B-B14F-4D97-AF65-F5344CB8AC3E}">
        <p14:creationId xmlns:p14="http://schemas.microsoft.com/office/powerpoint/2010/main" val="3687795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49</a:t>
            </a:fld>
            <a:endParaRPr lang="en-US" dirty="0"/>
          </a:p>
        </p:txBody>
      </p:sp>
    </p:spTree>
    <p:extLst>
      <p:ext uri="{BB962C8B-B14F-4D97-AF65-F5344CB8AC3E}">
        <p14:creationId xmlns:p14="http://schemas.microsoft.com/office/powerpoint/2010/main" val="3913490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b="1" dirty="0">
                <a:solidFill>
                  <a:srgbClr val="004A64"/>
                </a:solidFill>
              </a:rPr>
              <a:t>Operating Subsidy sourced from PIC</a:t>
            </a:r>
          </a:p>
          <a:p>
            <a:pPr marL="457200" indent="-457200">
              <a:buFont typeface="Arial" panose="020B0604020202020204" pitchFamily="34" charset="0"/>
              <a:buChar char="•"/>
            </a:pPr>
            <a:r>
              <a:rPr lang="en-US" sz="1200" b="1" dirty="0">
                <a:solidFill>
                  <a:srgbClr val="004A64"/>
                </a:solidFill>
              </a:rPr>
              <a:t>PHAS – MASS sourced from FASS</a:t>
            </a:r>
          </a:p>
          <a:p>
            <a:pPr marL="457200" indent="-457200">
              <a:buFont typeface="Arial" panose="020B0604020202020204" pitchFamily="34" charset="0"/>
              <a:buChar char="•"/>
            </a:pPr>
            <a:r>
              <a:rPr lang="en-US" sz="1200" b="1" dirty="0">
                <a:solidFill>
                  <a:srgbClr val="004A64"/>
                </a:solidFill>
              </a:rPr>
              <a:t>PHAS – CAP Fund sourced from PIC</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50</a:t>
            </a:fld>
            <a:endParaRPr lang="en-US" dirty="0"/>
          </a:p>
        </p:txBody>
      </p:sp>
    </p:spTree>
    <p:extLst>
      <p:ext uri="{BB962C8B-B14F-4D97-AF65-F5344CB8AC3E}">
        <p14:creationId xmlns:p14="http://schemas.microsoft.com/office/powerpoint/2010/main" val="2147900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4A64"/>
                </a:solidFill>
              </a:rPr>
              <a:t>HUD FO contacts any PHA with vacancy = or &gt; than 7%.</a:t>
            </a:r>
          </a:p>
          <a:p>
            <a:endParaRPr lang="en-US" sz="1200" b="1" dirty="0">
              <a:solidFill>
                <a:srgbClr val="004A64"/>
              </a:solidFill>
            </a:endParaRPr>
          </a:p>
          <a:p>
            <a:r>
              <a:rPr lang="en-US" sz="1200" b="1" dirty="0">
                <a:solidFill>
                  <a:srgbClr val="004A64"/>
                </a:solidFill>
              </a:rPr>
              <a:t>FYE count is used to calculate PHAS CAPFund Occupancy Rate.</a:t>
            </a:r>
          </a:p>
          <a:p>
            <a:endParaRPr lang="en-US" sz="1200" b="1" dirty="0">
              <a:solidFill>
                <a:srgbClr val="004A64"/>
              </a:solidFill>
            </a:endParaRPr>
          </a:p>
          <a:p>
            <a:r>
              <a:rPr lang="en-US" sz="1200" b="1" dirty="0">
                <a:solidFill>
                  <a:srgbClr val="004A64"/>
                </a:solidFill>
              </a:rPr>
              <a:t>May</a:t>
            </a:r>
            <a:r>
              <a:rPr lang="en-US" sz="1200" b="1" baseline="0" dirty="0">
                <a:solidFill>
                  <a:srgbClr val="004A64"/>
                </a:solidFill>
              </a:rPr>
              <a:t> also review EIV Deceased Member Report, Multiple Subsidy</a:t>
            </a:r>
            <a:endParaRPr lang="en-US" sz="1200" b="1" dirty="0">
              <a:solidFill>
                <a:srgbClr val="004A64"/>
              </a:solidFill>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51</a:t>
            </a:fld>
            <a:endParaRPr lang="en-US" dirty="0"/>
          </a:p>
        </p:txBody>
      </p:sp>
    </p:spTree>
    <p:extLst>
      <p:ext uri="{BB962C8B-B14F-4D97-AF65-F5344CB8AC3E}">
        <p14:creationId xmlns:p14="http://schemas.microsoft.com/office/powerpoint/2010/main" val="44464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a:t>
            </a:fld>
            <a:endParaRPr lang="en-US" dirty="0"/>
          </a:p>
        </p:txBody>
      </p:sp>
    </p:spTree>
    <p:extLst>
      <p:ext uri="{BB962C8B-B14F-4D97-AF65-F5344CB8AC3E}">
        <p14:creationId xmlns:p14="http://schemas.microsoft.com/office/powerpoint/2010/main" val="1199413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Suggest booking the YTD number on the financials and forcing the MO number rather than</a:t>
            </a:r>
            <a:r>
              <a:rPr lang="en-US" sz="1200" kern="1200" baseline="0" dirty="0">
                <a:solidFill>
                  <a:schemeClr val="tx1"/>
                </a:solidFill>
                <a:effectLst/>
                <a:latin typeface="+mn-lt"/>
                <a:ea typeface="+mn-ea"/>
                <a:cs typeface="+mn-cs"/>
              </a:rPr>
              <a:t> booking the MO number.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Financial Data Schedule Line Definition Guide May 2012</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11190 Unit months available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FDS line represents the number of months available for all Low Rent, Section 8, other subsidized and non-subsidized programs with unit month counts.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Public Housing projects the PHA is to report the total number of months each ACC unit was under ACC in the PHA’s fiscal year reduced by the number of months each ACC unit was in the following categories during the fiscal year: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Vacant – Undergoing Modernization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Vacant – Court Litigation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Vacant – Natural Disaster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Vacant – Casualty Loss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Vacant – Market Conditions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Non-Dwelling - Special Use: Anti-Drug/Crime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Non-Dwelling - Special Use: Self Sufficiency Activities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Non-Dwelling - Special Use: Other Resident Activities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Non-Dwelling - Special Use: Other Moving to Work (applies only for an MTW PHA)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Units Approved by HUD for Demolition/Disposition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PHAs may reduce their unit months available for these categories only if HUD approved the vacancy, special use or demolition/disposition application. </a:t>
            </a:r>
            <a:endParaRPr lang="en-US" sz="14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11210 Unit months leased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FDS line represents the total number of dwelling unit months under lease by tenants and program participants during the reporting period. The reported amount should be supported by the PHA’s tenant rent rolls or housing assistance payment records</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Public Housing projects the number of months reported must be on the same basis (first day of the month or the last day of the month) the PHA used when reporting units leased on the Form HUD-52723 – Calculation of Operating Subsidy. Units leased include only those units categorized in PIC as occupied by low income families (assisted tenants), police officers, and non-assisted tenants over income.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HCV program, the PHAs vouchers leased should be based on the first of the month.</a:t>
            </a:r>
          </a:p>
          <a:p>
            <a:pPr marL="457200" lvl="1" indent="0">
              <a:buFont typeface="Arial" pitchFamily="34" charset="0"/>
              <a:buNone/>
            </a:pPr>
            <a:endParaRPr lang="en-US" baseline="0" dirty="0"/>
          </a:p>
          <a:p>
            <a:pPr marL="457200" lvl="1"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EFE76772-8399-40F7-BD3A-E33481B5DFED}" type="slidenum">
              <a:rPr lang="en-US" smtClean="0"/>
              <a:t>52</a:t>
            </a:fld>
            <a:endParaRPr lang="en-US" dirty="0"/>
          </a:p>
        </p:txBody>
      </p:sp>
    </p:spTree>
    <p:extLst>
      <p:ext uri="{BB962C8B-B14F-4D97-AF65-F5344CB8AC3E}">
        <p14:creationId xmlns:p14="http://schemas.microsoft.com/office/powerpoint/2010/main" val="41184008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53</a:t>
            </a:fld>
            <a:endParaRPr lang="en-US" dirty="0"/>
          </a:p>
        </p:txBody>
      </p:sp>
    </p:spTree>
    <p:extLst>
      <p:ext uri="{BB962C8B-B14F-4D97-AF65-F5344CB8AC3E}">
        <p14:creationId xmlns:p14="http://schemas.microsoft.com/office/powerpoint/2010/main" val="32249068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CAP Fund Indicator must be</a:t>
            </a:r>
            <a:r>
              <a:rPr lang="en-US" baseline="0" dirty="0"/>
              <a:t> = YES</a:t>
            </a:r>
          </a:p>
          <a:p>
            <a:pPr marL="171450" indent="-171450">
              <a:buFont typeface="Arial" pitchFamily="34" charset="0"/>
              <a:buChar char="•"/>
            </a:pPr>
            <a:r>
              <a:rPr lang="en-US" baseline="0" dirty="0"/>
              <a:t>Effective Date of Change is critical not only to CAP Fund Reporting… but it also impacts OP Fund, FASS, and PHAS reporting. Don’t focus exclusively on meeting the 06.30 reporting deadline! Therefore it is important to consider the impact on ALL ‘open’ reporting that can be impacted by the effective date of the Unit Status or Indicator change.</a:t>
            </a:r>
          </a:p>
          <a:p>
            <a:pPr marL="171450" indent="-171450">
              <a:buFont typeface="Arial" pitchFamily="34" charset="0"/>
              <a:buChar char="•"/>
            </a:pPr>
            <a:endParaRPr lang="en-US" baseline="0" dirty="0"/>
          </a:p>
          <a:p>
            <a:pPr marL="171450" indent="-171450">
              <a:buFont typeface="Arial" pitchFamily="34" charset="0"/>
              <a:buChar char="•"/>
            </a:pPr>
            <a:r>
              <a:rPr lang="en-US" baseline="0" dirty="0"/>
              <a:t>Standing Units count includes Dwelling and Non-dwelling units (ACC=Y).</a:t>
            </a:r>
          </a:p>
          <a:p>
            <a:pPr marL="628650" lvl="1" indent="-171450">
              <a:buFont typeface="Arial" pitchFamily="34" charset="0"/>
              <a:buChar char="•"/>
            </a:pPr>
            <a:r>
              <a:rPr lang="en-US" baseline="0" dirty="0"/>
              <a:t>Does NOT include MERGED</a:t>
            </a:r>
          </a:p>
          <a:p>
            <a:pPr marL="628650" lvl="1" indent="-171450">
              <a:buFont typeface="Arial" pitchFamily="34" charset="0"/>
              <a:buChar char="•"/>
            </a:pPr>
            <a:r>
              <a:rPr lang="en-US" baseline="0" dirty="0"/>
              <a:t>Does NOT include Non-ACC Units</a:t>
            </a:r>
          </a:p>
          <a:p>
            <a:pPr marL="171450" indent="-171450">
              <a:buFont typeface="Arial" pitchFamily="34" charset="0"/>
              <a:buChar char="•"/>
            </a:pPr>
            <a:r>
              <a:rPr lang="en-US" baseline="0" dirty="0"/>
              <a:t>Removed Units</a:t>
            </a:r>
          </a:p>
          <a:p>
            <a:pPr marL="628650" lvl="1" indent="-171450">
              <a:buFont typeface="Arial" pitchFamily="34" charset="0"/>
              <a:buChar char="•"/>
            </a:pPr>
            <a:r>
              <a:rPr lang="en-US" baseline="0" dirty="0"/>
              <a:t>Does NOT include MERGED unless the Mother Unit is removed from inventory.</a:t>
            </a:r>
          </a:p>
          <a:p>
            <a:pPr marL="171450" indent="-171450">
              <a:buFont typeface="Arial" pitchFamily="34" charset="0"/>
              <a:buChar char="•"/>
            </a:pPr>
            <a:r>
              <a:rPr lang="en-US" baseline="0" dirty="0"/>
              <a:t>Non-ACC Units </a:t>
            </a:r>
          </a:p>
          <a:p>
            <a:pPr marL="628650" lvl="1" indent="-171450">
              <a:buFont typeface="Arial" pitchFamily="34" charset="0"/>
              <a:buChar char="•"/>
            </a:pPr>
            <a:r>
              <a:rPr lang="en-US" baseline="0" dirty="0"/>
              <a:t>Are listed under Unit Detail and Development Profile </a:t>
            </a:r>
          </a:p>
          <a:p>
            <a:pPr marL="171450" indent="-171450">
              <a:buFont typeface="Arial" pitchFamily="34" charset="0"/>
              <a:buChar char="•"/>
            </a:pPr>
            <a:r>
              <a:rPr lang="en-US" baseline="0" dirty="0"/>
              <a:t>Unit Designation</a:t>
            </a:r>
          </a:p>
          <a:p>
            <a:pPr marL="628650" lvl="1" indent="-171450">
              <a:buFont typeface="Arial" pitchFamily="34" charset="0"/>
              <a:buChar char="•"/>
            </a:pPr>
            <a:r>
              <a:rPr lang="en-US" baseline="0" dirty="0"/>
              <a:t>Includes Dwelling and Non-dwelling Unit Designations</a:t>
            </a:r>
          </a:p>
          <a:p>
            <a:pPr marL="1085850" lvl="2" indent="-171450">
              <a:buFont typeface="Arial" pitchFamily="34" charset="0"/>
              <a:buChar char="•"/>
            </a:pPr>
            <a:r>
              <a:rPr lang="en-US" baseline="0" dirty="0"/>
              <a:t>General Occupancy</a:t>
            </a:r>
          </a:p>
          <a:p>
            <a:pPr marL="1085850" lvl="2" indent="-171450">
              <a:buFont typeface="Arial" pitchFamily="34" charset="0"/>
              <a:buChar char="•"/>
            </a:pPr>
            <a:r>
              <a:rPr lang="en-US" baseline="0" dirty="0"/>
              <a:t>Mixed Elderly and Disabled not HUD officially designated </a:t>
            </a:r>
          </a:p>
          <a:p>
            <a:pPr marL="1085850" lvl="2" indent="-171450">
              <a:buFont typeface="Arial" pitchFamily="34" charset="0"/>
              <a:buChar char="•"/>
            </a:pPr>
            <a:r>
              <a:rPr lang="en-US" baseline="0" dirty="0"/>
              <a:t>Officially Elderly</a:t>
            </a:r>
          </a:p>
          <a:p>
            <a:pPr marL="1085850" lvl="2" indent="-171450">
              <a:buFont typeface="Arial" pitchFamily="34" charset="0"/>
              <a:buChar char="•"/>
            </a:pPr>
            <a:r>
              <a:rPr lang="en-US" baseline="0" dirty="0"/>
              <a:t>Officially Disabled</a:t>
            </a:r>
          </a:p>
          <a:p>
            <a:pPr marL="1085850" lvl="2" indent="-171450">
              <a:buFont typeface="Arial" pitchFamily="34" charset="0"/>
              <a:buChar char="•"/>
            </a:pPr>
            <a:r>
              <a:rPr lang="en-US" baseline="0" dirty="0"/>
              <a:t>Officially Mixed Elderly and Disabled</a:t>
            </a:r>
          </a:p>
          <a:p>
            <a:pPr marL="628650" lvl="1" indent="-171450">
              <a:buFont typeface="Arial" pitchFamily="34" charset="0"/>
              <a:buChar char="•"/>
            </a:pPr>
            <a:r>
              <a:rPr lang="en-US" baseline="0" dirty="0"/>
              <a:t>Does NOT include MERGED Units with ACC, CAPFund, OPFund = NO</a:t>
            </a:r>
          </a:p>
          <a:p>
            <a:pPr marL="457200" lvl="1"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EFE76772-8399-40F7-BD3A-E33481B5DFED}" type="slidenum">
              <a:rPr lang="en-US" smtClean="0"/>
              <a:t>54</a:t>
            </a:fld>
            <a:endParaRPr lang="en-US" dirty="0"/>
          </a:p>
        </p:txBody>
      </p:sp>
    </p:spTree>
    <p:extLst>
      <p:ext uri="{BB962C8B-B14F-4D97-AF65-F5344CB8AC3E}">
        <p14:creationId xmlns:p14="http://schemas.microsoft.com/office/powerpoint/2010/main" val="2411567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Business Rules for PIC – Unit Status Summary Report.</a:t>
            </a:r>
          </a:p>
          <a:p>
            <a:pPr marL="628650" lvl="1" indent="-171450">
              <a:buFont typeface="Arial" pitchFamily="34" charset="0"/>
              <a:buChar char="•"/>
            </a:pPr>
            <a:r>
              <a:rPr lang="en-US" dirty="0"/>
              <a:t>Unit Considered VACANT as of the effective</a:t>
            </a:r>
            <a:r>
              <a:rPr lang="en-US" baseline="0" dirty="0"/>
              <a:t> date of Action 6 - EOP</a:t>
            </a:r>
            <a:endParaRPr lang="en-US" dirty="0"/>
          </a:p>
          <a:p>
            <a:pPr marL="171450" indent="-171450">
              <a:buFont typeface="Arial" pitchFamily="34" charset="0"/>
              <a:buChar char="•"/>
            </a:pPr>
            <a:r>
              <a:rPr lang="en-US" dirty="0"/>
              <a:t>Business Rules for</a:t>
            </a:r>
            <a:r>
              <a:rPr lang="en-US" baseline="0" dirty="0"/>
              <a:t> LAST VERSION of Operating Subsidy TOOL.</a:t>
            </a:r>
          </a:p>
          <a:p>
            <a:pPr marL="628650" lvl="1" indent="-171450">
              <a:buFont typeface="Arial" pitchFamily="34" charset="0"/>
              <a:buChar char="•"/>
            </a:pPr>
            <a:r>
              <a:rPr lang="en-US" baseline="0" dirty="0"/>
              <a:t>Unit considered OCCUPIED thru the effective date of Action 6 – EOP.</a:t>
            </a: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55</a:t>
            </a:fld>
            <a:endParaRPr lang="en-US" dirty="0"/>
          </a:p>
        </p:txBody>
      </p:sp>
    </p:spTree>
    <p:extLst>
      <p:ext uri="{BB962C8B-B14F-4D97-AF65-F5344CB8AC3E}">
        <p14:creationId xmlns:p14="http://schemas.microsoft.com/office/powerpoint/2010/main" val="24806320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56</a:t>
            </a:fld>
            <a:endParaRPr lang="en-US" dirty="0"/>
          </a:p>
        </p:txBody>
      </p:sp>
    </p:spTree>
    <p:extLst>
      <p:ext uri="{BB962C8B-B14F-4D97-AF65-F5344CB8AC3E}">
        <p14:creationId xmlns:p14="http://schemas.microsoft.com/office/powerpoint/2010/main" val="2364045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b="1" dirty="0">
                <a:solidFill>
                  <a:srgbClr val="004A64"/>
                </a:solidFill>
              </a:rPr>
              <a:t>Operating Subsidy sourced from PIC</a:t>
            </a:r>
          </a:p>
          <a:p>
            <a:pPr marL="457200" indent="-457200">
              <a:buFont typeface="Arial" panose="020B0604020202020204" pitchFamily="34" charset="0"/>
              <a:buChar char="•"/>
            </a:pPr>
            <a:r>
              <a:rPr lang="en-US" sz="1200" b="1" dirty="0">
                <a:solidFill>
                  <a:srgbClr val="004A64"/>
                </a:solidFill>
              </a:rPr>
              <a:t>PHAS – MASS sourced from FASS</a:t>
            </a:r>
          </a:p>
          <a:p>
            <a:pPr marL="457200" indent="-457200">
              <a:buFont typeface="Arial" panose="020B0604020202020204" pitchFamily="34" charset="0"/>
              <a:buChar char="•"/>
            </a:pPr>
            <a:r>
              <a:rPr lang="en-US" sz="1200" b="1" dirty="0">
                <a:solidFill>
                  <a:srgbClr val="004A64"/>
                </a:solidFill>
              </a:rPr>
              <a:t>PHAS – CAP Fund sourced from PIC</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57</a:t>
            </a:fld>
            <a:endParaRPr lang="en-US" dirty="0"/>
          </a:p>
        </p:txBody>
      </p:sp>
    </p:spTree>
    <p:extLst>
      <p:ext uri="{BB962C8B-B14F-4D97-AF65-F5344CB8AC3E}">
        <p14:creationId xmlns:p14="http://schemas.microsoft.com/office/powerpoint/2010/main" val="2283992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58</a:t>
            </a:fld>
            <a:endParaRPr lang="en-US" dirty="0"/>
          </a:p>
        </p:txBody>
      </p:sp>
    </p:spTree>
    <p:extLst>
      <p:ext uri="{BB962C8B-B14F-4D97-AF65-F5344CB8AC3E}">
        <p14:creationId xmlns:p14="http://schemas.microsoft.com/office/powerpoint/2010/main" val="1906471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FLAT RENT POLICIES – HOW TO COMPLY ON AN ANNUAL BASIS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order to comply with the flat rent requirements annually, PHAs must: 4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Calculate flat rents using a rent reasonableness methodology,1 as defined in 24 CFR Part 960.253(b), for determining the flat rent based on the market rent of comparable units in the private, unassisted rental market. Such a reasonable method should consider the location, quality, size, unit type, unit age, and any amenities; </a:t>
            </a:r>
          </a:p>
          <a:p>
            <a:r>
              <a:rPr lang="en-US" sz="1200" b="0" i="0" u="none" strike="noStrike" kern="1200" baseline="0" dirty="0">
                <a:solidFill>
                  <a:schemeClr val="tx1"/>
                </a:solidFill>
                <a:latin typeface="+mn-lt"/>
                <a:ea typeface="+mn-ea"/>
                <a:cs typeface="+mn-cs"/>
              </a:rPr>
              <a:t>2) If the flat rent, as determined by the rent reasonableness study, is at least 80 percent of the FMR, PHAs must set flat rents at the amount determined by the rent reasonableness study; </a:t>
            </a:r>
          </a:p>
          <a:p>
            <a:r>
              <a:rPr lang="en-US" sz="1200" b="0" i="0" u="none" strike="noStrike" kern="1200" baseline="0" dirty="0">
                <a:solidFill>
                  <a:schemeClr val="tx1"/>
                </a:solidFill>
                <a:latin typeface="+mn-lt"/>
                <a:ea typeface="+mn-ea"/>
                <a:cs typeface="+mn-cs"/>
              </a:rPr>
              <a:t>3) If the flat rent, as determined by the rent reasonableness study, is less than 80 percent of the FMR, PHAs must set flat rents at no less than 80 percent of the FMR, subject to the utilities adjustment in section 3 of this notice;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If the FMR falls from the previous year, PHAs, may, but are not required to lower the flat rent amount to 80 percent of the FMR; </a:t>
            </a:r>
          </a:p>
          <a:p>
            <a:r>
              <a:rPr lang="en-US" sz="1200" b="0" i="0" u="none" strike="noStrike" kern="1200" baseline="0" dirty="0">
                <a:solidFill>
                  <a:schemeClr val="tx1"/>
                </a:solidFill>
                <a:latin typeface="+mn-lt"/>
                <a:ea typeface="+mn-ea"/>
                <a:cs typeface="+mn-cs"/>
              </a:rPr>
              <a:t>5) Include a description of flat rent policies in the PHA annual plan or in documents available for a public hearing as applicable; </a:t>
            </a:r>
          </a:p>
          <a:p>
            <a:r>
              <a:rPr lang="en-US" sz="1200" b="0" i="0" u="none" strike="noStrike" kern="1200" baseline="0" dirty="0">
                <a:solidFill>
                  <a:schemeClr val="tx1"/>
                </a:solidFill>
                <a:latin typeface="+mn-lt"/>
                <a:ea typeface="+mn-ea"/>
                <a:cs typeface="+mn-cs"/>
              </a:rPr>
              <a:t>6) Update the flat rent policies in the Admissions and Continued Occupancy Policies (ACOP) as necessary; </a:t>
            </a:r>
          </a:p>
          <a:p>
            <a:r>
              <a:rPr lang="en-US" sz="1200" b="0" i="0" u="none" strike="noStrike" kern="1200" baseline="0" dirty="0">
                <a:solidFill>
                  <a:schemeClr val="tx1"/>
                </a:solidFill>
                <a:latin typeface="+mn-lt"/>
                <a:ea typeface="+mn-ea"/>
                <a:cs typeface="+mn-cs"/>
              </a:rPr>
              <a:t>7) At all new admissions, permit the family to choose between the flat rent amount and the income-based rent; </a:t>
            </a:r>
          </a:p>
          <a:p>
            <a:r>
              <a:rPr lang="en-US" sz="1200" b="0" i="0" u="none" strike="noStrike" kern="1200" baseline="0" dirty="0">
                <a:solidFill>
                  <a:schemeClr val="tx1"/>
                </a:solidFill>
                <a:latin typeface="+mn-lt"/>
                <a:ea typeface="+mn-ea"/>
                <a:cs typeface="+mn-cs"/>
              </a:rPr>
              <a:t>8) For families that are already paying the flat rent amount, PHAs must offer any changes to flat rent amount at the next annual rent option, and permit the family to choose between the flat rent amount and the income-based rent, subject to the requirements of Section 6 of this notice; and </a:t>
            </a:r>
          </a:p>
          <a:p>
            <a:r>
              <a:rPr lang="en-US" sz="1200" b="0" i="0" u="none" strike="noStrike" kern="1200" baseline="0" dirty="0">
                <a:solidFill>
                  <a:schemeClr val="tx1"/>
                </a:solidFill>
                <a:latin typeface="+mn-lt"/>
                <a:ea typeface="+mn-ea"/>
                <a:cs typeface="+mn-cs"/>
              </a:rPr>
              <a:t>9) Upon issuance of new FMRs by HUD, the PHA must: </a:t>
            </a:r>
          </a:p>
          <a:p>
            <a:r>
              <a:rPr lang="en-US" sz="1200" b="0" i="0" u="none" strike="noStrike" kern="1200" baseline="0" dirty="0">
                <a:solidFill>
                  <a:schemeClr val="tx1"/>
                </a:solidFill>
                <a:latin typeface="+mn-lt"/>
                <a:ea typeface="+mn-ea"/>
                <a:cs typeface="+mn-cs"/>
              </a:rPr>
              <a:t> Determine if the current flat rent is at least 80% of the new FMR; </a:t>
            </a:r>
          </a:p>
          <a:p>
            <a:r>
              <a:rPr lang="en-US" sz="1200" b="0" i="0" u="none" strike="noStrike" kern="1200" baseline="0" dirty="0">
                <a:solidFill>
                  <a:schemeClr val="tx1"/>
                </a:solidFill>
                <a:latin typeface="+mn-lt"/>
                <a:ea typeface="+mn-ea"/>
                <a:cs typeface="+mn-cs"/>
              </a:rPr>
              <a:t> Update the flat rent amounts2 if necessary to meet the 80% requirement within a reasonable time but no later than 90 days of HUD publishing new FMRs; </a:t>
            </a:r>
          </a:p>
          <a:p>
            <a:r>
              <a:rPr lang="en-US" sz="1200" b="0" i="0" u="none" strike="noStrike" kern="1200" baseline="0" dirty="0">
                <a:solidFill>
                  <a:schemeClr val="tx1"/>
                </a:solidFill>
                <a:latin typeface="+mn-lt"/>
                <a:ea typeface="+mn-ea"/>
                <a:cs typeface="+mn-cs"/>
              </a:rPr>
              <a:t> Apply the new flat rents to all new admissions and to existing families at the next annual rent option, subject to Section 6 of this notice. </a:t>
            </a:r>
          </a:p>
          <a:p>
            <a:pPr marL="171450" indent="-171450">
              <a:buFont typeface="Arial" pitchFamily="34" charset="0"/>
              <a:buChar char="•"/>
            </a:pPr>
            <a:endParaRPr lang="en-US" dirty="0"/>
          </a:p>
          <a:p>
            <a:r>
              <a:rPr lang="en-US" sz="1200" b="1" i="0" u="none" strike="noStrike" kern="1200" baseline="0" dirty="0">
                <a:solidFill>
                  <a:schemeClr val="tx1"/>
                </a:solidFill>
                <a:latin typeface="+mn-lt"/>
                <a:ea typeface="+mn-ea"/>
                <a:cs typeface="+mn-cs"/>
              </a:rPr>
              <a:t>. FLAT RENT POLICIES – HOW TO COMPLY WITH THE NEW REQUIREMENTS IN THE INITIAL YEAR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order to comply with the statutory requirements, PHAs must do the following: </a:t>
            </a:r>
          </a:p>
          <a:p>
            <a:r>
              <a:rPr lang="en-US" sz="1200" b="0" i="0" u="none" strike="noStrike" kern="1200" baseline="0" dirty="0">
                <a:solidFill>
                  <a:schemeClr val="tx1"/>
                </a:solidFill>
                <a:latin typeface="+mn-lt"/>
                <a:ea typeface="+mn-ea"/>
                <a:cs typeface="+mn-cs"/>
              </a:rPr>
              <a:t>1) Compare the current flat rent amount as determined by the PHA to the applicable FMR; </a:t>
            </a:r>
          </a:p>
          <a:p>
            <a:r>
              <a:rPr lang="en-US" sz="1200" b="0" i="0" u="none" strike="noStrike" kern="1200" baseline="0" dirty="0">
                <a:solidFill>
                  <a:schemeClr val="tx1"/>
                </a:solidFill>
                <a:latin typeface="+mn-lt"/>
                <a:ea typeface="+mn-ea"/>
                <a:cs typeface="+mn-cs"/>
              </a:rPr>
              <a:t>2) If the existing flat rent amount is at least 80 percent of the FMR, the PHA is in compliance with the law, and no further steps are necessary; </a:t>
            </a:r>
          </a:p>
          <a:p>
            <a:r>
              <a:rPr lang="en-US" sz="1200" b="0" i="0" u="none" strike="noStrike" kern="1200" baseline="0" dirty="0">
                <a:solidFill>
                  <a:schemeClr val="tx1"/>
                </a:solidFill>
                <a:latin typeface="+mn-lt"/>
                <a:ea typeface="+mn-ea"/>
                <a:cs typeface="+mn-cs"/>
              </a:rPr>
              <a:t>3) If the existing flat rent amount is less than 80 percent of FMR, PHAs must revise their flat rents to no less than 80 percent of FMR, subject to the utilities adjustment in section 3 of this notice; </a:t>
            </a:r>
          </a:p>
          <a:p>
            <a:r>
              <a:rPr lang="en-US" sz="1200" b="0" i="0" u="none" strike="noStrike" kern="1200" baseline="0" dirty="0">
                <a:solidFill>
                  <a:schemeClr val="tx1"/>
                </a:solidFill>
                <a:latin typeface="+mn-lt"/>
                <a:ea typeface="+mn-ea"/>
                <a:cs typeface="+mn-cs"/>
              </a:rPr>
              <a:t>4) If changes to flat rents are necessary, include a description of the changes to the flat rent policies in a significant amendment to the PHA Annual Plan. Section 8 of this notice provides for a streamlined process for completing this requirement; </a:t>
            </a:r>
          </a:p>
          <a:p>
            <a:r>
              <a:rPr lang="en-US" sz="1200" b="0" i="0" u="none" strike="noStrike" kern="1200" baseline="0" dirty="0">
                <a:solidFill>
                  <a:schemeClr val="tx1"/>
                </a:solidFill>
                <a:latin typeface="+mn-lt"/>
                <a:ea typeface="+mn-ea"/>
                <a:cs typeface="+mn-cs"/>
              </a:rPr>
              <a:t>5) Update the flat rent policies in the Admissions and Continued Occupancy Policies (ACOP); </a:t>
            </a:r>
          </a:p>
          <a:p>
            <a:r>
              <a:rPr lang="en-US" sz="1200" b="0" i="0" u="none" strike="noStrike" kern="1200" baseline="0" dirty="0">
                <a:solidFill>
                  <a:schemeClr val="tx1"/>
                </a:solidFill>
                <a:latin typeface="+mn-lt"/>
                <a:ea typeface="+mn-ea"/>
                <a:cs typeface="+mn-cs"/>
              </a:rPr>
              <a:t>6) The PHA must offer the new flat rent and the applicable income-based rent to all new admissions to the program within 90 days of formally adopting the new flat rents, but not later than October 31, 2014; and </a:t>
            </a:r>
          </a:p>
          <a:p>
            <a:r>
              <a:rPr lang="en-US" sz="1200" b="0" i="0" u="none" strike="noStrike" kern="1200" baseline="0" dirty="0">
                <a:solidFill>
                  <a:schemeClr val="tx1"/>
                </a:solidFill>
                <a:latin typeface="+mn-lt"/>
                <a:ea typeface="+mn-ea"/>
                <a:cs typeface="+mn-cs"/>
              </a:rPr>
              <a:t>7) Within 90 days after a PHA has formally adopted the new flat rents, but not later than October 31, 2014, the PHA must begin to offer the new flat rent to families that are currently paying the flat rent amount, at the family’s next annual rent option, and permit the family to choose between the flat rent amount and the income-based rent, subject to the requirements of Section 6 of this notice.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59</a:t>
            </a:fld>
            <a:endParaRPr lang="en-US" dirty="0"/>
          </a:p>
        </p:txBody>
      </p:sp>
    </p:spTree>
    <p:extLst>
      <p:ext uri="{BB962C8B-B14F-4D97-AF65-F5344CB8AC3E}">
        <p14:creationId xmlns:p14="http://schemas.microsoft.com/office/powerpoint/2010/main" val="14538419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60</a:t>
            </a:fld>
            <a:endParaRPr lang="en-US" dirty="0"/>
          </a:p>
        </p:txBody>
      </p:sp>
    </p:spTree>
    <p:extLst>
      <p:ext uri="{BB962C8B-B14F-4D97-AF65-F5344CB8AC3E}">
        <p14:creationId xmlns:p14="http://schemas.microsoft.com/office/powerpoint/2010/main" val="32274841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61</a:t>
            </a:fld>
            <a:endParaRPr lang="en-US" dirty="0"/>
          </a:p>
        </p:txBody>
      </p:sp>
    </p:spTree>
    <p:extLst>
      <p:ext uri="{BB962C8B-B14F-4D97-AF65-F5344CB8AC3E}">
        <p14:creationId xmlns:p14="http://schemas.microsoft.com/office/powerpoint/2010/main" val="320087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7</a:t>
            </a:fld>
            <a:endParaRPr lang="en-US" dirty="0"/>
          </a:p>
        </p:txBody>
      </p:sp>
    </p:spTree>
    <p:extLst>
      <p:ext uri="{BB962C8B-B14F-4D97-AF65-F5344CB8AC3E}">
        <p14:creationId xmlns:p14="http://schemas.microsoft.com/office/powerpoint/2010/main" val="3726770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order for PHAs to comply with the requirements to conduct an annual rent option, and to provide families with sufficient information to make an informed choice, PHAs must do the following: </a:t>
            </a:r>
          </a:p>
          <a:p>
            <a:r>
              <a:rPr lang="en-US" sz="1200" b="0" i="0" u="none" strike="noStrike" kern="1200" baseline="0" dirty="0">
                <a:solidFill>
                  <a:schemeClr val="tx1"/>
                </a:solidFill>
                <a:latin typeface="+mn-lt"/>
                <a:ea typeface="+mn-ea"/>
                <a:cs typeface="+mn-cs"/>
              </a:rPr>
              <a:t>At initial occupancy, or in any year where a current program participating family is paying the income-based rent: </a:t>
            </a:r>
          </a:p>
          <a:p>
            <a:r>
              <a:rPr lang="en-US" sz="1200" b="0" i="0" u="none" strike="noStrike" kern="1200" baseline="0" dirty="0">
                <a:solidFill>
                  <a:schemeClr val="tx1"/>
                </a:solidFill>
                <a:latin typeface="+mn-lt"/>
                <a:ea typeface="+mn-ea"/>
                <a:cs typeface="+mn-cs"/>
              </a:rPr>
              <a:t>1) Conduct a full examination of family income and composition at the first annual rent option (Year 1); </a:t>
            </a:r>
          </a:p>
          <a:p>
            <a:r>
              <a:rPr lang="en-US" sz="1200" b="0" i="0" u="none" strike="noStrike" kern="1200" baseline="0" dirty="0">
                <a:solidFill>
                  <a:schemeClr val="tx1"/>
                </a:solidFill>
                <a:latin typeface="+mn-lt"/>
                <a:ea typeface="+mn-ea"/>
                <a:cs typeface="+mn-cs"/>
              </a:rPr>
              <a:t>2) Inform the family of the flat rent amount and the rent amount determined by the examination of family income and composition; </a:t>
            </a:r>
          </a:p>
          <a:p>
            <a:r>
              <a:rPr lang="en-US" sz="1200" b="0" i="0" u="none" strike="noStrike" kern="1200" baseline="0" dirty="0">
                <a:solidFill>
                  <a:schemeClr val="tx1"/>
                </a:solidFill>
                <a:latin typeface="+mn-lt"/>
                <a:ea typeface="+mn-ea"/>
                <a:cs typeface="+mn-cs"/>
              </a:rPr>
              <a:t>3) Inform the family of the PHA’s policies on switching rent types due to financial hardship; and </a:t>
            </a:r>
          </a:p>
          <a:p>
            <a:r>
              <a:rPr lang="en-US" sz="1200" b="0" i="0" u="none" strike="noStrike" kern="1200" baseline="0" dirty="0">
                <a:solidFill>
                  <a:schemeClr val="tx1"/>
                </a:solidFill>
                <a:latin typeface="+mn-lt"/>
                <a:ea typeface="+mn-ea"/>
                <a:cs typeface="+mn-cs"/>
              </a:rPr>
              <a:t>4) Apply the family’s rent decision at the next lease renewal.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the second and third annual rent options for families that choose to pay the flat rent: </a:t>
            </a:r>
          </a:p>
          <a:p>
            <a:r>
              <a:rPr lang="en-US" sz="1200" b="0" i="0" u="none" strike="noStrike" kern="1200" baseline="0" dirty="0">
                <a:solidFill>
                  <a:schemeClr val="tx1"/>
                </a:solidFill>
                <a:latin typeface="+mn-lt"/>
                <a:ea typeface="+mn-ea"/>
                <a:cs typeface="+mn-cs"/>
              </a:rPr>
              <a:t>1) PHAs may, but are not required to conduct a full examination of family income and composition for the second and third annual rent options. If a PHA chooses not to conduct an examination of family income for these annual rent options, PHAs must use the income information from the examination of family income and composition from the first annual rent option; </a:t>
            </a:r>
          </a:p>
          <a:p>
            <a:r>
              <a:rPr lang="en-US" sz="1200" b="0" i="0" u="none" strike="noStrike" kern="1200" baseline="0" dirty="0">
                <a:solidFill>
                  <a:schemeClr val="tx1"/>
                </a:solidFill>
                <a:latin typeface="+mn-lt"/>
                <a:ea typeface="+mn-ea"/>
                <a:cs typeface="+mn-cs"/>
              </a:rPr>
              <a:t>2) PHAs must inform the family of the updated flat rent amount, and the rent amount determined by the most recent examination of family income and composition;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7. CONDUCTING ANNUAL RENT OPTIONS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24 CFR 960.253(a) requires PHAs to annually give families the option to choose between paying the flat rent or the income-based rent, and stipulates that PHAs may not give families the option more than once per year, except in the case that the family has chosen the flat rent and experiences a financial hardship. 24 CFR 960.253(e) stipulates that in order for a family to make an informed choice regarding rent options, PHAs must provide at least the following information: 7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PHA’s policies on switching the type of rent due to financial hardship; </a:t>
            </a:r>
          </a:p>
          <a:p>
            <a:r>
              <a:rPr lang="en-US" sz="1200" b="0" i="0" u="none" strike="noStrike" kern="1200" baseline="0" dirty="0">
                <a:solidFill>
                  <a:schemeClr val="tx1"/>
                </a:solidFill>
                <a:latin typeface="+mn-lt"/>
                <a:ea typeface="+mn-ea"/>
                <a:cs typeface="+mn-cs"/>
              </a:rPr>
              <a:t> The dollar amount of the flat rent and the income-based rent.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24 CFR 960.253(e)(2) permits PHAs the flexibility to conduct reexaminations of family income once every three years instead of annually for families that choose to pay the flat rent. In years when a PHA does not conduct a full reexamination of family income, PHAs must give the family the option of paying the flat rent or the income-based rent as calculated from the most recent examination of family income and composition. </a:t>
            </a:r>
          </a:p>
          <a:p>
            <a:r>
              <a:rPr lang="en-US" sz="1200" b="0" i="0" u="none" strike="noStrike" kern="1200" baseline="0" dirty="0">
                <a:solidFill>
                  <a:schemeClr val="tx1"/>
                </a:solidFill>
                <a:latin typeface="+mn-lt"/>
                <a:ea typeface="+mn-ea"/>
                <a:cs typeface="+mn-cs"/>
              </a:rPr>
              <a:t>In order for PHAs to comply with the requirements to conduct an annual rent option, and 3) PHAs must inform the family of the PHA’s policies on switching rent types due to financial hardship; and </a:t>
            </a:r>
          </a:p>
          <a:p>
            <a:r>
              <a:rPr lang="en-US" sz="1200" b="0" i="0" u="none" strike="noStrike" kern="1200" baseline="0" dirty="0">
                <a:solidFill>
                  <a:schemeClr val="tx1"/>
                </a:solidFill>
                <a:latin typeface="+mn-lt"/>
                <a:ea typeface="+mn-ea"/>
                <a:cs typeface="+mn-cs"/>
              </a:rPr>
              <a:t>4) PHAs must apply the family’s rent decision at the next lease renewal.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the purpose of conducting the rent option meeting for a family that has paid the </a:t>
            </a:r>
          </a:p>
          <a:p>
            <a:r>
              <a:rPr lang="en-US" sz="1200" b="0" i="0" u="none" strike="noStrike" kern="1200" baseline="0" dirty="0">
                <a:solidFill>
                  <a:schemeClr val="tx1"/>
                </a:solidFill>
                <a:latin typeface="+mn-lt"/>
                <a:ea typeface="+mn-ea"/>
                <a:cs typeface="+mn-cs"/>
              </a:rPr>
              <a:t>flat rent for the previous three years, and for which the PHA has not conducted a </a:t>
            </a:r>
          </a:p>
          <a:p>
            <a:r>
              <a:rPr lang="en-US" sz="1200" b="0" i="0" u="none" strike="noStrike" kern="1200" baseline="0" dirty="0">
                <a:solidFill>
                  <a:schemeClr val="tx1"/>
                </a:solidFill>
                <a:latin typeface="+mn-lt"/>
                <a:ea typeface="+mn-ea"/>
                <a:cs typeface="+mn-cs"/>
              </a:rPr>
              <a:t>reexamination of family income and composition in the last three years, the PHA must </a:t>
            </a:r>
          </a:p>
          <a:p>
            <a:r>
              <a:rPr lang="en-US" sz="1200" b="0" i="0" u="none" strike="noStrike" kern="1200" baseline="0" dirty="0">
                <a:solidFill>
                  <a:schemeClr val="tx1"/>
                </a:solidFill>
                <a:latin typeface="+mn-lt"/>
                <a:ea typeface="+mn-ea"/>
                <a:cs typeface="+mn-cs"/>
              </a:rPr>
              <a:t>complete a full reexamination of family income and composition in order to update the </a:t>
            </a:r>
          </a:p>
          <a:p>
            <a:r>
              <a:rPr lang="en-US" sz="1200" b="0" i="0" u="none" strike="noStrike" kern="1200" baseline="0" dirty="0">
                <a:solidFill>
                  <a:schemeClr val="tx1"/>
                </a:solidFill>
                <a:latin typeface="+mn-lt"/>
                <a:ea typeface="+mn-ea"/>
                <a:cs typeface="+mn-cs"/>
              </a:rPr>
              <a:t>income-based rent amount. </a:t>
            </a:r>
          </a:p>
          <a:p>
            <a:r>
              <a:rPr lang="en-US" sz="1200" b="0" i="0" u="none" strike="noStrike" kern="1200" baseline="0" dirty="0">
                <a:solidFill>
                  <a:schemeClr val="tx1"/>
                </a:solidFill>
                <a:latin typeface="+mn-lt"/>
                <a:ea typeface="+mn-ea"/>
                <a:cs typeface="+mn-cs"/>
              </a:rPr>
              <a:t>PHAs are reminded that the flat rent amount a family pays is not locked in for the three year period. Instead, the PHA must revise the flat rent amount from year to year based on the findings of the PHA’s rent reasonableness analysis and changes to the FMR. </a:t>
            </a: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62</a:t>
            </a:fld>
            <a:endParaRPr lang="en-US" dirty="0"/>
          </a:p>
        </p:txBody>
      </p:sp>
    </p:spTree>
    <p:extLst>
      <p:ext uri="{BB962C8B-B14F-4D97-AF65-F5344CB8AC3E}">
        <p14:creationId xmlns:p14="http://schemas.microsoft.com/office/powerpoint/2010/main" val="30974867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b="1" dirty="0"/>
              <a:t>Notice PIH 2019-11 Final Implementation PH Over-Income under HOTMA Section 103</a:t>
            </a:r>
            <a:endParaRPr lang="en-US" sz="1800" dirty="0"/>
          </a:p>
          <a:p>
            <a:pPr lvl="0" hangingPunct="0"/>
            <a:r>
              <a:rPr lang="en-US" dirty="0"/>
              <a:t>Calculate Final over-income (Very Low Income x 2.4) for each family size</a:t>
            </a:r>
            <a:endParaRPr lang="en-US" sz="1800" dirty="0"/>
          </a:p>
          <a:p>
            <a:pPr lvl="0" hangingPunct="0"/>
            <a:r>
              <a:rPr lang="en-US" dirty="0"/>
              <a:t>After family’s income has exceeded 120% of AMI for 2 consecutive years, a PHA must terminate tenancy within 6 months of second income determination or change family’s monthly rent equal to the greater of </a:t>
            </a:r>
            <a:endParaRPr lang="en-US" sz="180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63</a:t>
            </a:fld>
            <a:endParaRPr lang="en-US" dirty="0"/>
          </a:p>
        </p:txBody>
      </p:sp>
    </p:spTree>
    <p:extLst>
      <p:ext uri="{BB962C8B-B14F-4D97-AF65-F5344CB8AC3E}">
        <p14:creationId xmlns:p14="http://schemas.microsoft.com/office/powerpoint/2010/main" val="24087547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b="1" dirty="0"/>
              <a:t>Notice PIH 2019-11 Final Implementation PH Over-Income under HOTMA Section 103</a:t>
            </a:r>
            <a:endParaRPr lang="en-US" sz="1800" dirty="0"/>
          </a:p>
          <a:p>
            <a:r>
              <a:rPr lang="en-US" sz="1200" b="1" i="0" u="none" strike="noStrike" kern="1200" baseline="0" dirty="0">
                <a:solidFill>
                  <a:schemeClr val="tx1"/>
                </a:solidFill>
                <a:latin typeface="+mn-lt"/>
                <a:ea typeface="+mn-ea"/>
                <a:cs typeface="+mn-cs"/>
              </a:rPr>
              <a:t>3. Applicability</a:t>
            </a:r>
          </a:p>
          <a:p>
            <a:r>
              <a:rPr lang="en-US" sz="1200" b="0" i="0" u="none" strike="noStrike" kern="1200" baseline="0" dirty="0">
                <a:solidFill>
                  <a:schemeClr val="tx1"/>
                </a:solidFill>
                <a:latin typeface="+mn-lt"/>
                <a:ea typeface="+mn-ea"/>
                <a:cs typeface="+mn-cs"/>
              </a:rPr>
              <a:t>Section 103 of HOTMA applies to all PHAs operating a public housing program, including Moving to Work (MTW) Agencies, with one exception. Pursuant to section 3(a)(5) of the 1937 Act and 24 CFR 960.503, the over-income limit does not apply to families with income exceeding the over-income limit if they are housed by PHAs operating fewer than 250 public housing units who are renting to over-income families because there are no income-eligible families on the PHA’s waiting list or applying for public housing.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Section 103 requires PHAs to implement the over-income limit. The statutory changes in section 103 of HOTMA do not address the treatment of families whose income exceeds the local low-income limit (80% of AMI), but is below the applicable over-income limit established in HOTMA (50% of AMI multiplied by 2.4). As such, the requirements and flexibilities to be provided through new regulations at 24 CFR 960.261 will be addressed through future rulemaking to establish a uniformed definition of over-income. </a:t>
            </a: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64</a:t>
            </a:fld>
            <a:endParaRPr lang="en-US" dirty="0"/>
          </a:p>
        </p:txBody>
      </p:sp>
    </p:spTree>
    <p:extLst>
      <p:ext uri="{BB962C8B-B14F-4D97-AF65-F5344CB8AC3E}">
        <p14:creationId xmlns:p14="http://schemas.microsoft.com/office/powerpoint/2010/main" val="36614887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b="1" dirty="0"/>
              <a:t>Notice PIH 2019-11 Final Implementation PH Over-Income under HOTMA Section 103</a:t>
            </a:r>
            <a:endParaRPr lang="en-US" sz="1800" dirty="0"/>
          </a:p>
          <a:p>
            <a:r>
              <a:rPr lang="en-US" sz="1200" b="1" i="0" u="none" strike="noStrike" kern="1200" baseline="0" dirty="0">
                <a:solidFill>
                  <a:schemeClr val="tx1"/>
                </a:solidFill>
                <a:latin typeface="+mn-lt"/>
                <a:ea typeface="+mn-ea"/>
                <a:cs typeface="+mn-cs"/>
              </a:rPr>
              <a:t>3. Applicability</a:t>
            </a:r>
          </a:p>
          <a:p>
            <a:r>
              <a:rPr lang="en-US" sz="1200" b="0" i="0" u="none" strike="noStrike" kern="1200" baseline="0" dirty="0">
                <a:solidFill>
                  <a:schemeClr val="tx1"/>
                </a:solidFill>
                <a:latin typeface="+mn-lt"/>
                <a:ea typeface="+mn-ea"/>
                <a:cs typeface="+mn-cs"/>
              </a:rPr>
              <a:t>Section 103 of HOTMA applies to all PHAs operating a public housing program, including Moving to Work (MTW) Agencies, with one exception. Pursuant to section 3(a)(5) of the 1937 Act and 24 CFR 960.503, the over-income limit does not apply to families with income exceeding the over-income limit if they are housed by PHAs operating fewer than 250 public housing units who are renting to over-income families because there are no income-eligible families on the PHA’s waiting list or applying for public housing.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Section 103 requires PHAs to implement the over-income limit. The statutory changes in section 103 of HOTMA do not address the treatment of families whose income exceeds the local low-income limit (80% of AMI), but is below the applicable over-income limit established in HOTMA (50% of AMI multiplied by 2.4). As such, the requirements and flexibilities to be provided through new regulations at 24 CFR 960.261 will be addressed through future rulemaking to establish a uniformed definition of over-income. </a:t>
            </a: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65</a:t>
            </a:fld>
            <a:endParaRPr lang="en-US" dirty="0"/>
          </a:p>
        </p:txBody>
      </p:sp>
    </p:spTree>
    <p:extLst>
      <p:ext uri="{BB962C8B-B14F-4D97-AF65-F5344CB8AC3E}">
        <p14:creationId xmlns:p14="http://schemas.microsoft.com/office/powerpoint/2010/main" val="16553820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66</a:t>
            </a:fld>
            <a:endParaRPr lang="en-US" dirty="0"/>
          </a:p>
        </p:txBody>
      </p:sp>
    </p:spTree>
    <p:extLst>
      <p:ext uri="{BB962C8B-B14F-4D97-AF65-F5344CB8AC3E}">
        <p14:creationId xmlns:p14="http://schemas.microsoft.com/office/powerpoint/2010/main" val="20290262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67</a:t>
            </a:fld>
            <a:endParaRPr lang="en-US" dirty="0"/>
          </a:p>
        </p:txBody>
      </p:sp>
    </p:spTree>
    <p:extLst>
      <p:ext uri="{BB962C8B-B14F-4D97-AF65-F5344CB8AC3E}">
        <p14:creationId xmlns:p14="http://schemas.microsoft.com/office/powerpoint/2010/main" val="6706137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b="1" dirty="0">
                <a:solidFill>
                  <a:srgbClr val="004A64"/>
                </a:solidFill>
              </a:rPr>
              <a:t>Removed:</a:t>
            </a:r>
          </a:p>
          <a:p>
            <a:pPr marL="457200" indent="-457200">
              <a:buFont typeface="Arial" panose="020B0604020202020204" pitchFamily="34" charset="0"/>
              <a:buChar char="•"/>
            </a:pPr>
            <a:r>
              <a:rPr lang="en-US" sz="1200" b="1" dirty="0">
                <a:solidFill>
                  <a:srgbClr val="004A64"/>
                </a:solidFill>
              </a:rPr>
              <a:t>HUD Cost Savings</a:t>
            </a:r>
          </a:p>
          <a:p>
            <a:pPr marL="457200" indent="-457200">
              <a:buFont typeface="Arial" panose="020B0604020202020204" pitchFamily="34" charset="0"/>
              <a:buChar char="•"/>
            </a:pPr>
            <a:r>
              <a:rPr lang="en-US" sz="3200" b="1" dirty="0">
                <a:solidFill>
                  <a:srgbClr val="004A64"/>
                </a:solidFill>
              </a:rPr>
              <a:t>Biannual HQS Inspections</a:t>
            </a:r>
          </a:p>
          <a:p>
            <a:pPr marL="1371600" lvl="2" indent="-457200">
              <a:buFont typeface="Wingdings" panose="05000000000000000000" pitchFamily="2" charset="2"/>
              <a:buChar char="§"/>
            </a:pPr>
            <a:r>
              <a:rPr lang="en-US" sz="3200" b="1" dirty="0">
                <a:solidFill>
                  <a:srgbClr val="004A64"/>
                </a:solidFill>
              </a:rPr>
              <a:t>Pre 07.01.2014</a:t>
            </a:r>
          </a:p>
          <a:p>
            <a:pPr marL="1371600" lvl="2" indent="-457200">
              <a:buFont typeface="Wingdings" panose="05000000000000000000" pitchFamily="2" charset="2"/>
              <a:buChar char="§"/>
            </a:pPr>
            <a:r>
              <a:rPr lang="en-US" sz="3200" b="1" dirty="0">
                <a:solidFill>
                  <a:srgbClr val="004A64"/>
                </a:solidFill>
              </a:rPr>
              <a:t>On or after 07.01.2014</a:t>
            </a:r>
          </a:p>
          <a:p>
            <a:pPr marL="1371600" lvl="2" indent="-457200">
              <a:buFont typeface="Wingdings" panose="05000000000000000000" pitchFamily="2" charset="2"/>
              <a:buChar char="§"/>
            </a:pPr>
            <a:r>
              <a:rPr lang="en-US" sz="3200" b="1" dirty="0">
                <a:solidFill>
                  <a:srgbClr val="004A64"/>
                </a:solidFill>
              </a:rPr>
              <a:t>SEMAP starting 09.30.2014</a:t>
            </a:r>
          </a:p>
          <a:p>
            <a:pPr marL="457200" indent="-457200">
              <a:buFont typeface="Arial" panose="020B0604020202020204" pitchFamily="34" charset="0"/>
              <a:buChar char="•"/>
            </a:pPr>
            <a:r>
              <a:rPr lang="en-US" sz="3200" b="1" dirty="0">
                <a:solidFill>
                  <a:srgbClr val="004A64"/>
                </a:solidFill>
              </a:rPr>
              <a:t>Utility Allowance</a:t>
            </a:r>
          </a:p>
          <a:p>
            <a:pPr marL="1371600" lvl="2" indent="-457200">
              <a:buFont typeface="Wingdings" panose="05000000000000000000" pitchFamily="2" charset="2"/>
              <a:buChar char="§"/>
            </a:pPr>
            <a:r>
              <a:rPr lang="en-US" sz="3200" b="1" dirty="0">
                <a:solidFill>
                  <a:srgbClr val="004A64"/>
                </a:solidFill>
              </a:rPr>
              <a:t>Based on the lesser of voucher bedroom size or unit size.</a:t>
            </a:r>
          </a:p>
          <a:p>
            <a:pPr marL="1371600" lvl="2" indent="-457200">
              <a:buFont typeface="Wingdings" panose="05000000000000000000" pitchFamily="2" charset="2"/>
              <a:buChar char="§"/>
            </a:pPr>
            <a:r>
              <a:rPr lang="en-US" sz="3200" b="1" dirty="0">
                <a:solidFill>
                  <a:srgbClr val="004A64"/>
                </a:solidFill>
              </a:rPr>
              <a:t>Implement at existing family’s next Annual Reexam or Change in Unit after providing 60 day notice.</a:t>
            </a:r>
          </a:p>
          <a:p>
            <a:pPr marL="1371600" lvl="2" indent="-457200">
              <a:buFont typeface="Wingdings" panose="05000000000000000000" pitchFamily="2" charset="2"/>
              <a:buChar char="§"/>
            </a:pPr>
            <a:r>
              <a:rPr lang="en-US" sz="3200" b="1" dirty="0">
                <a:solidFill>
                  <a:srgbClr val="004A64"/>
                </a:solidFill>
              </a:rPr>
              <a:t>Implement at Initial Lease-up for vouchers issued on or after 07.01.2014.</a:t>
            </a:r>
            <a:endParaRPr lang="en-US" sz="500" b="1" dirty="0">
              <a:solidFill>
                <a:srgbClr val="004A64"/>
              </a:solidFill>
            </a:endParaRPr>
          </a:p>
          <a:p>
            <a:r>
              <a:rPr lang="en-US" sz="500" b="1" dirty="0">
                <a:solidFill>
                  <a:srgbClr val="004A64"/>
                </a:solidFill>
              </a:rPr>
              <a:t>NOTE: </a:t>
            </a:r>
            <a:r>
              <a:rPr lang="en-US" sz="1200" b="1" i="0" u="none" strike="noStrike" kern="1200" baseline="0" dirty="0">
                <a:solidFill>
                  <a:schemeClr val="tx1"/>
                </a:solidFill>
                <a:latin typeface="+mn-lt"/>
                <a:ea typeface="+mn-ea"/>
                <a:cs typeface="+mn-cs"/>
              </a:rPr>
              <a:t>Utility Allowances</a:t>
            </a:r>
          </a:p>
          <a:p>
            <a:r>
              <a:rPr lang="en-US" sz="1200" b="0" i="1" u="none" strike="noStrike" kern="1200" baseline="0" dirty="0">
                <a:solidFill>
                  <a:schemeClr val="tx1"/>
                </a:solidFill>
                <a:latin typeface="+mn-lt"/>
                <a:ea typeface="+mn-ea"/>
                <a:cs typeface="+mn-cs"/>
              </a:rPr>
              <a:t>Applicable to HCV programs</a:t>
            </a:r>
          </a:p>
          <a:p>
            <a:r>
              <a:rPr lang="en-US" sz="1200" b="0" i="0" u="none" strike="noStrike" kern="1200" baseline="0" dirty="0">
                <a:solidFill>
                  <a:schemeClr val="tx1"/>
                </a:solidFill>
                <a:latin typeface="+mn-lt"/>
                <a:ea typeface="+mn-ea"/>
                <a:cs typeface="+mn-cs"/>
              </a:rPr>
              <a:t>The 2014 Act limits the utility allowance (UA) payment for tenant-based vouchers to the unit size for which the voucher is issued,</a:t>
            </a:r>
          </a:p>
          <a:p>
            <a:r>
              <a:rPr lang="en-US" sz="1200" b="0" i="0" u="none" strike="noStrike" kern="1200" baseline="0" dirty="0">
                <a:solidFill>
                  <a:schemeClr val="tx1"/>
                </a:solidFill>
                <a:latin typeface="+mn-lt"/>
                <a:ea typeface="+mn-ea"/>
                <a:cs typeface="+mn-cs"/>
              </a:rPr>
              <a:t>irrespective of the actual size of the unit rented by the family. HUD specifies that the UA shall be the lower of the UA amount for</a:t>
            </a:r>
          </a:p>
          <a:p>
            <a:r>
              <a:rPr lang="en-US" sz="1200" b="0" i="0" u="none" strike="noStrike" kern="1200" baseline="0" dirty="0">
                <a:solidFill>
                  <a:schemeClr val="tx1"/>
                </a:solidFill>
                <a:latin typeface="+mn-lt"/>
                <a:ea typeface="+mn-ea"/>
                <a:cs typeface="+mn-cs"/>
              </a:rPr>
              <a:t>the family unit size or the UA amount for the actual unit size rented by the family. Furthermore, if a family is authorized for a 2-</a:t>
            </a:r>
          </a:p>
          <a:p>
            <a:r>
              <a:rPr lang="en-US" sz="1200" b="0" i="0" u="none" strike="noStrike" kern="1200" baseline="0" dirty="0">
                <a:solidFill>
                  <a:schemeClr val="tx1"/>
                </a:solidFill>
                <a:latin typeface="+mn-lt"/>
                <a:ea typeface="+mn-ea"/>
                <a:cs typeface="+mn-cs"/>
              </a:rPr>
              <a:t>bedroom unit but chooses to lease a 1-bedroom unit, the PHA must provide the UA that corresponds with the 1-bedroom unit. The</a:t>
            </a:r>
          </a:p>
          <a:p>
            <a:r>
              <a:rPr lang="en-US" sz="1200" b="0" i="0" u="none" strike="noStrike" kern="1200" baseline="0" dirty="0">
                <a:solidFill>
                  <a:schemeClr val="tx1"/>
                </a:solidFill>
                <a:latin typeface="+mn-lt"/>
                <a:ea typeface="+mn-ea"/>
                <a:cs typeface="+mn-cs"/>
              </a:rPr>
              <a:t>only exception is for families with a person with disabilities, where the family requests a higher utility allowance as a reasonable</a:t>
            </a:r>
          </a:p>
          <a:p>
            <a:r>
              <a:rPr lang="en-US" sz="1200" b="0" i="0" u="none" strike="noStrike" kern="1200" baseline="0" dirty="0">
                <a:solidFill>
                  <a:schemeClr val="tx1"/>
                </a:solidFill>
                <a:latin typeface="+mn-lt"/>
                <a:ea typeface="+mn-ea"/>
                <a:cs typeface="+mn-cs"/>
              </a:rPr>
              <a:t>accommodation needed to make the program accessible to the family member.</a:t>
            </a:r>
          </a:p>
          <a:p>
            <a:r>
              <a:rPr lang="en-US" sz="1200" b="0" i="0" u="none" strike="noStrike" kern="1200" baseline="0" dirty="0">
                <a:solidFill>
                  <a:schemeClr val="tx1"/>
                </a:solidFill>
                <a:latin typeface="+mn-lt"/>
                <a:ea typeface="+mn-ea"/>
                <a:cs typeface="+mn-cs"/>
              </a:rPr>
              <a:t>This provision applies to current program participants at the family's next annual reexamination. PHAs are reminded of the</a:t>
            </a:r>
          </a:p>
          <a:p>
            <a:r>
              <a:rPr lang="en-US" sz="1200" b="0" i="0" u="none" strike="noStrike" kern="1200" baseline="0" dirty="0">
                <a:solidFill>
                  <a:schemeClr val="tx1"/>
                </a:solidFill>
                <a:latin typeface="+mn-lt"/>
                <a:ea typeface="+mn-ea"/>
                <a:cs typeface="+mn-cs"/>
              </a:rPr>
              <a:t>requirement to provide at least 60 days' notice. For vouchers issued after July 1, 2014, the new guidelines are effective at initial</a:t>
            </a:r>
          </a:p>
          <a:p>
            <a:r>
              <a:rPr lang="en-US" sz="1200" b="0" i="0" u="none" strike="noStrike" kern="1200" baseline="0" dirty="0">
                <a:solidFill>
                  <a:schemeClr val="tx1"/>
                </a:solidFill>
                <a:latin typeface="+mn-lt"/>
                <a:ea typeface="+mn-ea"/>
                <a:cs typeface="+mn-cs"/>
              </a:rPr>
              <a:t>lease-up. Families that were issued a voucher prior to July 1, 2014 are subject to prior UA schedules until the family's next annual</a:t>
            </a:r>
          </a:p>
          <a:p>
            <a:r>
              <a:rPr lang="en-US" sz="1200" b="0" i="0" u="none" strike="noStrike" kern="1200" baseline="0" dirty="0">
                <a:solidFill>
                  <a:schemeClr val="tx1"/>
                </a:solidFill>
                <a:latin typeface="+mn-lt"/>
                <a:ea typeface="+mn-ea"/>
                <a:cs typeface="+mn-cs"/>
              </a:rPr>
              <a:t>reexamination.</a:t>
            </a:r>
          </a:p>
          <a:p>
            <a:r>
              <a:rPr lang="en-US" sz="1200" b="0" i="0" u="none" strike="noStrike" kern="1200" baseline="0" dirty="0">
                <a:solidFill>
                  <a:schemeClr val="tx1"/>
                </a:solidFill>
                <a:latin typeface="+mn-lt"/>
                <a:ea typeface="+mn-ea"/>
                <a:cs typeface="+mn-cs"/>
              </a:rPr>
              <a:t>PHAs should note that families that opt to remain in a larger unit than their UA affords will incur an increased rental burden as their</a:t>
            </a:r>
          </a:p>
          <a:p>
            <a:r>
              <a:rPr lang="en-US" sz="1200" b="0" i="0" u="none" strike="noStrike" kern="1200" baseline="0" dirty="0">
                <a:solidFill>
                  <a:schemeClr val="tx1"/>
                </a:solidFill>
                <a:latin typeface="+mn-lt"/>
                <a:ea typeface="+mn-ea"/>
                <a:cs typeface="+mn-cs"/>
              </a:rPr>
              <a:t>subsidy will decrease by the reduced utility allowance.</a:t>
            </a:r>
          </a:p>
          <a:p>
            <a:r>
              <a:rPr lang="en-US" sz="1200" b="0" i="0" u="none" strike="noStrike" kern="1200" baseline="0" dirty="0">
                <a:solidFill>
                  <a:schemeClr val="tx1"/>
                </a:solidFill>
                <a:latin typeface="+mn-lt"/>
                <a:ea typeface="+mn-ea"/>
                <a:cs typeface="+mn-cs"/>
              </a:rPr>
              <a:t>HUD previously estimated this change would result in $50 million in HAP savings in 2014. Similar to HAP cost-savings generated</a:t>
            </a:r>
          </a:p>
          <a:p>
            <a:r>
              <a:rPr lang="en-US" sz="1200" b="0" i="0" u="none" strike="noStrike" kern="1200" baseline="0" dirty="0">
                <a:solidFill>
                  <a:schemeClr val="tx1"/>
                </a:solidFill>
                <a:latin typeface="+mn-lt"/>
                <a:ea typeface="+mn-ea"/>
                <a:cs typeface="+mn-cs"/>
              </a:rPr>
              <a:t>by the new ELI definition, PHAs may retain any savings generated in FY 2014 and use them to maintain or increase leasing.</a:t>
            </a:r>
            <a:endParaRPr lang="en-US" dirty="0"/>
          </a:p>
          <a:p>
            <a:pPr marL="914400" lvl="2" indent="0">
              <a:buFont typeface="Wingdings" panose="05000000000000000000" pitchFamily="2" charset="2"/>
              <a:buNone/>
            </a:pPr>
            <a:endParaRPr lang="en-US" sz="3200" b="1" dirty="0">
              <a:solidFill>
                <a:srgbClr val="004A64"/>
              </a:solidFill>
            </a:endParaRPr>
          </a:p>
          <a:p>
            <a:endParaRPr lang="en-US" sz="100" b="1" dirty="0">
              <a:solidFill>
                <a:srgbClr val="004A64"/>
              </a:solidFill>
            </a:endParaRPr>
          </a:p>
          <a:p>
            <a:pPr marL="457200" indent="-457200">
              <a:buFont typeface="Arial" panose="020B0604020202020204" pitchFamily="34" charset="0"/>
              <a:buChar char="•"/>
            </a:pPr>
            <a:r>
              <a:rPr lang="en-US" sz="1200" b="1" dirty="0">
                <a:solidFill>
                  <a:srgbClr val="004A64"/>
                </a:solidFill>
              </a:rPr>
              <a:t>HUD VMS Reviews</a:t>
            </a:r>
          </a:p>
          <a:p>
            <a:pPr marL="457200" indent="-457200">
              <a:buFont typeface="Arial" panose="020B0604020202020204" pitchFamily="34" charset="0"/>
              <a:buChar char="•"/>
            </a:pPr>
            <a:r>
              <a:rPr lang="en-US" sz="1200" b="1" dirty="0">
                <a:solidFill>
                  <a:srgbClr val="004A64"/>
                </a:solidFill>
              </a:rPr>
              <a:t>Understand the reporting period under review.</a:t>
            </a:r>
          </a:p>
          <a:p>
            <a:pPr marL="457200" indent="-457200">
              <a:buFont typeface="Arial" panose="020B0604020202020204" pitchFamily="34" charset="0"/>
              <a:buChar char="•"/>
            </a:pPr>
            <a:r>
              <a:rPr lang="en-US" sz="1200" b="1" dirty="0">
                <a:solidFill>
                  <a:srgbClr val="004A64"/>
                </a:solidFill>
              </a:rPr>
              <a:t>Organize your VMS supporting detail.</a:t>
            </a:r>
          </a:p>
          <a:p>
            <a:pPr marL="457200" indent="-457200">
              <a:buFont typeface="Arial" panose="020B0604020202020204" pitchFamily="34" charset="0"/>
              <a:buChar char="•"/>
            </a:pPr>
            <a:r>
              <a:rPr lang="en-US" sz="1200" b="1" dirty="0">
                <a:solidFill>
                  <a:srgbClr val="004A64"/>
                </a:solidFill>
              </a:rPr>
              <a:t>Organize your financial data.</a:t>
            </a:r>
          </a:p>
          <a:p>
            <a:pPr marL="457200" indent="-457200">
              <a:buFont typeface="Arial" panose="020B0604020202020204" pitchFamily="34" charset="0"/>
              <a:buChar char="•"/>
            </a:pPr>
            <a:endParaRPr lang="en-US" sz="1200" b="1" dirty="0">
              <a:solidFill>
                <a:srgbClr val="004A64"/>
              </a:solidFill>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68</a:t>
            </a:fld>
            <a:endParaRPr lang="en-US" dirty="0"/>
          </a:p>
        </p:txBody>
      </p:sp>
    </p:spTree>
    <p:extLst>
      <p:ext uri="{BB962C8B-B14F-4D97-AF65-F5344CB8AC3E}">
        <p14:creationId xmlns:p14="http://schemas.microsoft.com/office/powerpoint/2010/main" val="30025256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69</a:t>
            </a:fld>
            <a:endParaRPr lang="en-US" dirty="0"/>
          </a:p>
        </p:txBody>
      </p:sp>
    </p:spTree>
    <p:extLst>
      <p:ext uri="{BB962C8B-B14F-4D97-AF65-F5344CB8AC3E}">
        <p14:creationId xmlns:p14="http://schemas.microsoft.com/office/powerpoint/2010/main" val="24498856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70</a:t>
            </a:fld>
            <a:endParaRPr lang="en-US" dirty="0"/>
          </a:p>
        </p:txBody>
      </p:sp>
    </p:spTree>
    <p:extLst>
      <p:ext uri="{BB962C8B-B14F-4D97-AF65-F5344CB8AC3E}">
        <p14:creationId xmlns:p14="http://schemas.microsoft.com/office/powerpoint/2010/main" val="40204298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71</a:t>
            </a:fld>
            <a:endParaRPr lang="en-US" dirty="0"/>
          </a:p>
        </p:txBody>
      </p:sp>
    </p:spTree>
    <p:extLst>
      <p:ext uri="{BB962C8B-B14F-4D97-AF65-F5344CB8AC3E}">
        <p14:creationId xmlns:p14="http://schemas.microsoft.com/office/powerpoint/2010/main" val="43669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8</a:t>
            </a:fld>
            <a:endParaRPr lang="en-US" dirty="0"/>
          </a:p>
        </p:txBody>
      </p:sp>
    </p:spTree>
    <p:extLst>
      <p:ext uri="{BB962C8B-B14F-4D97-AF65-F5344CB8AC3E}">
        <p14:creationId xmlns:p14="http://schemas.microsoft.com/office/powerpoint/2010/main" val="11743519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72</a:t>
            </a:fld>
            <a:endParaRPr lang="en-US" dirty="0"/>
          </a:p>
        </p:txBody>
      </p:sp>
    </p:spTree>
    <p:extLst>
      <p:ext uri="{BB962C8B-B14F-4D97-AF65-F5344CB8AC3E}">
        <p14:creationId xmlns:p14="http://schemas.microsoft.com/office/powerpoint/2010/main" val="35660645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73</a:t>
            </a:fld>
            <a:endParaRPr lang="en-US" dirty="0"/>
          </a:p>
        </p:txBody>
      </p:sp>
    </p:spTree>
    <p:extLst>
      <p:ext uri="{BB962C8B-B14F-4D97-AF65-F5344CB8AC3E}">
        <p14:creationId xmlns:p14="http://schemas.microsoft.com/office/powerpoint/2010/main" val="11946521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74</a:t>
            </a:fld>
            <a:endParaRPr lang="en-US" dirty="0"/>
          </a:p>
        </p:txBody>
      </p:sp>
    </p:spTree>
    <p:extLst>
      <p:ext uri="{BB962C8B-B14F-4D97-AF65-F5344CB8AC3E}">
        <p14:creationId xmlns:p14="http://schemas.microsoft.com/office/powerpoint/2010/main" val="37500270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75</a:t>
            </a:fld>
            <a:endParaRPr lang="en-US" dirty="0"/>
          </a:p>
        </p:txBody>
      </p:sp>
    </p:spTree>
    <p:extLst>
      <p:ext uri="{BB962C8B-B14F-4D97-AF65-F5344CB8AC3E}">
        <p14:creationId xmlns:p14="http://schemas.microsoft.com/office/powerpoint/2010/main" val="22462027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77</a:t>
            </a:fld>
            <a:endParaRPr lang="en-US" dirty="0"/>
          </a:p>
        </p:txBody>
      </p:sp>
    </p:spTree>
    <p:extLst>
      <p:ext uri="{BB962C8B-B14F-4D97-AF65-F5344CB8AC3E}">
        <p14:creationId xmlns:p14="http://schemas.microsoft.com/office/powerpoint/2010/main" val="24010801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78</a:t>
            </a:fld>
            <a:endParaRPr lang="en-US" dirty="0"/>
          </a:p>
        </p:txBody>
      </p:sp>
    </p:spTree>
    <p:extLst>
      <p:ext uri="{BB962C8B-B14F-4D97-AF65-F5344CB8AC3E}">
        <p14:creationId xmlns:p14="http://schemas.microsoft.com/office/powerpoint/2010/main" val="30787772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79</a:t>
            </a:fld>
            <a:endParaRPr lang="en-US" dirty="0"/>
          </a:p>
        </p:txBody>
      </p:sp>
    </p:spTree>
    <p:extLst>
      <p:ext uri="{BB962C8B-B14F-4D97-AF65-F5344CB8AC3E}">
        <p14:creationId xmlns:p14="http://schemas.microsoft.com/office/powerpoint/2010/main" val="31306544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80</a:t>
            </a:fld>
            <a:endParaRPr lang="en-US" dirty="0"/>
          </a:p>
        </p:txBody>
      </p:sp>
    </p:spTree>
    <p:extLst>
      <p:ext uri="{BB962C8B-B14F-4D97-AF65-F5344CB8AC3E}">
        <p14:creationId xmlns:p14="http://schemas.microsoft.com/office/powerpoint/2010/main" val="18824179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81</a:t>
            </a:fld>
            <a:endParaRPr lang="en-US" dirty="0"/>
          </a:p>
        </p:txBody>
      </p:sp>
    </p:spTree>
    <p:extLst>
      <p:ext uri="{BB962C8B-B14F-4D97-AF65-F5344CB8AC3E}">
        <p14:creationId xmlns:p14="http://schemas.microsoft.com/office/powerpoint/2010/main" val="15181300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83</a:t>
            </a:fld>
            <a:endParaRPr lang="en-US" dirty="0"/>
          </a:p>
        </p:txBody>
      </p:sp>
    </p:spTree>
    <p:extLst>
      <p:ext uri="{BB962C8B-B14F-4D97-AF65-F5344CB8AC3E}">
        <p14:creationId xmlns:p14="http://schemas.microsoft.com/office/powerpoint/2010/main" val="151813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E76772-8399-40F7-BD3A-E33481B5DFED}" type="slidenum">
              <a:rPr lang="en-US" smtClean="0"/>
              <a:t>9</a:t>
            </a:fld>
            <a:endParaRPr lang="en-US" dirty="0"/>
          </a:p>
        </p:txBody>
      </p:sp>
    </p:spTree>
    <p:extLst>
      <p:ext uri="{BB962C8B-B14F-4D97-AF65-F5344CB8AC3E}">
        <p14:creationId xmlns:p14="http://schemas.microsoft.com/office/powerpoint/2010/main" val="192499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08.31.2022 Summarization FAILED!!</a:t>
            </a:r>
          </a:p>
        </p:txBody>
      </p:sp>
      <p:sp>
        <p:nvSpPr>
          <p:cNvPr id="4" name="Slide Number Placeholder 3"/>
          <p:cNvSpPr>
            <a:spLocks noGrp="1"/>
          </p:cNvSpPr>
          <p:nvPr>
            <p:ph type="sldNum" sz="quarter" idx="5"/>
          </p:nvPr>
        </p:nvSpPr>
        <p:spPr/>
        <p:txBody>
          <a:bodyPr/>
          <a:lstStyle/>
          <a:p>
            <a:fld id="{EFE76772-8399-40F7-BD3A-E33481B5DFED}" type="slidenum">
              <a:rPr lang="en-US" smtClean="0"/>
              <a:t>10</a:t>
            </a:fld>
            <a:endParaRPr lang="en-US" dirty="0"/>
          </a:p>
        </p:txBody>
      </p:sp>
    </p:spTree>
    <p:extLst>
      <p:ext uri="{BB962C8B-B14F-4D97-AF65-F5344CB8AC3E}">
        <p14:creationId xmlns:p14="http://schemas.microsoft.com/office/powerpoint/2010/main" val="120820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2C2DF45-BD6A-44C5-B7E7-7F177F6ACBA4}"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1786307-ADD8-48E8-995C-00C25831F129}" type="slidenum">
              <a:rPr lang="en-US"/>
              <a:pPr/>
              <a:t>‹#›</a:t>
            </a:fld>
            <a:endParaRPr lang="en-US" dirty="0"/>
          </a:p>
        </p:txBody>
      </p:sp>
    </p:spTree>
    <p:extLst>
      <p:ext uri="{BB962C8B-B14F-4D97-AF65-F5344CB8AC3E}">
        <p14:creationId xmlns:p14="http://schemas.microsoft.com/office/powerpoint/2010/main" val="33569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A018F23-8BD1-4435-8E13-4DF8745C6BA7}"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D2A24E3-1C58-457C-8062-E0CF0D3B6736}" type="slidenum">
              <a:rPr lang="en-US"/>
              <a:pPr/>
              <a:t>‹#›</a:t>
            </a:fld>
            <a:endParaRPr lang="en-US" dirty="0"/>
          </a:p>
        </p:txBody>
      </p:sp>
    </p:spTree>
    <p:extLst>
      <p:ext uri="{BB962C8B-B14F-4D97-AF65-F5344CB8AC3E}">
        <p14:creationId xmlns:p14="http://schemas.microsoft.com/office/powerpoint/2010/main" val="105832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5810EE4-E89D-465E-8EE2-22A263484D2D}"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D64B809-5B1A-44FA-9F68-E927C66F3330}" type="slidenum">
              <a:rPr lang="en-US"/>
              <a:pPr/>
              <a:t>‹#›</a:t>
            </a:fld>
            <a:endParaRPr lang="en-US" dirty="0"/>
          </a:p>
        </p:txBody>
      </p:sp>
    </p:spTree>
    <p:extLst>
      <p:ext uri="{BB962C8B-B14F-4D97-AF65-F5344CB8AC3E}">
        <p14:creationId xmlns:p14="http://schemas.microsoft.com/office/powerpoint/2010/main" val="101761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952CC75-D2CD-4CBB-9E1B-9FB288863D09}"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2903DAC-FA36-498D-B221-3F34A85E7B53}" type="slidenum">
              <a:rPr lang="en-US"/>
              <a:pPr/>
              <a:t>‹#›</a:t>
            </a:fld>
            <a:endParaRPr lang="en-US" dirty="0"/>
          </a:p>
        </p:txBody>
      </p:sp>
    </p:spTree>
    <p:extLst>
      <p:ext uri="{BB962C8B-B14F-4D97-AF65-F5344CB8AC3E}">
        <p14:creationId xmlns:p14="http://schemas.microsoft.com/office/powerpoint/2010/main" val="353760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5BEDF59-EA49-45B9-8EA7-15106F7703D9}"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17FB7C8-354B-4748-853C-77E1F26917DF}" type="slidenum">
              <a:rPr lang="en-US"/>
              <a:pPr/>
              <a:t>‹#›</a:t>
            </a:fld>
            <a:endParaRPr lang="en-US" dirty="0"/>
          </a:p>
        </p:txBody>
      </p:sp>
    </p:spTree>
    <p:extLst>
      <p:ext uri="{BB962C8B-B14F-4D97-AF65-F5344CB8AC3E}">
        <p14:creationId xmlns:p14="http://schemas.microsoft.com/office/powerpoint/2010/main" val="311431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8450D07-61D1-43BB-BAF1-9FC3A6EBD5BE}" type="datetime1">
              <a:rPr lang="en-US" smtClean="0"/>
              <a:t>9/9/2022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05FB206D-E419-4136-A51D-45CF438A5239}" type="slidenum">
              <a:rPr lang="en-US"/>
              <a:pPr/>
              <a:t>‹#›</a:t>
            </a:fld>
            <a:endParaRPr lang="en-US" dirty="0"/>
          </a:p>
        </p:txBody>
      </p:sp>
    </p:spTree>
    <p:extLst>
      <p:ext uri="{BB962C8B-B14F-4D97-AF65-F5344CB8AC3E}">
        <p14:creationId xmlns:p14="http://schemas.microsoft.com/office/powerpoint/2010/main" val="91932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44157D4F-243A-4788-AC42-3BDB2DEE1EA0}" type="datetime1">
              <a:rPr lang="en-US" smtClean="0"/>
              <a:t>9/9/2022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28FEA37D-53ED-43CF-9B47-6925743760E0}" type="slidenum">
              <a:rPr lang="en-US"/>
              <a:pPr/>
              <a:t>‹#›</a:t>
            </a:fld>
            <a:endParaRPr lang="en-US" dirty="0"/>
          </a:p>
        </p:txBody>
      </p:sp>
    </p:spTree>
    <p:extLst>
      <p:ext uri="{BB962C8B-B14F-4D97-AF65-F5344CB8AC3E}">
        <p14:creationId xmlns:p14="http://schemas.microsoft.com/office/powerpoint/2010/main" val="308866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2900173-E81F-4526-8357-18951AB9A997}" type="datetime1">
              <a:rPr lang="en-US" smtClean="0"/>
              <a:t>9/9/2022</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B50639BA-B907-4C2D-BD7A-DD86BD490034}" type="slidenum">
              <a:rPr lang="en-US"/>
              <a:pPr/>
              <a:t>‹#›</a:t>
            </a:fld>
            <a:endParaRPr lang="en-US" dirty="0"/>
          </a:p>
        </p:txBody>
      </p:sp>
    </p:spTree>
    <p:extLst>
      <p:ext uri="{BB962C8B-B14F-4D97-AF65-F5344CB8AC3E}">
        <p14:creationId xmlns:p14="http://schemas.microsoft.com/office/powerpoint/2010/main" val="340109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02DE17A-625C-48E3-A3DC-AD91E52422D4}" type="datetime1">
              <a:rPr lang="en-US" smtClean="0"/>
              <a:t>9/9/2022</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2F53BA63-A97F-4C78-970E-B29030734E1D}" type="slidenum">
              <a:rPr lang="en-US"/>
              <a:pPr/>
              <a:t>‹#›</a:t>
            </a:fld>
            <a:endParaRPr lang="en-US" dirty="0"/>
          </a:p>
        </p:txBody>
      </p:sp>
    </p:spTree>
    <p:extLst>
      <p:ext uri="{BB962C8B-B14F-4D97-AF65-F5344CB8AC3E}">
        <p14:creationId xmlns:p14="http://schemas.microsoft.com/office/powerpoint/2010/main" val="142682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35E0B41-2F80-4660-AD9A-E92F3BA59AFB}" type="datetime1">
              <a:rPr lang="en-US" smtClean="0"/>
              <a:t>9/9/2022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B2309D27-B44A-4E74-8955-CFC7F3D349AF}" type="slidenum">
              <a:rPr lang="en-US"/>
              <a:pPr/>
              <a:t>‹#›</a:t>
            </a:fld>
            <a:endParaRPr lang="en-US" dirty="0"/>
          </a:p>
        </p:txBody>
      </p:sp>
    </p:spTree>
    <p:extLst>
      <p:ext uri="{BB962C8B-B14F-4D97-AF65-F5344CB8AC3E}">
        <p14:creationId xmlns:p14="http://schemas.microsoft.com/office/powerpoint/2010/main" val="21959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866D7AD-C945-4873-9999-842B69DFB8B9}" type="datetime1">
              <a:rPr lang="en-US" smtClean="0"/>
              <a:t>9/9/2022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7B509DC-3C2F-46A0-AB20-0B46F82CAB7F}" type="slidenum">
              <a:rPr lang="en-US"/>
              <a:pPr/>
              <a:t>‹#›</a:t>
            </a:fld>
            <a:endParaRPr lang="en-US" dirty="0"/>
          </a:p>
        </p:txBody>
      </p:sp>
    </p:spTree>
    <p:extLst>
      <p:ext uri="{BB962C8B-B14F-4D97-AF65-F5344CB8AC3E}">
        <p14:creationId xmlns:p14="http://schemas.microsoft.com/office/powerpoint/2010/main" val="28356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A1842145-FA33-4E4B-B610-9B468923905A}" type="datetime1">
              <a:rPr lang="en-US" smtClean="0"/>
              <a:t>9/9/2022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34C470A-D3E0-4B28-A0E9-4AEE0CEF910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yh@housingdatasystem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maryh@housingdatasystems.com"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1524000" y="304800"/>
            <a:ext cx="7391400" cy="3124200"/>
          </a:xfrm>
        </p:spPr>
        <p:txBody>
          <a:bodyPr anchor="t"/>
          <a:lstStyle/>
          <a:p>
            <a:pPr algn="r"/>
            <a:r>
              <a:rPr lang="en-US" sz="6000" b="1" i="1" dirty="0">
                <a:solidFill>
                  <a:srgbClr val="004A64"/>
                </a:solidFill>
                <a:latin typeface="Times New Roman" panose="02020603050405020304" pitchFamily="18" charset="0"/>
                <a:cs typeface="Times New Roman" panose="02020603050405020304" pitchFamily="18" charset="0"/>
              </a:rPr>
              <a:t>PIC… </a:t>
            </a:r>
            <a:br>
              <a:rPr lang="en-US" sz="6000" b="1" i="1" dirty="0">
                <a:solidFill>
                  <a:srgbClr val="004A64"/>
                </a:solidFill>
                <a:latin typeface="Times New Roman" panose="02020603050405020304" pitchFamily="18" charset="0"/>
                <a:cs typeface="Times New Roman" panose="02020603050405020304" pitchFamily="18" charset="0"/>
              </a:rPr>
            </a:br>
            <a:r>
              <a:rPr lang="en-US" sz="6000" b="1" i="1" dirty="0">
                <a:solidFill>
                  <a:srgbClr val="004A64"/>
                </a:solidFill>
                <a:latin typeface="Times New Roman" panose="02020603050405020304" pitchFamily="18" charset="0"/>
                <a:cs typeface="Times New Roman" panose="02020603050405020304" pitchFamily="18" charset="0"/>
              </a:rPr>
              <a:t>Everything but Errors</a:t>
            </a:r>
            <a:br>
              <a:rPr lang="en-US" sz="6000" b="1" i="1" dirty="0">
                <a:solidFill>
                  <a:srgbClr val="004A64"/>
                </a:solidFill>
                <a:latin typeface="Times New Roman" panose="02020603050405020304" pitchFamily="18" charset="0"/>
                <a:cs typeface="Times New Roman" panose="02020603050405020304" pitchFamily="18" charset="0"/>
              </a:rPr>
            </a:br>
            <a:br>
              <a:rPr lang="en-US" sz="6000" b="1" i="1" dirty="0">
                <a:solidFill>
                  <a:srgbClr val="004A64"/>
                </a:solidFill>
                <a:latin typeface="Times New Roman" panose="02020603050405020304" pitchFamily="18" charset="0"/>
                <a:cs typeface="Times New Roman" panose="02020603050405020304" pitchFamily="18" charset="0"/>
              </a:rPr>
            </a:br>
            <a:br>
              <a:rPr lang="en-US" sz="6000" b="1" i="1" dirty="0">
                <a:solidFill>
                  <a:srgbClr val="004A64"/>
                </a:solidFill>
                <a:latin typeface="Times New Roman" panose="02020603050405020304" pitchFamily="18" charset="0"/>
                <a:cs typeface="Times New Roman" panose="02020603050405020304" pitchFamily="18" charset="0"/>
              </a:rPr>
            </a:br>
            <a:r>
              <a:rPr lang="en-US" sz="2000" b="1" dirty="0">
                <a:solidFill>
                  <a:srgbClr val="004A64"/>
                </a:solidFill>
                <a:latin typeface="Times New Roman" panose="02020603050405020304" pitchFamily="18" charset="0"/>
                <a:cs typeface="Times New Roman" panose="02020603050405020304" pitchFamily="18" charset="0"/>
              </a:rPr>
              <a:t>Mary Hirsch-Justice</a:t>
            </a:r>
            <a:br>
              <a:rPr lang="en-US" sz="2000" b="1" dirty="0">
                <a:solidFill>
                  <a:srgbClr val="004A64"/>
                </a:solidFill>
                <a:latin typeface="Times New Roman" panose="02020603050405020304" pitchFamily="18" charset="0"/>
                <a:cs typeface="Times New Roman" panose="02020603050405020304" pitchFamily="18" charset="0"/>
              </a:rPr>
            </a:br>
            <a:r>
              <a:rPr lang="en-US" sz="2000" b="1" dirty="0">
                <a:solidFill>
                  <a:srgbClr val="004A64"/>
                </a:solidFill>
                <a:latin typeface="Times New Roman" panose="02020603050405020304" pitchFamily="18" charset="0"/>
                <a:cs typeface="Times New Roman" panose="02020603050405020304" pitchFamily="18" charset="0"/>
              </a:rPr>
              <a:t>Housing Data Systems</a:t>
            </a:r>
            <a:br>
              <a:rPr lang="en-US" sz="2000" b="1" dirty="0">
                <a:solidFill>
                  <a:srgbClr val="004A64"/>
                </a:solidFill>
                <a:latin typeface="Times New Roman" panose="02020603050405020304" pitchFamily="18" charset="0"/>
                <a:cs typeface="Times New Roman" panose="02020603050405020304" pitchFamily="18" charset="0"/>
              </a:rPr>
            </a:br>
            <a:r>
              <a:rPr lang="en-US" sz="2000" u="sng" dirty="0">
                <a:solidFill>
                  <a:srgbClr val="004A64"/>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maryh@housingdatasystems.com</a:t>
            </a:r>
            <a:br>
              <a:rPr lang="en-US" sz="2000" b="1" dirty="0">
                <a:solidFill>
                  <a:srgbClr val="004A64"/>
                </a:solidFill>
                <a:latin typeface="Times New Roman" panose="02020603050405020304" pitchFamily="18" charset="0"/>
                <a:cs typeface="Times New Roman" panose="02020603050405020304" pitchFamily="18" charset="0"/>
              </a:rPr>
            </a:br>
            <a:br>
              <a:rPr lang="en-US" sz="2000" b="1" dirty="0">
                <a:solidFill>
                  <a:srgbClr val="004A64"/>
                </a:solidFill>
                <a:latin typeface="Times New Roman" panose="02020603050405020304" pitchFamily="18" charset="0"/>
                <a:cs typeface="Times New Roman" panose="02020603050405020304" pitchFamily="18" charset="0"/>
              </a:rPr>
            </a:br>
            <a:r>
              <a:rPr lang="en-US" sz="2000" b="1" dirty="0">
                <a:solidFill>
                  <a:srgbClr val="004A64"/>
                </a:solidFill>
                <a:latin typeface="Times New Roman" panose="02020603050405020304" pitchFamily="18" charset="0"/>
                <a:cs typeface="Times New Roman" panose="02020603050405020304" pitchFamily="18" charset="0"/>
              </a:rPr>
              <a:t>September 15, 2022</a:t>
            </a:r>
          </a:p>
        </p:txBody>
      </p:sp>
      <p:sp>
        <p:nvSpPr>
          <p:cNvPr id="4" name="Slide Number Placeholder 3"/>
          <p:cNvSpPr>
            <a:spLocks noGrp="1"/>
          </p:cNvSpPr>
          <p:nvPr>
            <p:ph type="sldNum" sz="quarter" idx="12"/>
          </p:nvPr>
        </p:nvSpPr>
        <p:spPr/>
        <p:txBody>
          <a:bodyPr/>
          <a:lstStyle/>
          <a:p>
            <a:fld id="{B1786307-ADD8-48E8-995C-00C25831F129}" type="slidenum">
              <a:rPr lang="en-US" smtClean="0"/>
              <a:pPr/>
              <a:t>1</a:t>
            </a:fld>
            <a:endParaRPr lang="en-US" dirty="0"/>
          </a:p>
        </p:txBody>
      </p:sp>
    </p:spTree>
    <p:extLst>
      <p:ext uri="{BB962C8B-B14F-4D97-AF65-F5344CB8AC3E}">
        <p14:creationId xmlns:p14="http://schemas.microsoft.com/office/powerpoint/2010/main" val="30775962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BDC6-0ACC-443D-A125-6A3AE6CFD785}"/>
              </a:ext>
            </a:extLst>
          </p:cNvPr>
          <p:cNvSpPr>
            <a:spLocks noGrp="1"/>
          </p:cNvSpPr>
          <p:nvPr>
            <p:ph type="title"/>
          </p:nvPr>
        </p:nvSpPr>
        <p:spPr/>
        <p:txBody>
          <a:bodyPr/>
          <a:lstStyle/>
          <a:p>
            <a:r>
              <a:rPr lang="en-US" b="1" dirty="0">
                <a:solidFill>
                  <a:srgbClr val="004A64"/>
                </a:solidFill>
              </a:rPr>
              <a:t>Delinquency Report - VO</a:t>
            </a:r>
            <a:endParaRPr lang="en-US" dirty="0"/>
          </a:p>
        </p:txBody>
      </p:sp>
      <p:sp>
        <p:nvSpPr>
          <p:cNvPr id="3" name="Slide Number Placeholder 2">
            <a:extLst>
              <a:ext uri="{FF2B5EF4-FFF2-40B4-BE49-F238E27FC236}">
                <a16:creationId xmlns:a16="http://schemas.microsoft.com/office/drawing/2014/main" id="{1A328DFA-7769-4E47-A908-F8A78E1CB2D1}"/>
              </a:ext>
            </a:extLst>
          </p:cNvPr>
          <p:cNvSpPr>
            <a:spLocks noGrp="1"/>
          </p:cNvSpPr>
          <p:nvPr>
            <p:ph type="sldNum" sz="quarter" idx="12"/>
          </p:nvPr>
        </p:nvSpPr>
        <p:spPr/>
        <p:txBody>
          <a:bodyPr/>
          <a:lstStyle/>
          <a:p>
            <a:fld id="{B50639BA-B907-4C2D-BD7A-DD86BD490034}" type="slidenum">
              <a:rPr lang="en-US" smtClean="0"/>
              <a:pPr/>
              <a:t>10</a:t>
            </a:fld>
            <a:endParaRPr lang="en-US" dirty="0"/>
          </a:p>
        </p:txBody>
      </p:sp>
      <p:pic>
        <p:nvPicPr>
          <p:cNvPr id="6" name="Picture 5" descr="Table&#10;&#10;Description automatically generated">
            <a:extLst>
              <a:ext uri="{FF2B5EF4-FFF2-40B4-BE49-F238E27FC236}">
                <a16:creationId xmlns:a16="http://schemas.microsoft.com/office/drawing/2014/main" id="{D27301BF-EFFD-4502-BE36-32CB87F21B79}"/>
              </a:ext>
            </a:extLst>
          </p:cNvPr>
          <p:cNvPicPr/>
          <p:nvPr/>
        </p:nvPicPr>
        <p:blipFill>
          <a:blip r:embed="rId3"/>
          <a:stretch>
            <a:fillRect/>
          </a:stretch>
        </p:blipFill>
        <p:spPr>
          <a:xfrm>
            <a:off x="609600" y="1752600"/>
            <a:ext cx="7848600" cy="3505200"/>
          </a:xfrm>
          <a:prstGeom prst="rect">
            <a:avLst/>
          </a:prstGeom>
        </p:spPr>
      </p:pic>
    </p:spTree>
    <p:extLst>
      <p:ext uri="{BB962C8B-B14F-4D97-AF65-F5344CB8AC3E}">
        <p14:creationId xmlns:p14="http://schemas.microsoft.com/office/powerpoint/2010/main" val="376682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r>
              <a:rPr lang="en-US" b="1" dirty="0">
                <a:solidFill>
                  <a:srgbClr val="004A64"/>
                </a:solidFill>
              </a:rPr>
              <a:t>Reexam Report</a:t>
            </a:r>
          </a:p>
        </p:txBody>
      </p:sp>
      <p:sp>
        <p:nvSpPr>
          <p:cNvPr id="4" name="TextBox 3"/>
          <p:cNvSpPr txBox="1"/>
          <p:nvPr/>
        </p:nvSpPr>
        <p:spPr>
          <a:xfrm>
            <a:off x="1981200" y="1219200"/>
            <a:ext cx="6817895" cy="5201424"/>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endParaRPr lang="en-US" sz="1500" b="1" dirty="0">
              <a:solidFill>
                <a:srgbClr val="004A64"/>
              </a:solidFill>
            </a:endParaRPr>
          </a:p>
          <a:p>
            <a:pPr marL="457200" indent="-457200">
              <a:buFont typeface="Arial" panose="020B0604020202020204" pitchFamily="34" charset="0"/>
              <a:buChar char="•"/>
            </a:pPr>
            <a:r>
              <a:rPr lang="en-US" sz="3200" b="1" dirty="0">
                <a:solidFill>
                  <a:srgbClr val="004A64"/>
                </a:solidFill>
              </a:rPr>
              <a:t>Form 50058</a:t>
            </a:r>
            <a:r>
              <a:rPr lang="en-US" sz="3200" b="1" dirty="0">
                <a:solidFill>
                  <a:srgbClr val="004A64"/>
                </a:solidFill>
                <a:sym typeface="Wingdings" panose="05000000000000000000" pitchFamily="2" charset="2"/>
              </a:rPr>
              <a:t>Reports</a:t>
            </a:r>
          </a:p>
          <a:p>
            <a:endParaRPr lang="en-US" sz="500" b="1" dirty="0">
              <a:solidFill>
                <a:srgbClr val="004A64"/>
              </a:solidFill>
              <a:sym typeface="Wingdings" panose="05000000000000000000" pitchFamily="2" charset="2"/>
            </a:endParaRPr>
          </a:p>
          <a:p>
            <a:pPr marL="457200" indent="-457200">
              <a:buFont typeface="Arial" panose="020B0604020202020204" pitchFamily="34" charset="0"/>
              <a:buChar char="•"/>
            </a:pPr>
            <a:r>
              <a:rPr lang="en-US" sz="3200" b="1" dirty="0">
                <a:solidFill>
                  <a:srgbClr val="004A64"/>
                </a:solidFill>
              </a:rPr>
              <a:t>Updates Monthly</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Sources data from ‘Current database’ or ‘Historical database’ if the last effective date is ‘FUTURE’ from the Report End Date. Does not include future New Admissions.</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Report order: Oldest to newest</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Current: 11 months and less</a:t>
            </a:r>
          </a:p>
          <a:p>
            <a:endParaRPr lang="en-US" sz="15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11</a:t>
            </a:fld>
            <a:endParaRPr lang="en-US" dirty="0"/>
          </a:p>
        </p:txBody>
      </p:sp>
    </p:spTree>
    <p:extLst>
      <p:ext uri="{BB962C8B-B14F-4D97-AF65-F5344CB8AC3E}">
        <p14:creationId xmlns:p14="http://schemas.microsoft.com/office/powerpoint/2010/main" val="17530049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Reexam Business Rules</a:t>
            </a:r>
          </a:p>
        </p:txBody>
      </p:sp>
      <p:sp>
        <p:nvSpPr>
          <p:cNvPr id="4" name="TextBox 3"/>
          <p:cNvSpPr txBox="1"/>
          <p:nvPr/>
        </p:nvSpPr>
        <p:spPr>
          <a:xfrm>
            <a:off x="1981200" y="1219200"/>
            <a:ext cx="6817895" cy="6894195"/>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Based on Effective Date if last Action Code: 1 – New Admission</a:t>
            </a:r>
          </a:p>
          <a:p>
            <a:r>
              <a:rPr lang="en-US" sz="3200" b="1" dirty="0">
                <a:solidFill>
                  <a:srgbClr val="004A64"/>
                </a:solidFill>
              </a:rPr>
              <a:t>                 2 – Annual Reexam</a:t>
            </a:r>
          </a:p>
          <a:p>
            <a:r>
              <a:rPr lang="en-US" sz="3200" b="1" dirty="0">
                <a:solidFill>
                  <a:srgbClr val="004A64"/>
                </a:solidFill>
              </a:rPr>
              <a:t>                 12 – Flat Rent Annual Update</a:t>
            </a:r>
          </a:p>
          <a:p>
            <a:r>
              <a:rPr lang="en-US" sz="1200" b="1" dirty="0">
                <a:solidFill>
                  <a:srgbClr val="004A64"/>
                </a:solidFill>
              </a:rPr>
              <a:t>    </a:t>
            </a:r>
          </a:p>
          <a:p>
            <a:pPr marL="457200" indent="-457200">
              <a:buFont typeface="Arial" panose="020B0604020202020204" pitchFamily="34" charset="0"/>
              <a:buChar char="•"/>
            </a:pPr>
            <a:r>
              <a:rPr lang="en-US" sz="3200" b="1" dirty="0">
                <a:solidFill>
                  <a:srgbClr val="004A64"/>
                </a:solidFill>
              </a:rPr>
              <a:t>Based on Projected Next AR date minus 12 Months if last Action Code: </a:t>
            </a:r>
          </a:p>
          <a:p>
            <a:r>
              <a:rPr lang="en-US" sz="3200" b="1" dirty="0">
                <a:solidFill>
                  <a:srgbClr val="004A64"/>
                </a:solidFill>
              </a:rPr>
              <a:t>                 3 – Interim Reexam </a:t>
            </a:r>
          </a:p>
          <a:p>
            <a:r>
              <a:rPr lang="en-US" sz="3200" b="1" dirty="0">
                <a:solidFill>
                  <a:srgbClr val="004A64"/>
                </a:solidFill>
              </a:rPr>
              <a:t>                 4 – Portability Move-In</a:t>
            </a:r>
          </a:p>
          <a:p>
            <a:r>
              <a:rPr lang="en-US" sz="3200" b="1" dirty="0">
                <a:solidFill>
                  <a:srgbClr val="004A64"/>
                </a:solidFill>
              </a:rPr>
              <a:t>                 7 – Other change of Unit</a:t>
            </a:r>
          </a:p>
          <a:p>
            <a:r>
              <a:rPr lang="en-US" sz="3200" b="1" dirty="0">
                <a:solidFill>
                  <a:srgbClr val="004A64"/>
                </a:solidFill>
              </a:rPr>
              <a:t>                 9 – Annual Reexam Searching</a:t>
            </a:r>
          </a:p>
          <a:p>
            <a:r>
              <a:rPr lang="en-US" sz="3200" b="1" dirty="0">
                <a:solidFill>
                  <a:srgbClr val="004A64"/>
                </a:solidFill>
              </a:rPr>
              <a:t>                 14 – Historical Adjustment</a:t>
            </a:r>
          </a:p>
          <a:p>
            <a:r>
              <a:rPr lang="en-US" sz="2000" b="1" dirty="0">
                <a:solidFill>
                  <a:srgbClr val="004A64"/>
                </a:solidFill>
              </a:rPr>
              <a:t>   </a:t>
            </a:r>
          </a:p>
          <a:p>
            <a:pPr marL="571500" indent="-571500">
              <a:buFont typeface="+mj-lt"/>
              <a:buAutoNum type="romanUcPeriod"/>
            </a:pPr>
            <a:endParaRPr lang="en-US" sz="32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12</a:t>
            </a:fld>
            <a:endParaRPr lang="en-US" dirty="0"/>
          </a:p>
        </p:txBody>
      </p:sp>
    </p:spTree>
    <p:extLst>
      <p:ext uri="{BB962C8B-B14F-4D97-AF65-F5344CB8AC3E}">
        <p14:creationId xmlns:p14="http://schemas.microsoft.com/office/powerpoint/2010/main" val="2111389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BDC6-0ACC-443D-A125-6A3AE6CFD785}"/>
              </a:ext>
            </a:extLst>
          </p:cNvPr>
          <p:cNvSpPr>
            <a:spLocks noGrp="1"/>
          </p:cNvSpPr>
          <p:nvPr>
            <p:ph type="title"/>
          </p:nvPr>
        </p:nvSpPr>
        <p:spPr/>
        <p:txBody>
          <a:bodyPr/>
          <a:lstStyle/>
          <a:p>
            <a:r>
              <a:rPr lang="en-US" b="1" dirty="0">
                <a:solidFill>
                  <a:srgbClr val="004A64"/>
                </a:solidFill>
              </a:rPr>
              <a:t>Reexam Report-PH</a:t>
            </a:r>
            <a:endParaRPr lang="en-US" dirty="0"/>
          </a:p>
        </p:txBody>
      </p:sp>
      <p:sp>
        <p:nvSpPr>
          <p:cNvPr id="3" name="Slide Number Placeholder 2">
            <a:extLst>
              <a:ext uri="{FF2B5EF4-FFF2-40B4-BE49-F238E27FC236}">
                <a16:creationId xmlns:a16="http://schemas.microsoft.com/office/drawing/2014/main" id="{1A328DFA-7769-4E47-A908-F8A78E1CB2D1}"/>
              </a:ext>
            </a:extLst>
          </p:cNvPr>
          <p:cNvSpPr>
            <a:spLocks noGrp="1"/>
          </p:cNvSpPr>
          <p:nvPr>
            <p:ph type="sldNum" sz="quarter" idx="12"/>
          </p:nvPr>
        </p:nvSpPr>
        <p:spPr/>
        <p:txBody>
          <a:bodyPr/>
          <a:lstStyle/>
          <a:p>
            <a:fld id="{B50639BA-B907-4C2D-BD7A-DD86BD490034}" type="slidenum">
              <a:rPr lang="en-US" smtClean="0"/>
              <a:pPr/>
              <a:t>13</a:t>
            </a:fld>
            <a:endParaRPr lang="en-US" dirty="0"/>
          </a:p>
        </p:txBody>
      </p:sp>
      <p:pic>
        <p:nvPicPr>
          <p:cNvPr id="8" name="Picture 7">
            <a:extLst>
              <a:ext uri="{FF2B5EF4-FFF2-40B4-BE49-F238E27FC236}">
                <a16:creationId xmlns:a16="http://schemas.microsoft.com/office/drawing/2014/main" id="{0FD27081-896F-4C87-9913-2DDE982C7A70}"/>
              </a:ext>
            </a:extLst>
          </p:cNvPr>
          <p:cNvPicPr>
            <a:picLocks noChangeAspect="1"/>
          </p:cNvPicPr>
          <p:nvPr/>
        </p:nvPicPr>
        <p:blipFill>
          <a:blip r:embed="rId3"/>
          <a:stretch>
            <a:fillRect/>
          </a:stretch>
        </p:blipFill>
        <p:spPr>
          <a:xfrm>
            <a:off x="838200" y="1515828"/>
            <a:ext cx="7467600" cy="4840522"/>
          </a:xfrm>
          <a:prstGeom prst="rect">
            <a:avLst/>
          </a:prstGeom>
        </p:spPr>
      </p:pic>
    </p:spTree>
    <p:extLst>
      <p:ext uri="{BB962C8B-B14F-4D97-AF65-F5344CB8AC3E}">
        <p14:creationId xmlns:p14="http://schemas.microsoft.com/office/powerpoint/2010/main" val="67027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BDC6-0ACC-443D-A125-6A3AE6CFD785}"/>
              </a:ext>
            </a:extLst>
          </p:cNvPr>
          <p:cNvSpPr>
            <a:spLocks noGrp="1"/>
          </p:cNvSpPr>
          <p:nvPr>
            <p:ph type="title"/>
          </p:nvPr>
        </p:nvSpPr>
        <p:spPr/>
        <p:txBody>
          <a:bodyPr/>
          <a:lstStyle/>
          <a:p>
            <a:r>
              <a:rPr lang="en-US" b="1" dirty="0">
                <a:solidFill>
                  <a:srgbClr val="004A64"/>
                </a:solidFill>
              </a:rPr>
              <a:t>Reexam Report-VO</a:t>
            </a:r>
            <a:endParaRPr lang="en-US" dirty="0"/>
          </a:p>
        </p:txBody>
      </p:sp>
      <p:sp>
        <p:nvSpPr>
          <p:cNvPr id="3" name="Slide Number Placeholder 2">
            <a:extLst>
              <a:ext uri="{FF2B5EF4-FFF2-40B4-BE49-F238E27FC236}">
                <a16:creationId xmlns:a16="http://schemas.microsoft.com/office/drawing/2014/main" id="{1A328DFA-7769-4E47-A908-F8A78E1CB2D1}"/>
              </a:ext>
            </a:extLst>
          </p:cNvPr>
          <p:cNvSpPr>
            <a:spLocks noGrp="1"/>
          </p:cNvSpPr>
          <p:nvPr>
            <p:ph type="sldNum" sz="quarter" idx="12"/>
          </p:nvPr>
        </p:nvSpPr>
        <p:spPr/>
        <p:txBody>
          <a:bodyPr/>
          <a:lstStyle/>
          <a:p>
            <a:fld id="{B50639BA-B907-4C2D-BD7A-DD86BD490034}" type="slidenum">
              <a:rPr lang="en-US" smtClean="0"/>
              <a:pPr/>
              <a:t>14</a:t>
            </a:fld>
            <a:endParaRPr lang="en-US" dirty="0"/>
          </a:p>
        </p:txBody>
      </p:sp>
      <p:pic>
        <p:nvPicPr>
          <p:cNvPr id="7" name="Picture 6">
            <a:extLst>
              <a:ext uri="{FF2B5EF4-FFF2-40B4-BE49-F238E27FC236}">
                <a16:creationId xmlns:a16="http://schemas.microsoft.com/office/drawing/2014/main" id="{5F55B98F-B6E8-4A24-BD9B-10FAA178E211}"/>
              </a:ext>
            </a:extLst>
          </p:cNvPr>
          <p:cNvPicPr>
            <a:picLocks noChangeAspect="1"/>
          </p:cNvPicPr>
          <p:nvPr/>
        </p:nvPicPr>
        <p:blipFill rotWithShape="1">
          <a:blip r:embed="rId3"/>
          <a:srcRect r="19124"/>
          <a:stretch/>
        </p:blipFill>
        <p:spPr>
          <a:xfrm>
            <a:off x="1143000" y="1130285"/>
            <a:ext cx="7162799" cy="5226065"/>
          </a:xfrm>
          <a:prstGeom prst="rect">
            <a:avLst/>
          </a:prstGeom>
        </p:spPr>
      </p:pic>
    </p:spTree>
    <p:extLst>
      <p:ext uri="{BB962C8B-B14F-4D97-AF65-F5344CB8AC3E}">
        <p14:creationId xmlns:p14="http://schemas.microsoft.com/office/powerpoint/2010/main" val="233225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Pre-contract HQS Report</a:t>
            </a:r>
          </a:p>
        </p:txBody>
      </p:sp>
      <p:sp>
        <p:nvSpPr>
          <p:cNvPr id="4" name="TextBox 3"/>
          <p:cNvSpPr txBox="1"/>
          <p:nvPr/>
        </p:nvSpPr>
        <p:spPr>
          <a:xfrm>
            <a:off x="1981200" y="1219200"/>
            <a:ext cx="6817895" cy="553997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Updates Monthly</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Feeder for SEMAP Indicator 11.</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Sources data from PIC’s  current database or ‘Historical db’ if effective date is future from Report End Date.</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Includes Actions 1, 2/3 when 12c=Y, </a:t>
            </a:r>
          </a:p>
          <a:p>
            <a:r>
              <a:rPr lang="en-US" sz="3200" b="1" dirty="0">
                <a:solidFill>
                  <a:srgbClr val="004A64"/>
                </a:solidFill>
              </a:rPr>
              <a:t>     4, and 7.</a:t>
            </a:r>
          </a:p>
          <a:p>
            <a:endParaRPr lang="en-US" sz="3200" b="1" dirty="0">
              <a:solidFill>
                <a:srgbClr val="004A64"/>
              </a:solidFill>
            </a:endParaRPr>
          </a:p>
          <a:p>
            <a:r>
              <a:rPr lang="en-US" sz="3200" b="1" dirty="0">
                <a:solidFill>
                  <a:srgbClr val="004A64"/>
                </a:solidFill>
              </a:rPr>
              <a:t> </a:t>
            </a:r>
          </a:p>
        </p:txBody>
      </p:sp>
      <p:sp>
        <p:nvSpPr>
          <p:cNvPr id="3" name="Slide Number Placeholder 2"/>
          <p:cNvSpPr>
            <a:spLocks noGrp="1"/>
          </p:cNvSpPr>
          <p:nvPr>
            <p:ph type="sldNum" sz="quarter" idx="12"/>
          </p:nvPr>
        </p:nvSpPr>
        <p:spPr/>
        <p:txBody>
          <a:bodyPr/>
          <a:lstStyle/>
          <a:p>
            <a:fld id="{B1786307-ADD8-48E8-995C-00C25831F129}" type="slidenum">
              <a:rPr lang="en-US" smtClean="0"/>
              <a:pPr/>
              <a:t>15</a:t>
            </a:fld>
            <a:endParaRPr lang="en-US" dirty="0"/>
          </a:p>
        </p:txBody>
      </p:sp>
    </p:spTree>
    <p:extLst>
      <p:ext uri="{BB962C8B-B14F-4D97-AF65-F5344CB8AC3E}">
        <p14:creationId xmlns:p14="http://schemas.microsoft.com/office/powerpoint/2010/main" val="7859048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Pre-contract HQS </a:t>
            </a:r>
          </a:p>
        </p:txBody>
      </p:sp>
      <p:sp>
        <p:nvSpPr>
          <p:cNvPr id="4" name="TextBox 3"/>
          <p:cNvSpPr txBox="1"/>
          <p:nvPr/>
        </p:nvSpPr>
        <p:spPr>
          <a:xfrm>
            <a:off x="2245895" y="1219200"/>
            <a:ext cx="6553200" cy="3200876"/>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Last Passing HQS Inspection Date must be on or before the effective date of the move action.</a:t>
            </a:r>
          </a:p>
          <a:p>
            <a:r>
              <a:rPr lang="en-US" sz="2400" dirty="0">
                <a:solidFill>
                  <a:srgbClr val="4D4D4F"/>
                </a:solidFill>
              </a:rPr>
              <a:t>		</a:t>
            </a:r>
            <a:r>
              <a:rPr lang="en-US" sz="2400" dirty="0">
                <a:solidFill>
                  <a:srgbClr val="004A64"/>
                </a:solidFill>
              </a:rPr>
              <a:t>- </a:t>
            </a:r>
            <a:r>
              <a:rPr lang="en-US" sz="2400" b="1" dirty="0">
                <a:solidFill>
                  <a:srgbClr val="004A64"/>
                </a:solidFill>
              </a:rPr>
              <a:t>Actions 1, 2/3 if 12b = Y,  4, and 7. </a:t>
            </a:r>
          </a:p>
          <a:p>
            <a:endParaRPr lang="en-US" sz="2400" dirty="0">
              <a:solidFill>
                <a:srgbClr val="004A64"/>
              </a:solidFill>
            </a:endParaRPr>
          </a:p>
          <a:p>
            <a:pPr marL="457200" indent="-457200">
              <a:buFont typeface="Arial" panose="020B0604020202020204" pitchFamily="34" charset="0"/>
              <a:buChar char="•"/>
            </a:pPr>
            <a:r>
              <a:rPr lang="en-US" sz="3200" b="1" dirty="0">
                <a:solidFill>
                  <a:srgbClr val="004A64"/>
                </a:solidFill>
              </a:rPr>
              <a:t>Cannot correct Passing HQS Inspection Date on Action 13.</a:t>
            </a:r>
          </a:p>
        </p:txBody>
      </p:sp>
      <p:sp>
        <p:nvSpPr>
          <p:cNvPr id="3" name="Slide Number Placeholder 2"/>
          <p:cNvSpPr>
            <a:spLocks noGrp="1"/>
          </p:cNvSpPr>
          <p:nvPr>
            <p:ph type="sldNum" sz="quarter" idx="12"/>
          </p:nvPr>
        </p:nvSpPr>
        <p:spPr/>
        <p:txBody>
          <a:bodyPr/>
          <a:lstStyle/>
          <a:p>
            <a:fld id="{B1786307-ADD8-48E8-995C-00C25831F129}" type="slidenum">
              <a:rPr lang="en-US" smtClean="0"/>
              <a:pPr/>
              <a:t>16</a:t>
            </a:fld>
            <a:endParaRPr lang="en-US" dirty="0"/>
          </a:p>
        </p:txBody>
      </p:sp>
    </p:spTree>
    <p:extLst>
      <p:ext uri="{BB962C8B-B14F-4D97-AF65-F5344CB8AC3E}">
        <p14:creationId xmlns:p14="http://schemas.microsoft.com/office/powerpoint/2010/main" val="2029132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Continuing HQS Report</a:t>
            </a:r>
          </a:p>
        </p:txBody>
      </p:sp>
      <p:sp>
        <p:nvSpPr>
          <p:cNvPr id="4" name="TextBox 3"/>
          <p:cNvSpPr txBox="1"/>
          <p:nvPr/>
        </p:nvSpPr>
        <p:spPr>
          <a:xfrm>
            <a:off x="1981200" y="1219200"/>
            <a:ext cx="6817895" cy="6524863"/>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Updates Monthly</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Feeder for SEMAP Indicator 12.</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Sources data from PIC’s  current database or historical db if effective date is future from the Report End Date.</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Does not include Action 9 – Annual Reexam Searching or Project Based VO.</a:t>
            </a:r>
          </a:p>
          <a:p>
            <a:endParaRPr lang="en-US" sz="3200" b="1" dirty="0">
              <a:solidFill>
                <a:srgbClr val="004A64"/>
              </a:solidFill>
            </a:endParaRPr>
          </a:p>
          <a:p>
            <a:r>
              <a:rPr lang="en-US" sz="3200" b="1" dirty="0">
                <a:solidFill>
                  <a:srgbClr val="004A64"/>
                </a:solidFill>
              </a:rPr>
              <a:t> </a:t>
            </a:r>
          </a:p>
        </p:txBody>
      </p:sp>
      <p:sp>
        <p:nvSpPr>
          <p:cNvPr id="3" name="Slide Number Placeholder 2"/>
          <p:cNvSpPr>
            <a:spLocks noGrp="1"/>
          </p:cNvSpPr>
          <p:nvPr>
            <p:ph type="sldNum" sz="quarter" idx="12"/>
          </p:nvPr>
        </p:nvSpPr>
        <p:spPr/>
        <p:txBody>
          <a:bodyPr/>
          <a:lstStyle/>
          <a:p>
            <a:fld id="{B1786307-ADD8-48E8-995C-00C25831F129}" type="slidenum">
              <a:rPr lang="en-US" smtClean="0"/>
              <a:pPr/>
              <a:t>17</a:t>
            </a:fld>
            <a:endParaRPr lang="en-US" dirty="0"/>
          </a:p>
        </p:txBody>
      </p:sp>
    </p:spTree>
    <p:extLst>
      <p:ext uri="{BB962C8B-B14F-4D97-AF65-F5344CB8AC3E}">
        <p14:creationId xmlns:p14="http://schemas.microsoft.com/office/powerpoint/2010/main" val="96200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Continuing HQS Report</a:t>
            </a:r>
          </a:p>
        </p:txBody>
      </p:sp>
      <p:sp>
        <p:nvSpPr>
          <p:cNvPr id="4" name="TextBox 3"/>
          <p:cNvSpPr txBox="1"/>
          <p:nvPr/>
        </p:nvSpPr>
        <p:spPr>
          <a:xfrm>
            <a:off x="1905000" y="1221712"/>
            <a:ext cx="6894095" cy="5078313"/>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Last HQS Inspection considered overdue if 26 months or older from Summarization Report End Date.</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Use Action 13 to update PIC and user must determine appropriate Effective Date. </a:t>
            </a:r>
          </a:p>
          <a:p>
            <a:pPr marL="457200" indent="-457200">
              <a:buFont typeface="Arial" panose="020B0604020202020204" pitchFamily="34" charset="0"/>
              <a:buChar char="•"/>
            </a:pPr>
            <a:r>
              <a:rPr lang="en-US" sz="3200" b="1" dirty="0">
                <a:solidFill>
                  <a:srgbClr val="004A64"/>
                </a:solidFill>
              </a:rPr>
              <a:t>Cannot correct Last HQS date, for SEMAP, on a 50058 with a future effective date from the Report End Date or SEMAP date.</a:t>
            </a:r>
            <a:endParaRPr lang="en-US" sz="2400" dirty="0">
              <a:solidFill>
                <a:srgbClr val="4D4D4F"/>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18</a:t>
            </a:fld>
            <a:endParaRPr lang="en-US" dirty="0"/>
          </a:p>
        </p:txBody>
      </p:sp>
    </p:spTree>
    <p:extLst>
      <p:ext uri="{BB962C8B-B14F-4D97-AF65-F5344CB8AC3E}">
        <p14:creationId xmlns:p14="http://schemas.microsoft.com/office/powerpoint/2010/main" val="6331027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SEMAP Indicator Report</a:t>
            </a:r>
          </a:p>
        </p:txBody>
      </p:sp>
      <p:sp>
        <p:nvSpPr>
          <p:cNvPr id="4" name="TextBox 3"/>
          <p:cNvSpPr txBox="1"/>
          <p:nvPr/>
        </p:nvSpPr>
        <p:spPr>
          <a:xfrm>
            <a:off x="1981200" y="1219200"/>
            <a:ext cx="6817895" cy="6447919"/>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Updates Monthly</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At FYE, report is used to score SEMAP Indicators 9, 10, 11, 12, and 14.</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Sources data from Reexam, Pre-contract HQS, Annual HQS, and FSS Reports.</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Monthly, use Report Tab 1 to manage Indicators 10, 11, and 14.</a:t>
            </a:r>
          </a:p>
          <a:p>
            <a:pPr marL="457200" indent="-457200">
              <a:buFont typeface="Arial" panose="020B0604020202020204" pitchFamily="34" charset="0"/>
              <a:buChar char="•"/>
            </a:pPr>
            <a:endParaRPr lang="en-US" sz="3200" b="1" dirty="0">
              <a:solidFill>
                <a:srgbClr val="004A64"/>
              </a:solidFill>
            </a:endParaRPr>
          </a:p>
          <a:p>
            <a:endParaRPr lang="en-US" sz="1000" b="1" dirty="0">
              <a:solidFill>
                <a:srgbClr val="004A64"/>
              </a:solidFill>
            </a:endParaRPr>
          </a:p>
          <a:p>
            <a:endParaRPr lang="en-US" sz="3200" b="1" dirty="0">
              <a:solidFill>
                <a:srgbClr val="004A64"/>
              </a:solidFill>
            </a:endParaRPr>
          </a:p>
          <a:p>
            <a:r>
              <a:rPr lang="en-US" sz="3200" b="1" dirty="0">
                <a:solidFill>
                  <a:srgbClr val="004A64"/>
                </a:solidFill>
              </a:rPr>
              <a:t> </a:t>
            </a:r>
          </a:p>
        </p:txBody>
      </p:sp>
      <p:sp>
        <p:nvSpPr>
          <p:cNvPr id="3" name="Slide Number Placeholder 2"/>
          <p:cNvSpPr>
            <a:spLocks noGrp="1"/>
          </p:cNvSpPr>
          <p:nvPr>
            <p:ph type="sldNum" sz="quarter" idx="12"/>
          </p:nvPr>
        </p:nvSpPr>
        <p:spPr/>
        <p:txBody>
          <a:bodyPr/>
          <a:lstStyle/>
          <a:p>
            <a:fld id="{B1786307-ADD8-48E8-995C-00C25831F129}" type="slidenum">
              <a:rPr lang="en-US" smtClean="0"/>
              <a:pPr/>
              <a:t>19</a:t>
            </a:fld>
            <a:endParaRPr lang="en-US" dirty="0"/>
          </a:p>
        </p:txBody>
      </p:sp>
    </p:spTree>
    <p:extLst>
      <p:ext uri="{BB962C8B-B14F-4D97-AF65-F5344CB8AC3E}">
        <p14:creationId xmlns:p14="http://schemas.microsoft.com/office/powerpoint/2010/main" val="22734495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32" y="-40774"/>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Agenda</a:t>
            </a:r>
          </a:p>
        </p:txBody>
      </p:sp>
      <p:sp>
        <p:nvSpPr>
          <p:cNvPr id="7" name="TextBox 6"/>
          <p:cNvSpPr txBox="1"/>
          <p:nvPr/>
        </p:nvSpPr>
        <p:spPr>
          <a:xfrm>
            <a:off x="2286000" y="990600"/>
            <a:ext cx="6553200" cy="2585323"/>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2800" b="1" dirty="0">
              <a:solidFill>
                <a:srgbClr val="004A64"/>
              </a:solidFill>
            </a:endParaRPr>
          </a:p>
          <a:p>
            <a:pPr marL="457200" indent="-457200">
              <a:buFont typeface="Arial" panose="020B0604020202020204" pitchFamily="34" charset="0"/>
              <a:buChar char="•"/>
            </a:pPr>
            <a:r>
              <a:rPr lang="en-US" sz="2800" b="1" dirty="0">
                <a:solidFill>
                  <a:srgbClr val="004A64"/>
                </a:solidFill>
              </a:rPr>
              <a:t>Monthly PIC Review</a:t>
            </a:r>
          </a:p>
          <a:p>
            <a:r>
              <a:rPr lang="en-US" sz="2800" b="1" dirty="0">
                <a:solidFill>
                  <a:srgbClr val="004A64"/>
                </a:solidFill>
              </a:rPr>
              <a:t>           - Public Housing Reports</a:t>
            </a:r>
          </a:p>
          <a:p>
            <a:r>
              <a:rPr lang="en-US" sz="2800" b="1" dirty="0">
                <a:solidFill>
                  <a:srgbClr val="004A64"/>
                </a:solidFill>
              </a:rPr>
              <a:t>           - Voucher Reports</a:t>
            </a:r>
          </a:p>
          <a:p>
            <a:endParaRPr lang="en-US" sz="2800" b="1" dirty="0">
              <a:solidFill>
                <a:srgbClr val="004A64"/>
              </a:solidFill>
            </a:endParaRPr>
          </a:p>
          <a:p>
            <a:pPr marL="571500" indent="-571500">
              <a:buFont typeface="+mj-lt"/>
              <a:buAutoNum type="romanUcPeriod"/>
            </a:pPr>
            <a:endParaRPr lang="en-US" sz="28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2</a:t>
            </a:fld>
            <a:endParaRPr lang="en-US" dirty="0"/>
          </a:p>
        </p:txBody>
      </p:sp>
    </p:spTree>
    <p:extLst>
      <p:ext uri="{BB962C8B-B14F-4D97-AF65-F5344CB8AC3E}">
        <p14:creationId xmlns:p14="http://schemas.microsoft.com/office/powerpoint/2010/main" val="8218676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SEMAP Indicator Report</a:t>
            </a:r>
          </a:p>
        </p:txBody>
      </p:sp>
      <p:sp>
        <p:nvSpPr>
          <p:cNvPr id="4" name="TextBox 3"/>
          <p:cNvSpPr txBox="1"/>
          <p:nvPr/>
        </p:nvSpPr>
        <p:spPr>
          <a:xfrm>
            <a:off x="1981200" y="1219200"/>
            <a:ext cx="6817895" cy="3262432"/>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Tab 2 – Most Recent “Completed” SEMAP Indicator Report</a:t>
            </a:r>
          </a:p>
          <a:p>
            <a:pPr marL="1371600" lvl="2" indent="-457200">
              <a:buFont typeface="Arial" panose="020B0604020202020204" pitchFamily="34" charset="0"/>
              <a:buChar char="•"/>
            </a:pPr>
            <a:r>
              <a:rPr lang="en-US" sz="3200" b="1" dirty="0">
                <a:solidFill>
                  <a:srgbClr val="004A64"/>
                </a:solidFill>
              </a:rPr>
              <a:t>Good Historical Record </a:t>
            </a:r>
          </a:p>
          <a:p>
            <a:endParaRPr lang="en-US" sz="10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endParaRPr lang="en-US" sz="1000" b="1" dirty="0">
              <a:solidFill>
                <a:srgbClr val="004A64"/>
              </a:solidFill>
            </a:endParaRPr>
          </a:p>
          <a:p>
            <a:endParaRPr lang="en-US" sz="3200" b="1" dirty="0">
              <a:solidFill>
                <a:srgbClr val="004A64"/>
              </a:solidFill>
            </a:endParaRPr>
          </a:p>
          <a:p>
            <a:r>
              <a:rPr lang="en-US" sz="3200" b="1" dirty="0">
                <a:solidFill>
                  <a:srgbClr val="004A64"/>
                </a:solidFill>
              </a:rPr>
              <a:t> </a:t>
            </a:r>
          </a:p>
        </p:txBody>
      </p:sp>
      <p:sp>
        <p:nvSpPr>
          <p:cNvPr id="3" name="Slide Number Placeholder 2"/>
          <p:cNvSpPr>
            <a:spLocks noGrp="1"/>
          </p:cNvSpPr>
          <p:nvPr>
            <p:ph type="sldNum" sz="quarter" idx="12"/>
          </p:nvPr>
        </p:nvSpPr>
        <p:spPr/>
        <p:txBody>
          <a:bodyPr/>
          <a:lstStyle/>
          <a:p>
            <a:fld id="{B1786307-ADD8-48E8-995C-00C25831F129}" type="slidenum">
              <a:rPr lang="en-US" smtClean="0"/>
              <a:pPr/>
              <a:t>20</a:t>
            </a:fld>
            <a:endParaRPr lang="en-US" dirty="0"/>
          </a:p>
        </p:txBody>
      </p:sp>
    </p:spTree>
    <p:extLst>
      <p:ext uri="{BB962C8B-B14F-4D97-AF65-F5344CB8AC3E}">
        <p14:creationId xmlns:p14="http://schemas.microsoft.com/office/powerpoint/2010/main" val="3316786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Invalid Tenant ID Report</a:t>
            </a:r>
          </a:p>
        </p:txBody>
      </p:sp>
      <p:sp>
        <p:nvSpPr>
          <p:cNvPr id="4" name="TextBox 3"/>
          <p:cNvSpPr txBox="1"/>
          <p:nvPr/>
        </p:nvSpPr>
        <p:spPr>
          <a:xfrm>
            <a:off x="1981200" y="1219200"/>
            <a:ext cx="6817895" cy="5232202"/>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Clr>
                <a:srgbClr val="009FC2"/>
              </a:buClr>
              <a:buSzPct val="100000"/>
              <a:buFont typeface="Arial" panose="020B0604020202020204" pitchFamily="34" charset="0"/>
              <a:buChar char="•"/>
            </a:pPr>
            <a:r>
              <a:rPr lang="en-US" sz="3200" b="1" dirty="0">
                <a:solidFill>
                  <a:srgbClr val="004A64"/>
                </a:solidFill>
              </a:rPr>
              <a:t>Form 50058</a:t>
            </a:r>
            <a:r>
              <a:rPr lang="en-US" sz="3200" b="1" dirty="0">
                <a:solidFill>
                  <a:srgbClr val="004A64"/>
                </a:solidFill>
                <a:sym typeface="Wingdings" panose="05000000000000000000" pitchFamily="2" charset="2"/>
              </a:rPr>
              <a:t> Tenant ID Management Reports Invalid Tenant ID Report</a:t>
            </a:r>
          </a:p>
          <a:p>
            <a:pPr>
              <a:buClr>
                <a:srgbClr val="009FC2"/>
              </a:buClr>
              <a:buSzPct val="100000"/>
            </a:pPr>
            <a:endParaRPr lang="en-US" sz="1000" b="1" dirty="0">
              <a:solidFill>
                <a:srgbClr val="004A64"/>
              </a:solidFill>
              <a:sym typeface="Wingdings" panose="05000000000000000000" pitchFamily="2" charset="2"/>
            </a:endParaRPr>
          </a:p>
          <a:p>
            <a:pPr marL="457200" indent="-457200">
              <a:buClr>
                <a:srgbClr val="009FC2"/>
              </a:buClr>
              <a:buSzPct val="100000"/>
              <a:buFont typeface="Arial" panose="020B0604020202020204" pitchFamily="34" charset="0"/>
              <a:buChar char="•"/>
            </a:pPr>
            <a:r>
              <a:rPr lang="en-US" sz="3200" b="1" dirty="0">
                <a:solidFill>
                  <a:srgbClr val="004A64"/>
                </a:solidFill>
                <a:sym typeface="Wingdings" panose="05000000000000000000" pitchFamily="2" charset="2"/>
              </a:rPr>
              <a:t>Identifies household members with invalid SSN, Last Name, DOB, Deceased, or Invalid AID.</a:t>
            </a:r>
          </a:p>
          <a:p>
            <a:pPr>
              <a:buClr>
                <a:srgbClr val="009FC2"/>
              </a:buClr>
              <a:buSzPct val="100000"/>
            </a:pPr>
            <a:endParaRPr lang="en-US" sz="1000" b="1" dirty="0">
              <a:solidFill>
                <a:srgbClr val="004A64"/>
              </a:solidFill>
              <a:sym typeface="Wingdings" panose="05000000000000000000" pitchFamily="2" charset="2"/>
            </a:endParaRPr>
          </a:p>
          <a:p>
            <a:pPr marL="457200" indent="-457200">
              <a:buClr>
                <a:srgbClr val="009FC2"/>
              </a:buClr>
              <a:buSzPct val="100000"/>
              <a:buFont typeface="Arial" panose="020B0604020202020204" pitchFamily="34" charset="0"/>
              <a:buChar char="•"/>
            </a:pPr>
            <a:r>
              <a:rPr lang="en-US" sz="3200" b="1" dirty="0">
                <a:solidFill>
                  <a:srgbClr val="004A64"/>
                </a:solidFill>
                <a:sym typeface="Wingdings" panose="05000000000000000000" pitchFamily="2" charset="2"/>
              </a:rPr>
              <a:t>Review report monthly and submit appropriate corrections to PIC via Form 50058.</a:t>
            </a:r>
            <a:endParaRPr lang="en-US" sz="32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21</a:t>
            </a:fld>
            <a:endParaRPr lang="en-US" dirty="0"/>
          </a:p>
        </p:txBody>
      </p:sp>
    </p:spTree>
    <p:extLst>
      <p:ext uri="{BB962C8B-B14F-4D97-AF65-F5344CB8AC3E}">
        <p14:creationId xmlns:p14="http://schemas.microsoft.com/office/powerpoint/2010/main" val="2906914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Possible Duplicates Report</a:t>
            </a:r>
          </a:p>
        </p:txBody>
      </p:sp>
      <p:sp>
        <p:nvSpPr>
          <p:cNvPr id="4" name="TextBox 3"/>
          <p:cNvSpPr txBox="1"/>
          <p:nvPr/>
        </p:nvSpPr>
        <p:spPr>
          <a:xfrm>
            <a:off x="1981200" y="1219200"/>
            <a:ext cx="6817895" cy="5386090"/>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Clr>
                <a:srgbClr val="009FC2"/>
              </a:buClr>
              <a:buSzPct val="100000"/>
              <a:buFont typeface="Arial" panose="020B0604020202020204" pitchFamily="34" charset="0"/>
              <a:buChar char="•"/>
            </a:pPr>
            <a:r>
              <a:rPr lang="en-US" sz="3200" b="1" dirty="0">
                <a:solidFill>
                  <a:srgbClr val="004A64"/>
                </a:solidFill>
              </a:rPr>
              <a:t>Form 50058</a:t>
            </a:r>
            <a:r>
              <a:rPr lang="en-US" sz="3200" b="1" dirty="0">
                <a:solidFill>
                  <a:srgbClr val="004A64"/>
                </a:solidFill>
                <a:sym typeface="Wingdings" panose="05000000000000000000" pitchFamily="2" charset="2"/>
              </a:rPr>
              <a:t> Tenant ID Management Reports Possible Duplicate Tenant Report</a:t>
            </a:r>
          </a:p>
          <a:p>
            <a:pPr>
              <a:buClr>
                <a:srgbClr val="009FC2"/>
              </a:buClr>
              <a:buSzPct val="100000"/>
            </a:pPr>
            <a:endParaRPr lang="en-US" sz="1000" b="1" dirty="0">
              <a:solidFill>
                <a:srgbClr val="004A64"/>
              </a:solidFill>
              <a:sym typeface="Wingdings" panose="05000000000000000000" pitchFamily="2" charset="2"/>
            </a:endParaRPr>
          </a:p>
          <a:p>
            <a:pPr marL="457200" indent="-457200">
              <a:buClr>
                <a:srgbClr val="009FC2"/>
              </a:buClr>
              <a:buSzPct val="100000"/>
              <a:buFont typeface="Arial" panose="020B0604020202020204" pitchFamily="34" charset="0"/>
              <a:buChar char="•"/>
            </a:pPr>
            <a:r>
              <a:rPr lang="en-US" sz="3200" b="1" dirty="0">
                <a:solidFill>
                  <a:srgbClr val="004A64"/>
                </a:solidFill>
                <a:sym typeface="Wingdings" panose="05000000000000000000" pitchFamily="2" charset="2"/>
              </a:rPr>
              <a:t>Identifies household members that appear in more than one household.</a:t>
            </a:r>
          </a:p>
          <a:p>
            <a:pPr>
              <a:buClr>
                <a:srgbClr val="009FC2"/>
              </a:buClr>
              <a:buSzPct val="100000"/>
            </a:pPr>
            <a:endParaRPr lang="en-US" sz="1000" b="1" dirty="0">
              <a:solidFill>
                <a:srgbClr val="004A64"/>
              </a:solidFill>
              <a:sym typeface="Wingdings" panose="05000000000000000000" pitchFamily="2" charset="2"/>
            </a:endParaRPr>
          </a:p>
          <a:p>
            <a:pPr marL="457200" indent="-457200">
              <a:buClr>
                <a:srgbClr val="009FC2"/>
              </a:buClr>
              <a:buSzPct val="100000"/>
              <a:buFont typeface="Arial" panose="020B0604020202020204" pitchFamily="34" charset="0"/>
              <a:buChar char="•"/>
            </a:pPr>
            <a:r>
              <a:rPr lang="en-US" sz="3200" b="1" dirty="0">
                <a:solidFill>
                  <a:srgbClr val="004A64"/>
                </a:solidFill>
                <a:sym typeface="Wingdings" panose="05000000000000000000" pitchFamily="2" charset="2"/>
              </a:rPr>
              <a:t>Losing Agency or Program must correct PIC.</a:t>
            </a:r>
          </a:p>
          <a:p>
            <a:pPr>
              <a:buClr>
                <a:srgbClr val="009FC2"/>
              </a:buClr>
              <a:buSzPct val="100000"/>
            </a:pPr>
            <a:endParaRPr lang="en-US" sz="1000" b="1" dirty="0">
              <a:solidFill>
                <a:srgbClr val="004A64"/>
              </a:solidFill>
              <a:sym typeface="Wingdings" panose="05000000000000000000" pitchFamily="2" charset="2"/>
            </a:endParaRPr>
          </a:p>
          <a:p>
            <a:pPr marL="457200" indent="-457200">
              <a:buClr>
                <a:srgbClr val="009FC2"/>
              </a:buClr>
              <a:buSzPct val="100000"/>
              <a:buFont typeface="Arial" panose="020B0604020202020204" pitchFamily="34" charset="0"/>
              <a:buChar char="•"/>
            </a:pPr>
            <a:r>
              <a:rPr lang="en-US" sz="3200" b="1" dirty="0">
                <a:solidFill>
                  <a:srgbClr val="004A64"/>
                </a:solidFill>
                <a:sym typeface="Wingdings" panose="05000000000000000000" pitchFamily="2" charset="2"/>
              </a:rPr>
              <a:t>Review the report monthly and take appropriate action.</a:t>
            </a:r>
            <a:endParaRPr lang="en-US" sz="32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22</a:t>
            </a:fld>
            <a:endParaRPr lang="en-US" dirty="0"/>
          </a:p>
        </p:txBody>
      </p:sp>
    </p:spTree>
    <p:extLst>
      <p:ext uri="{BB962C8B-B14F-4D97-AF65-F5344CB8AC3E}">
        <p14:creationId xmlns:p14="http://schemas.microsoft.com/office/powerpoint/2010/main" val="15996036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Portability Billing Reports</a:t>
            </a:r>
          </a:p>
        </p:txBody>
      </p:sp>
      <p:sp>
        <p:nvSpPr>
          <p:cNvPr id="4" name="TextBox 3"/>
          <p:cNvSpPr txBox="1"/>
          <p:nvPr/>
        </p:nvSpPr>
        <p:spPr>
          <a:xfrm>
            <a:off x="1981200" y="1219200"/>
            <a:ext cx="6817895" cy="5463034"/>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Clr>
                <a:srgbClr val="009FC2"/>
              </a:buClr>
              <a:buSzPct val="100000"/>
              <a:buFont typeface="Arial" panose="020B0604020202020204" pitchFamily="34" charset="0"/>
              <a:buChar char="•"/>
            </a:pPr>
            <a:r>
              <a:rPr lang="en-US" sz="3200" b="1" dirty="0">
                <a:solidFill>
                  <a:srgbClr val="004A64"/>
                </a:solidFill>
              </a:rPr>
              <a:t>Form 50058</a:t>
            </a:r>
            <a:r>
              <a:rPr lang="en-US" sz="3200" b="1" dirty="0">
                <a:solidFill>
                  <a:srgbClr val="004A64"/>
                </a:solidFill>
                <a:sym typeface="Wingdings" panose="05000000000000000000" pitchFamily="2" charset="2"/>
              </a:rPr>
              <a:t> Viewer Reports Portability Billing Report</a:t>
            </a:r>
          </a:p>
          <a:p>
            <a:pPr>
              <a:buClr>
                <a:srgbClr val="009FC2"/>
              </a:buClr>
              <a:buSzPct val="100000"/>
            </a:pPr>
            <a:endParaRPr lang="en-US" sz="1000" b="1" dirty="0">
              <a:solidFill>
                <a:srgbClr val="004A64"/>
              </a:solidFill>
              <a:sym typeface="Wingdings" panose="05000000000000000000" pitchFamily="2" charset="2"/>
            </a:endParaRPr>
          </a:p>
          <a:p>
            <a:pPr marL="457200" indent="-457200">
              <a:buClr>
                <a:srgbClr val="009FC2"/>
              </a:buClr>
              <a:buSzPct val="100000"/>
              <a:buFont typeface="Arial" panose="020B0604020202020204" pitchFamily="34" charset="0"/>
              <a:buChar char="•"/>
            </a:pPr>
            <a:r>
              <a:rPr lang="en-US" sz="3200" b="1" dirty="0">
                <a:solidFill>
                  <a:srgbClr val="004A64"/>
                </a:solidFill>
                <a:sym typeface="Wingdings" panose="05000000000000000000" pitchFamily="2" charset="2"/>
              </a:rPr>
              <a:t>PHA Billing Report</a:t>
            </a:r>
          </a:p>
          <a:p>
            <a:pPr>
              <a:buClr>
                <a:srgbClr val="009FC2"/>
              </a:buClr>
              <a:buSzPct val="100000"/>
            </a:pPr>
            <a:r>
              <a:rPr lang="en-US" sz="3200" b="1" dirty="0">
                <a:solidFill>
                  <a:srgbClr val="004A64"/>
                </a:solidFill>
                <a:sym typeface="Wingdings" panose="05000000000000000000" pitchFamily="2" charset="2"/>
              </a:rPr>
              <a:t>         - Lists tenants and PHA being billed</a:t>
            </a:r>
          </a:p>
          <a:p>
            <a:pPr>
              <a:buClr>
                <a:srgbClr val="009FC2"/>
              </a:buClr>
              <a:buSzPct val="100000"/>
            </a:pPr>
            <a:endParaRPr lang="en-US" sz="1000" b="1" dirty="0">
              <a:solidFill>
                <a:srgbClr val="004A64"/>
              </a:solidFill>
              <a:sym typeface="Wingdings" panose="05000000000000000000" pitchFamily="2" charset="2"/>
            </a:endParaRPr>
          </a:p>
          <a:p>
            <a:pPr marL="457200" indent="-457200">
              <a:buClr>
                <a:srgbClr val="009FC2"/>
              </a:buClr>
              <a:buSzPct val="100000"/>
              <a:buFont typeface="Arial" panose="020B0604020202020204" pitchFamily="34" charset="0"/>
              <a:buChar char="•"/>
            </a:pPr>
            <a:r>
              <a:rPr lang="en-US" sz="3200" b="1" dirty="0">
                <a:solidFill>
                  <a:srgbClr val="004A64"/>
                </a:solidFill>
                <a:sym typeface="Wingdings" panose="05000000000000000000" pitchFamily="2" charset="2"/>
              </a:rPr>
              <a:t>PHA Billed Report</a:t>
            </a:r>
          </a:p>
          <a:p>
            <a:pPr>
              <a:buClr>
                <a:srgbClr val="009FC2"/>
              </a:buClr>
              <a:buSzPct val="100000"/>
            </a:pPr>
            <a:r>
              <a:rPr lang="en-US" sz="3200" b="1" dirty="0">
                <a:solidFill>
                  <a:srgbClr val="004A64"/>
                </a:solidFill>
                <a:sym typeface="Wingdings" panose="05000000000000000000" pitchFamily="2" charset="2"/>
              </a:rPr>
              <a:t>         - Lists tenants and PHA billing you</a:t>
            </a:r>
          </a:p>
          <a:p>
            <a:pPr>
              <a:buClr>
                <a:srgbClr val="009FC2"/>
              </a:buClr>
              <a:buSzPct val="100000"/>
            </a:pPr>
            <a:endParaRPr lang="en-US" sz="1000" b="1" dirty="0">
              <a:solidFill>
                <a:srgbClr val="004A64"/>
              </a:solidFill>
              <a:sym typeface="Wingdings" panose="05000000000000000000" pitchFamily="2" charset="2"/>
            </a:endParaRPr>
          </a:p>
          <a:p>
            <a:pPr marL="457200" indent="-457200">
              <a:buClr>
                <a:srgbClr val="009FC2"/>
              </a:buClr>
              <a:buSzPct val="100000"/>
              <a:buFont typeface="Arial" panose="020B0604020202020204" pitchFamily="34" charset="0"/>
              <a:buChar char="•"/>
            </a:pPr>
            <a:r>
              <a:rPr lang="en-US" sz="3200" b="1" dirty="0">
                <a:solidFill>
                  <a:srgbClr val="004A64"/>
                </a:solidFill>
                <a:sym typeface="Wingdings" panose="05000000000000000000" pitchFamily="2" charset="2"/>
              </a:rPr>
              <a:t>Review the report monthly and take appropriate action.</a:t>
            </a:r>
          </a:p>
          <a:p>
            <a:pPr>
              <a:buClr>
                <a:srgbClr val="009FC2"/>
              </a:buClr>
              <a:buSzPct val="100000"/>
            </a:pPr>
            <a:endParaRPr lang="en-US" sz="500" b="1" dirty="0">
              <a:solidFill>
                <a:srgbClr val="004A64"/>
              </a:solidFill>
              <a:sym typeface="Wingdings" panose="05000000000000000000" pitchFamily="2" charset="2"/>
            </a:endParaRPr>
          </a:p>
          <a:p>
            <a:pPr marL="457200" indent="-457200">
              <a:buClr>
                <a:srgbClr val="009FC2"/>
              </a:buClr>
              <a:buSzPct val="100000"/>
              <a:buFont typeface="Arial" panose="020B0604020202020204" pitchFamily="34" charset="0"/>
              <a:buChar char="•"/>
            </a:pPr>
            <a:r>
              <a:rPr lang="en-US" sz="3200" b="1" dirty="0">
                <a:solidFill>
                  <a:srgbClr val="004A64"/>
                </a:solidFill>
                <a:sym typeface="Wingdings" panose="05000000000000000000" pitchFamily="2" charset="2"/>
              </a:rPr>
              <a:t>Data feeds Delinquency Report</a:t>
            </a:r>
            <a:endParaRPr lang="en-US" sz="32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23</a:t>
            </a:fld>
            <a:endParaRPr lang="en-US" dirty="0"/>
          </a:p>
        </p:txBody>
      </p:sp>
    </p:spTree>
    <p:extLst>
      <p:ext uri="{BB962C8B-B14F-4D97-AF65-F5344CB8AC3E}">
        <p14:creationId xmlns:p14="http://schemas.microsoft.com/office/powerpoint/2010/main" val="20196578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BDC6-0ACC-443D-A125-6A3AE6CFD785}"/>
              </a:ext>
            </a:extLst>
          </p:cNvPr>
          <p:cNvSpPr>
            <a:spLocks noGrp="1"/>
          </p:cNvSpPr>
          <p:nvPr>
            <p:ph type="title"/>
          </p:nvPr>
        </p:nvSpPr>
        <p:spPr/>
        <p:txBody>
          <a:bodyPr/>
          <a:lstStyle/>
          <a:p>
            <a:r>
              <a:rPr lang="en-US" b="1" dirty="0">
                <a:solidFill>
                  <a:srgbClr val="004A64"/>
                </a:solidFill>
              </a:rPr>
              <a:t>Portability Billing Reports</a:t>
            </a:r>
            <a:endParaRPr lang="en-US" dirty="0"/>
          </a:p>
        </p:txBody>
      </p:sp>
      <p:sp>
        <p:nvSpPr>
          <p:cNvPr id="3" name="Slide Number Placeholder 2">
            <a:extLst>
              <a:ext uri="{FF2B5EF4-FFF2-40B4-BE49-F238E27FC236}">
                <a16:creationId xmlns:a16="http://schemas.microsoft.com/office/drawing/2014/main" id="{1A328DFA-7769-4E47-A908-F8A78E1CB2D1}"/>
              </a:ext>
            </a:extLst>
          </p:cNvPr>
          <p:cNvSpPr>
            <a:spLocks noGrp="1"/>
          </p:cNvSpPr>
          <p:nvPr>
            <p:ph type="sldNum" sz="quarter" idx="12"/>
          </p:nvPr>
        </p:nvSpPr>
        <p:spPr/>
        <p:txBody>
          <a:bodyPr/>
          <a:lstStyle/>
          <a:p>
            <a:fld id="{B50639BA-B907-4C2D-BD7A-DD86BD490034}" type="slidenum">
              <a:rPr lang="en-US" smtClean="0"/>
              <a:pPr/>
              <a:t>24</a:t>
            </a:fld>
            <a:endParaRPr lang="en-US" dirty="0"/>
          </a:p>
        </p:txBody>
      </p:sp>
      <p:pic>
        <p:nvPicPr>
          <p:cNvPr id="5" name="Picture 4">
            <a:extLst>
              <a:ext uri="{FF2B5EF4-FFF2-40B4-BE49-F238E27FC236}">
                <a16:creationId xmlns:a16="http://schemas.microsoft.com/office/drawing/2014/main" id="{12721EC9-B5A3-4CB8-BBE4-FA442B422AF7}"/>
              </a:ext>
            </a:extLst>
          </p:cNvPr>
          <p:cNvPicPr>
            <a:picLocks noChangeAspect="1"/>
          </p:cNvPicPr>
          <p:nvPr/>
        </p:nvPicPr>
        <p:blipFill>
          <a:blip r:embed="rId3"/>
          <a:stretch>
            <a:fillRect/>
          </a:stretch>
        </p:blipFill>
        <p:spPr>
          <a:xfrm>
            <a:off x="1123468" y="1423707"/>
            <a:ext cx="7117716" cy="4138893"/>
          </a:xfrm>
          <a:prstGeom prst="rect">
            <a:avLst/>
          </a:prstGeom>
        </p:spPr>
      </p:pic>
    </p:spTree>
    <p:extLst>
      <p:ext uri="{BB962C8B-B14F-4D97-AF65-F5344CB8AC3E}">
        <p14:creationId xmlns:p14="http://schemas.microsoft.com/office/powerpoint/2010/main" val="1811976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Issue &amp; Expired VO Report</a:t>
            </a:r>
          </a:p>
        </p:txBody>
      </p:sp>
      <p:sp>
        <p:nvSpPr>
          <p:cNvPr id="4" name="TextBox 3"/>
          <p:cNvSpPr txBox="1"/>
          <p:nvPr/>
        </p:nvSpPr>
        <p:spPr>
          <a:xfrm>
            <a:off x="1981200" y="1219200"/>
            <a:ext cx="6817895" cy="4216539"/>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Form 50058</a:t>
            </a:r>
            <a:r>
              <a:rPr lang="en-US" sz="3200" b="1" dirty="0">
                <a:solidFill>
                  <a:srgbClr val="004A64"/>
                </a:solidFill>
                <a:sym typeface="Wingdings" panose="05000000000000000000" pitchFamily="2" charset="2"/>
              </a:rPr>
              <a:t> Viewer Reports MTCS VO Iss/Exp Report</a:t>
            </a:r>
          </a:p>
          <a:p>
            <a:pPr marL="457200" indent="-457200">
              <a:buFont typeface="Arial" panose="020B0604020202020204" pitchFamily="34" charset="0"/>
              <a:buChar char="•"/>
            </a:pPr>
            <a:endParaRPr lang="en-US" sz="1500" b="1" dirty="0">
              <a:solidFill>
                <a:srgbClr val="004A64"/>
              </a:solidFill>
              <a:sym typeface="Wingdings" panose="05000000000000000000" pitchFamily="2" charset="2"/>
            </a:endParaRPr>
          </a:p>
          <a:p>
            <a:pPr marL="457200" indent="-457200">
              <a:buFont typeface="Arial" panose="020B0604020202020204" pitchFamily="34" charset="0"/>
              <a:buChar char="•"/>
            </a:pPr>
            <a:r>
              <a:rPr lang="en-US" sz="3200" b="1" dirty="0">
                <a:solidFill>
                  <a:srgbClr val="004A64"/>
                </a:solidFill>
              </a:rPr>
              <a:t>Updates Real-time.</a:t>
            </a:r>
          </a:p>
          <a:p>
            <a:endParaRPr lang="en-US" sz="1500" b="1" dirty="0">
              <a:solidFill>
                <a:srgbClr val="004A64"/>
              </a:solidFill>
            </a:endParaRPr>
          </a:p>
          <a:p>
            <a:pPr marL="457200" indent="-457200">
              <a:buFont typeface="Arial" panose="020B0604020202020204" pitchFamily="34" charset="0"/>
              <a:buChar char="•"/>
            </a:pPr>
            <a:r>
              <a:rPr lang="en-US" sz="3200" b="1" dirty="0">
                <a:solidFill>
                  <a:srgbClr val="004A64"/>
                </a:solidFill>
              </a:rPr>
              <a:t>Useful for tracking issuance of Other Special VO types such as EHV.</a:t>
            </a:r>
          </a:p>
          <a:p>
            <a:endParaRPr lang="en-US" sz="1000" b="1" dirty="0">
              <a:solidFill>
                <a:srgbClr val="004A64"/>
              </a:solidFill>
            </a:endParaRPr>
          </a:p>
          <a:p>
            <a:endParaRPr lang="en-US" sz="10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25</a:t>
            </a:fld>
            <a:endParaRPr lang="en-US" dirty="0"/>
          </a:p>
        </p:txBody>
      </p:sp>
    </p:spTree>
    <p:extLst>
      <p:ext uri="{BB962C8B-B14F-4D97-AF65-F5344CB8AC3E}">
        <p14:creationId xmlns:p14="http://schemas.microsoft.com/office/powerpoint/2010/main" val="4179757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Ad Hoc Report</a:t>
            </a:r>
          </a:p>
        </p:txBody>
      </p:sp>
      <p:sp>
        <p:nvSpPr>
          <p:cNvPr id="4" name="TextBox 3"/>
          <p:cNvSpPr txBox="1"/>
          <p:nvPr/>
        </p:nvSpPr>
        <p:spPr>
          <a:xfrm>
            <a:off x="1981200" y="1219200"/>
            <a:ext cx="6817895" cy="4708981"/>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PIC Main</a:t>
            </a:r>
            <a:r>
              <a:rPr lang="en-US" sz="3200" b="1" dirty="0">
                <a:solidFill>
                  <a:srgbClr val="004A64"/>
                </a:solidFill>
                <a:sym typeface="Wingdings" panose="05000000000000000000" pitchFamily="2" charset="2"/>
              </a:rPr>
              <a:t> ADHOC Form 50058  Ad hoc Report</a:t>
            </a:r>
          </a:p>
          <a:p>
            <a:pPr marL="457200" indent="-457200">
              <a:buFont typeface="Arial" panose="020B0604020202020204" pitchFamily="34" charset="0"/>
              <a:buChar char="•"/>
            </a:pPr>
            <a:endParaRPr lang="en-US" sz="1500" b="1" dirty="0">
              <a:solidFill>
                <a:srgbClr val="004A64"/>
              </a:solidFill>
              <a:sym typeface="Wingdings" panose="05000000000000000000" pitchFamily="2" charset="2"/>
            </a:endParaRPr>
          </a:p>
          <a:p>
            <a:pPr marL="457200" indent="-457200">
              <a:buFont typeface="Arial" panose="020B0604020202020204" pitchFamily="34" charset="0"/>
              <a:buChar char="•"/>
            </a:pPr>
            <a:r>
              <a:rPr lang="en-US" sz="3200" b="1" dirty="0">
                <a:solidFill>
                  <a:srgbClr val="004A64"/>
                </a:solidFill>
              </a:rPr>
              <a:t>Updates Real-time.</a:t>
            </a:r>
          </a:p>
          <a:p>
            <a:endParaRPr lang="en-US" sz="1500" b="1" dirty="0">
              <a:solidFill>
                <a:srgbClr val="004A64"/>
              </a:solidFill>
            </a:endParaRPr>
          </a:p>
          <a:p>
            <a:pPr marL="457200" indent="-457200">
              <a:buFont typeface="Arial" panose="020B0604020202020204" pitchFamily="34" charset="0"/>
              <a:buChar char="•"/>
            </a:pPr>
            <a:r>
              <a:rPr lang="en-US" sz="3200" b="1" dirty="0">
                <a:solidFill>
                  <a:srgbClr val="004A64"/>
                </a:solidFill>
              </a:rPr>
              <a:t>Useful as a historical record and used to reconcile to Monthly Summarization Reports.</a:t>
            </a:r>
          </a:p>
          <a:p>
            <a:endParaRPr lang="en-US" sz="1000" b="1" dirty="0">
              <a:solidFill>
                <a:srgbClr val="004A64"/>
              </a:solidFill>
            </a:endParaRPr>
          </a:p>
          <a:p>
            <a:endParaRPr lang="en-US" sz="10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26</a:t>
            </a:fld>
            <a:endParaRPr lang="en-US" dirty="0"/>
          </a:p>
        </p:txBody>
      </p:sp>
    </p:spTree>
    <p:extLst>
      <p:ext uri="{BB962C8B-B14F-4D97-AF65-F5344CB8AC3E}">
        <p14:creationId xmlns:p14="http://schemas.microsoft.com/office/powerpoint/2010/main" val="580849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Unit Status Summary Report-PH</a:t>
            </a:r>
          </a:p>
        </p:txBody>
      </p:sp>
      <p:sp>
        <p:nvSpPr>
          <p:cNvPr id="4" name="TextBox 3"/>
          <p:cNvSpPr txBox="1"/>
          <p:nvPr/>
        </p:nvSpPr>
        <p:spPr>
          <a:xfrm>
            <a:off x="1981200" y="1219200"/>
            <a:ext cx="6817895" cy="4708981"/>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Housing Inventory</a:t>
            </a:r>
            <a:r>
              <a:rPr lang="en-US" sz="3200" b="1" dirty="0">
                <a:solidFill>
                  <a:srgbClr val="004A64"/>
                </a:solidFill>
                <a:sym typeface="Wingdings" panose="05000000000000000000" pitchFamily="2" charset="2"/>
              </a:rPr>
              <a:t> Development Reports Unit Reports Report Type Status Changes Summary</a:t>
            </a:r>
          </a:p>
          <a:p>
            <a:endParaRPr lang="en-US" sz="1500" b="1" dirty="0">
              <a:solidFill>
                <a:srgbClr val="004A64"/>
              </a:solidFill>
              <a:sym typeface="Wingdings" panose="05000000000000000000" pitchFamily="2" charset="2"/>
            </a:endParaRPr>
          </a:p>
          <a:p>
            <a:pPr marL="457200" indent="-457200">
              <a:buFont typeface="Arial" panose="020B0604020202020204" pitchFamily="34" charset="0"/>
              <a:buChar char="•"/>
            </a:pPr>
            <a:r>
              <a:rPr lang="en-US" sz="3200" b="1" dirty="0">
                <a:solidFill>
                  <a:srgbClr val="004A64"/>
                </a:solidFill>
              </a:rPr>
              <a:t>Updates Real-time and retroactive.</a:t>
            </a:r>
          </a:p>
          <a:p>
            <a:endParaRPr lang="en-US" sz="1500" b="1" dirty="0">
              <a:solidFill>
                <a:srgbClr val="004A64"/>
              </a:solidFill>
            </a:endParaRPr>
          </a:p>
          <a:p>
            <a:pPr marL="457200" indent="-457200">
              <a:buFont typeface="Arial" panose="020B0604020202020204" pitchFamily="34" charset="0"/>
              <a:buChar char="•"/>
            </a:pPr>
            <a:r>
              <a:rPr lang="en-US" sz="3200" b="1" dirty="0">
                <a:solidFill>
                  <a:srgbClr val="004A64"/>
                </a:solidFill>
              </a:rPr>
              <a:t>Displays unit counts by first or last day of month by Unit Status Type.</a:t>
            </a:r>
          </a:p>
          <a:p>
            <a:endParaRPr lang="en-US" sz="1000" b="1" dirty="0">
              <a:solidFill>
                <a:srgbClr val="004A64"/>
              </a:solidFill>
            </a:endParaRPr>
          </a:p>
          <a:p>
            <a:endParaRPr lang="en-US" sz="10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27</a:t>
            </a:fld>
            <a:endParaRPr lang="en-US" dirty="0"/>
          </a:p>
        </p:txBody>
      </p:sp>
    </p:spTree>
    <p:extLst>
      <p:ext uri="{BB962C8B-B14F-4D97-AF65-F5344CB8AC3E}">
        <p14:creationId xmlns:p14="http://schemas.microsoft.com/office/powerpoint/2010/main" val="1655831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Unit Status Summary Report-PH</a:t>
            </a:r>
          </a:p>
        </p:txBody>
      </p:sp>
      <p:sp>
        <p:nvSpPr>
          <p:cNvPr id="4" name="TextBox 3"/>
          <p:cNvSpPr txBox="1"/>
          <p:nvPr/>
        </p:nvSpPr>
        <p:spPr>
          <a:xfrm>
            <a:off x="1981200" y="1219200"/>
            <a:ext cx="6817895" cy="4970591"/>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PIC lacks appropriate Business Rule: </a:t>
            </a:r>
          </a:p>
          <a:p>
            <a:r>
              <a:rPr lang="en-US" sz="3200" b="1" dirty="0">
                <a:solidFill>
                  <a:srgbClr val="004A64"/>
                </a:solidFill>
              </a:rPr>
              <a:t>     - Unit is considered VACANT as of </a:t>
            </a:r>
          </a:p>
          <a:p>
            <a:r>
              <a:rPr lang="en-US" sz="3200" b="1" dirty="0">
                <a:solidFill>
                  <a:srgbClr val="004A64"/>
                </a:solidFill>
              </a:rPr>
              <a:t>       the effective date of Action 6 – EOP.</a:t>
            </a:r>
          </a:p>
          <a:p>
            <a:endParaRPr lang="en-US" sz="1500" b="1" dirty="0">
              <a:solidFill>
                <a:srgbClr val="004A64"/>
              </a:solidFill>
            </a:endParaRPr>
          </a:p>
          <a:p>
            <a:pPr marL="457200" indent="-457200">
              <a:buFont typeface="Arial" panose="020B0604020202020204" pitchFamily="34" charset="0"/>
              <a:buChar char="•"/>
            </a:pPr>
            <a:r>
              <a:rPr lang="en-US" sz="3200" b="1" dirty="0">
                <a:solidFill>
                  <a:srgbClr val="004A64"/>
                </a:solidFill>
              </a:rPr>
              <a:t>Select appropriate date range</a:t>
            </a:r>
          </a:p>
          <a:p>
            <a:r>
              <a:rPr lang="en-US" sz="3200" b="1" dirty="0">
                <a:solidFill>
                  <a:srgbClr val="004A64"/>
                </a:solidFill>
              </a:rPr>
              <a:t>          - Fiscal year to date</a:t>
            </a:r>
          </a:p>
          <a:p>
            <a:r>
              <a:rPr lang="en-US" sz="3200" b="1" dirty="0">
                <a:solidFill>
                  <a:srgbClr val="004A64"/>
                </a:solidFill>
              </a:rPr>
              <a:t>          - 07/01/XX – 06/30/XX for OP Sub</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Download report to Excel.</a:t>
            </a:r>
          </a:p>
          <a:p>
            <a:r>
              <a:rPr lang="en-US" sz="3200" b="1" dirty="0">
                <a:solidFill>
                  <a:srgbClr val="004A64"/>
                </a:solidFill>
              </a:rPr>
              <a:t>          - Verify total unit month count to </a:t>
            </a:r>
          </a:p>
          <a:p>
            <a:r>
              <a:rPr lang="en-US" sz="3200" b="1" dirty="0">
                <a:solidFill>
                  <a:srgbClr val="004A64"/>
                </a:solidFill>
              </a:rPr>
              <a:t>            ACC unit count.</a:t>
            </a:r>
          </a:p>
        </p:txBody>
      </p:sp>
      <p:sp>
        <p:nvSpPr>
          <p:cNvPr id="3" name="Slide Number Placeholder 2"/>
          <p:cNvSpPr>
            <a:spLocks noGrp="1"/>
          </p:cNvSpPr>
          <p:nvPr>
            <p:ph type="sldNum" sz="quarter" idx="12"/>
          </p:nvPr>
        </p:nvSpPr>
        <p:spPr/>
        <p:txBody>
          <a:bodyPr/>
          <a:lstStyle/>
          <a:p>
            <a:fld id="{B1786307-ADD8-48E8-995C-00C25831F129}" type="slidenum">
              <a:rPr lang="en-US" smtClean="0"/>
              <a:pPr/>
              <a:t>28</a:t>
            </a:fld>
            <a:endParaRPr lang="en-US" dirty="0"/>
          </a:p>
        </p:txBody>
      </p:sp>
    </p:spTree>
    <p:extLst>
      <p:ext uri="{BB962C8B-B14F-4D97-AF65-F5344CB8AC3E}">
        <p14:creationId xmlns:p14="http://schemas.microsoft.com/office/powerpoint/2010/main" val="10588892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Vacant Unit Report</a:t>
            </a:r>
          </a:p>
        </p:txBody>
      </p:sp>
      <p:sp>
        <p:nvSpPr>
          <p:cNvPr id="4" name="TextBox 3"/>
          <p:cNvSpPr txBox="1"/>
          <p:nvPr/>
        </p:nvSpPr>
        <p:spPr>
          <a:xfrm>
            <a:off x="1981200" y="1219200"/>
            <a:ext cx="6817895" cy="5047536"/>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Housing Inventory</a:t>
            </a:r>
            <a:r>
              <a:rPr lang="en-US" sz="3200" b="1" dirty="0">
                <a:solidFill>
                  <a:srgbClr val="004A64"/>
                </a:solidFill>
                <a:sym typeface="Wingdings" panose="05000000000000000000" pitchFamily="2" charset="2"/>
              </a:rPr>
              <a:t> </a:t>
            </a:r>
            <a:r>
              <a:rPr lang="en-US" sz="3200" b="1" dirty="0">
                <a:solidFill>
                  <a:srgbClr val="004A64"/>
                </a:solidFill>
              </a:rPr>
              <a:t>Development</a:t>
            </a:r>
            <a:r>
              <a:rPr lang="en-US" sz="3200" b="1" dirty="0">
                <a:solidFill>
                  <a:srgbClr val="004A64"/>
                </a:solidFill>
                <a:sym typeface="Wingdings" panose="05000000000000000000" pitchFamily="2" charset="2"/>
              </a:rPr>
              <a:t> ReportsOcc/Aging ReportsAging </a:t>
            </a:r>
            <a:endParaRPr lang="en-US" sz="3200" b="1" dirty="0">
              <a:solidFill>
                <a:srgbClr val="004A64"/>
              </a:solidFill>
            </a:endParaRP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Updates in Real-time.</a:t>
            </a:r>
          </a:p>
          <a:p>
            <a:endParaRPr lang="en-US" sz="1000" b="1" dirty="0">
              <a:solidFill>
                <a:srgbClr val="004A64"/>
              </a:solidFill>
            </a:endParaRP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Counts days from Unit Status Change Effective Date to Current Date.</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Unit list includes Vacant Dwelling, Non-dwelling, and Vacant HUD Approved units.</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29</a:t>
            </a:fld>
            <a:endParaRPr lang="en-US" dirty="0"/>
          </a:p>
        </p:txBody>
      </p:sp>
    </p:spTree>
    <p:extLst>
      <p:ext uri="{BB962C8B-B14F-4D97-AF65-F5344CB8AC3E}">
        <p14:creationId xmlns:p14="http://schemas.microsoft.com/office/powerpoint/2010/main" val="3631909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Monthly Review</a:t>
            </a:r>
          </a:p>
        </p:txBody>
      </p:sp>
      <p:sp>
        <p:nvSpPr>
          <p:cNvPr id="4" name="TextBox 3"/>
          <p:cNvSpPr txBox="1"/>
          <p:nvPr/>
        </p:nvSpPr>
        <p:spPr>
          <a:xfrm>
            <a:off x="1981200" y="1295400"/>
            <a:ext cx="6817895" cy="5047536"/>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Delinquency Report </a:t>
            </a:r>
            <a:r>
              <a:rPr lang="en-US" sz="2000" b="1" dirty="0">
                <a:solidFill>
                  <a:srgbClr val="004A64"/>
                </a:solidFill>
              </a:rPr>
              <a:t>(PH &amp; VO)</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Reexam Report </a:t>
            </a:r>
            <a:r>
              <a:rPr lang="en-US" sz="2000" b="1" dirty="0">
                <a:solidFill>
                  <a:srgbClr val="004A64"/>
                </a:solidFill>
              </a:rPr>
              <a:t>(PH &amp; VO)</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HQS Reports </a:t>
            </a:r>
            <a:r>
              <a:rPr lang="en-US" sz="2000" b="1" dirty="0">
                <a:solidFill>
                  <a:srgbClr val="004A64"/>
                </a:solidFill>
              </a:rPr>
              <a:t>(VO)</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SEMAP </a:t>
            </a:r>
            <a:r>
              <a:rPr lang="en-US" sz="2000" b="1" dirty="0">
                <a:solidFill>
                  <a:srgbClr val="004A64"/>
                </a:solidFill>
              </a:rPr>
              <a:t>(VO)</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Invalid Tenant ID Report</a:t>
            </a:r>
            <a:r>
              <a:rPr lang="en-US" sz="2000" b="1" dirty="0">
                <a:solidFill>
                  <a:srgbClr val="004A64"/>
                </a:solidFill>
              </a:rPr>
              <a:t> (PH &amp; VO)</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Possible Duplicates Report</a:t>
            </a:r>
            <a:r>
              <a:rPr lang="en-US" sz="2000" b="1" dirty="0">
                <a:solidFill>
                  <a:srgbClr val="004A64"/>
                </a:solidFill>
              </a:rPr>
              <a:t> (PH &amp; VO)</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Portability Billing </a:t>
            </a:r>
            <a:r>
              <a:rPr lang="en-US" sz="2000" b="1" dirty="0">
                <a:solidFill>
                  <a:srgbClr val="004A64"/>
                </a:solidFill>
              </a:rPr>
              <a:t>(VO)</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MTCS VO Iss/Exp </a:t>
            </a:r>
            <a:r>
              <a:rPr lang="en-US" sz="2000" b="1" dirty="0">
                <a:solidFill>
                  <a:srgbClr val="004A64"/>
                </a:solidFill>
              </a:rPr>
              <a:t>(VO – EHV)</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MTCS Adhoc </a:t>
            </a:r>
            <a:r>
              <a:rPr lang="en-US" sz="2000" b="1" dirty="0">
                <a:solidFill>
                  <a:srgbClr val="004A64"/>
                </a:solidFill>
              </a:rPr>
              <a:t>(PH &amp; VO)</a:t>
            </a:r>
          </a:p>
        </p:txBody>
      </p:sp>
      <p:sp>
        <p:nvSpPr>
          <p:cNvPr id="3" name="Slide Number Placeholder 2"/>
          <p:cNvSpPr>
            <a:spLocks noGrp="1"/>
          </p:cNvSpPr>
          <p:nvPr>
            <p:ph type="sldNum" sz="quarter" idx="12"/>
          </p:nvPr>
        </p:nvSpPr>
        <p:spPr/>
        <p:txBody>
          <a:bodyPr/>
          <a:lstStyle/>
          <a:p>
            <a:fld id="{B1786307-ADD8-48E8-995C-00C25831F129}" type="slidenum">
              <a:rPr lang="en-US" smtClean="0"/>
              <a:pPr/>
              <a:t>3</a:t>
            </a:fld>
            <a:endParaRPr lang="en-US" dirty="0"/>
          </a:p>
        </p:txBody>
      </p:sp>
    </p:spTree>
    <p:extLst>
      <p:ext uri="{BB962C8B-B14F-4D97-AF65-F5344CB8AC3E}">
        <p14:creationId xmlns:p14="http://schemas.microsoft.com/office/powerpoint/2010/main" val="4191902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sz="4400" b="1" i="1" dirty="0">
                <a:solidFill>
                  <a:srgbClr val="004A64"/>
                </a:solidFill>
                <a:latin typeface="Times New Roman" panose="02020603050405020304" pitchFamily="18" charset="0"/>
                <a:cs typeface="Times New Roman" panose="02020603050405020304" pitchFamily="18" charset="0"/>
              </a:rPr>
              <a:t>PIC… </a:t>
            </a:r>
            <a:br>
              <a:rPr lang="en-US" sz="4400" b="1" i="1" dirty="0">
                <a:solidFill>
                  <a:srgbClr val="004A64"/>
                </a:solidFill>
                <a:latin typeface="Times New Roman" panose="02020603050405020304" pitchFamily="18" charset="0"/>
                <a:cs typeface="Times New Roman" panose="02020603050405020304" pitchFamily="18" charset="0"/>
              </a:rPr>
            </a:br>
            <a:r>
              <a:rPr lang="en-US" sz="4400" b="1" i="1" dirty="0">
                <a:solidFill>
                  <a:srgbClr val="004A64"/>
                </a:solidFill>
                <a:latin typeface="Times New Roman" panose="02020603050405020304" pitchFamily="18" charset="0"/>
                <a:cs typeface="Times New Roman" panose="02020603050405020304" pitchFamily="18" charset="0"/>
              </a:rPr>
              <a:t>      Everything but Errors</a:t>
            </a:r>
            <a:endParaRPr lang="en-US" b="1" dirty="0">
              <a:solidFill>
                <a:srgbClr val="004A64"/>
              </a:solidFill>
            </a:endParaRPr>
          </a:p>
        </p:txBody>
      </p:sp>
      <p:sp>
        <p:nvSpPr>
          <p:cNvPr id="4" name="TextBox 3"/>
          <p:cNvSpPr txBox="1"/>
          <p:nvPr/>
        </p:nvSpPr>
        <p:spPr>
          <a:xfrm>
            <a:off x="1981200" y="1199147"/>
            <a:ext cx="6817895" cy="357020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Clr>
                <a:srgbClr val="009FC2"/>
              </a:buClr>
              <a:buSzPct val="100000"/>
              <a:buFont typeface="Arial" panose="020B0604020202020204" pitchFamily="34" charset="0"/>
              <a:buChar char="•"/>
            </a:pPr>
            <a:endParaRPr lang="en-US" sz="3200" b="1" dirty="0">
              <a:solidFill>
                <a:srgbClr val="004A64"/>
              </a:solidFill>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r>
              <a:rPr lang="en-US" sz="3200" b="1" dirty="0">
                <a:solidFill>
                  <a:srgbClr val="004A64"/>
                </a:solidFill>
                <a:sym typeface="Wingdings" panose="05000000000000000000" pitchFamily="2" charset="2"/>
              </a:rPr>
              <a:t>             </a:t>
            </a:r>
            <a:r>
              <a:rPr lang="en-US" sz="4000" b="1" dirty="0">
                <a:solidFill>
                  <a:srgbClr val="004A64"/>
                </a:solidFill>
                <a:sym typeface="Wingdings" panose="05000000000000000000" pitchFamily="2" charset="2"/>
              </a:rPr>
              <a:t>Questions???</a:t>
            </a:r>
          </a:p>
          <a:p>
            <a:endParaRPr lang="en-US" sz="32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30</a:t>
            </a:fld>
            <a:endParaRPr lang="en-US" dirty="0"/>
          </a:p>
        </p:txBody>
      </p:sp>
    </p:spTree>
    <p:extLst>
      <p:ext uri="{BB962C8B-B14F-4D97-AF65-F5344CB8AC3E}">
        <p14:creationId xmlns:p14="http://schemas.microsoft.com/office/powerpoint/2010/main" val="1785633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DS_ppttempCO_1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53" y="-100430"/>
            <a:ext cx="9278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ctrTitle"/>
          </p:nvPr>
        </p:nvSpPr>
        <p:spPr>
          <a:xfrm>
            <a:off x="4572000" y="2667000"/>
            <a:ext cx="4267200" cy="3429000"/>
          </a:xfrm>
        </p:spPr>
        <p:txBody>
          <a:bodyPr anchor="t"/>
          <a:lstStyle/>
          <a:p>
            <a:pPr algn="l"/>
            <a:r>
              <a:rPr lang="en-US" b="1" dirty="0">
                <a:solidFill>
                  <a:srgbClr val="004A64"/>
                </a:solidFill>
              </a:rPr>
              <a:t>Thank You !!!</a:t>
            </a:r>
            <a:br>
              <a:rPr lang="en-US" b="1" dirty="0">
                <a:solidFill>
                  <a:srgbClr val="004A64"/>
                </a:solidFill>
              </a:rPr>
            </a:br>
            <a:br>
              <a:rPr lang="en-US" sz="500" b="1" dirty="0">
                <a:solidFill>
                  <a:srgbClr val="004A64"/>
                </a:solidFill>
              </a:rPr>
            </a:br>
            <a:br>
              <a:rPr lang="en-US" sz="500" b="1" dirty="0">
                <a:solidFill>
                  <a:srgbClr val="004A64"/>
                </a:solidFill>
              </a:rPr>
            </a:br>
            <a:br>
              <a:rPr lang="en-US" sz="500" b="1" dirty="0">
                <a:solidFill>
                  <a:srgbClr val="004A64"/>
                </a:solidFill>
              </a:rPr>
            </a:br>
            <a:br>
              <a:rPr lang="en-US" sz="500" b="1" dirty="0">
                <a:solidFill>
                  <a:srgbClr val="004A64"/>
                </a:solidFill>
              </a:rPr>
            </a:br>
            <a:br>
              <a:rPr lang="en-US" sz="800" b="1" dirty="0">
                <a:solidFill>
                  <a:srgbClr val="004A64"/>
                </a:solidFill>
              </a:rPr>
            </a:br>
            <a:r>
              <a:rPr lang="en-US" sz="2000" b="1" dirty="0">
                <a:solidFill>
                  <a:srgbClr val="004A64"/>
                </a:solidFill>
                <a:latin typeface="Times New Roman" panose="02020603050405020304" pitchFamily="18" charset="0"/>
                <a:cs typeface="Times New Roman" panose="02020603050405020304" pitchFamily="18" charset="0"/>
              </a:rPr>
              <a:t>Mary Hirsch-Justice</a:t>
            </a:r>
            <a:br>
              <a:rPr lang="en-US" sz="2000" b="1" dirty="0">
                <a:solidFill>
                  <a:srgbClr val="004A64"/>
                </a:solidFill>
                <a:latin typeface="Times New Roman" panose="02020603050405020304" pitchFamily="18" charset="0"/>
                <a:cs typeface="Times New Roman" panose="02020603050405020304" pitchFamily="18" charset="0"/>
              </a:rPr>
            </a:br>
            <a:r>
              <a:rPr lang="en-US" sz="2000" b="1" dirty="0">
                <a:solidFill>
                  <a:srgbClr val="004A64"/>
                </a:solidFill>
                <a:latin typeface="Times New Roman" panose="02020603050405020304" pitchFamily="18" charset="0"/>
                <a:cs typeface="Times New Roman" panose="02020603050405020304" pitchFamily="18" charset="0"/>
              </a:rPr>
              <a:t>Housing Data Systems</a:t>
            </a:r>
            <a:br>
              <a:rPr lang="en-US" sz="2000" b="1" dirty="0">
                <a:solidFill>
                  <a:srgbClr val="004A64"/>
                </a:solidFill>
                <a:latin typeface="Times New Roman" panose="02020603050405020304" pitchFamily="18" charset="0"/>
                <a:cs typeface="Times New Roman" panose="02020603050405020304" pitchFamily="18" charset="0"/>
              </a:rPr>
            </a:br>
            <a:r>
              <a:rPr lang="en-US" sz="2000" u="sng" dirty="0">
                <a:solidFill>
                  <a:srgbClr val="004A64"/>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maryh@housingdatasystems.com</a:t>
            </a:r>
            <a:br>
              <a:rPr lang="en-US" sz="2000" u="sng" dirty="0">
                <a:solidFill>
                  <a:srgbClr val="004A64"/>
                </a:solidFill>
                <a:latin typeface="Times New Roman" panose="02020603050405020304" pitchFamily="18" charset="0"/>
                <a:cs typeface="Times New Roman" panose="02020603050405020304" pitchFamily="18" charset="0"/>
              </a:rPr>
            </a:br>
            <a:br>
              <a:rPr lang="en-US" sz="500" b="1" dirty="0">
                <a:solidFill>
                  <a:srgbClr val="004A64"/>
                </a:solidFill>
              </a:rPr>
            </a:br>
            <a:r>
              <a:rPr lang="en-US" sz="1800" b="1" dirty="0">
                <a:solidFill>
                  <a:srgbClr val="004A64"/>
                </a:solidFill>
                <a:latin typeface="Times New Roman" panose="02020603050405020304" pitchFamily="18" charset="0"/>
                <a:cs typeface="Times New Roman" panose="02020603050405020304" pitchFamily="18" charset="0"/>
              </a:rPr>
              <a:t>Housing Data Systems</a:t>
            </a:r>
            <a:br>
              <a:rPr lang="en-US" sz="1800" b="1" dirty="0">
                <a:solidFill>
                  <a:srgbClr val="004A64"/>
                </a:solidFill>
                <a:latin typeface="Times New Roman" panose="02020603050405020304" pitchFamily="18" charset="0"/>
                <a:cs typeface="Times New Roman" panose="02020603050405020304" pitchFamily="18" charset="0"/>
              </a:rPr>
            </a:br>
            <a:r>
              <a:rPr lang="en-US" sz="1800" b="1" dirty="0">
                <a:solidFill>
                  <a:srgbClr val="004A64"/>
                </a:solidFill>
                <a:latin typeface="Times New Roman" panose="02020603050405020304" pitchFamily="18" charset="0"/>
                <a:cs typeface="Times New Roman" panose="02020603050405020304" pitchFamily="18" charset="0"/>
              </a:rPr>
              <a:t>PO Box 883</a:t>
            </a:r>
            <a:br>
              <a:rPr lang="en-US" sz="1800" b="1" dirty="0">
                <a:solidFill>
                  <a:srgbClr val="004A64"/>
                </a:solidFill>
                <a:latin typeface="Times New Roman" panose="02020603050405020304" pitchFamily="18" charset="0"/>
                <a:cs typeface="Times New Roman" panose="02020603050405020304" pitchFamily="18" charset="0"/>
              </a:rPr>
            </a:br>
            <a:r>
              <a:rPr lang="en-US" sz="1800" b="1" dirty="0">
                <a:solidFill>
                  <a:srgbClr val="004A64"/>
                </a:solidFill>
                <a:latin typeface="Times New Roman" panose="02020603050405020304" pitchFamily="18" charset="0"/>
                <a:cs typeface="Times New Roman" panose="02020603050405020304" pitchFamily="18" charset="0"/>
              </a:rPr>
              <a:t>West Salem, WI  54669</a:t>
            </a:r>
            <a:br>
              <a:rPr lang="en-US" sz="1800" b="1" dirty="0">
                <a:solidFill>
                  <a:srgbClr val="004A64"/>
                </a:solidFill>
                <a:latin typeface="Times New Roman" panose="02020603050405020304" pitchFamily="18" charset="0"/>
                <a:cs typeface="Times New Roman" panose="02020603050405020304" pitchFamily="18" charset="0"/>
              </a:rPr>
            </a:br>
            <a:r>
              <a:rPr lang="en-US" sz="1800" b="1" dirty="0">
                <a:solidFill>
                  <a:srgbClr val="004A64"/>
                </a:solidFill>
                <a:latin typeface="Times New Roman" panose="02020603050405020304" pitchFamily="18" charset="0"/>
                <a:cs typeface="Times New Roman" panose="02020603050405020304" pitchFamily="18" charset="0"/>
              </a:rPr>
              <a:t>(608) 786-2366</a:t>
            </a:r>
            <a:br>
              <a:rPr lang="en-US" sz="2000" b="1" dirty="0">
                <a:solidFill>
                  <a:srgbClr val="004A64"/>
                </a:solidFill>
                <a:latin typeface="Times New Roman" panose="02020603050405020304" pitchFamily="18" charset="0"/>
                <a:cs typeface="Times New Roman" panose="02020603050405020304" pitchFamily="18" charset="0"/>
              </a:rPr>
            </a:br>
            <a:endParaRPr lang="en-US" b="1" dirty="0">
              <a:solidFill>
                <a:srgbClr val="004A64"/>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31</a:t>
            </a:fld>
            <a:endParaRPr lang="en-US" dirty="0"/>
          </a:p>
        </p:txBody>
      </p:sp>
    </p:spTree>
    <p:extLst>
      <p:ext uri="{BB962C8B-B14F-4D97-AF65-F5344CB8AC3E}">
        <p14:creationId xmlns:p14="http://schemas.microsoft.com/office/powerpoint/2010/main" val="2283515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Unit Status and Occupancy</a:t>
            </a:r>
          </a:p>
        </p:txBody>
      </p:sp>
      <p:sp>
        <p:nvSpPr>
          <p:cNvPr id="7" name="TextBox 6"/>
          <p:cNvSpPr txBox="1"/>
          <p:nvPr/>
        </p:nvSpPr>
        <p:spPr>
          <a:xfrm>
            <a:off x="2286000" y="990600"/>
            <a:ext cx="6553200" cy="1292662"/>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2800" b="1" dirty="0">
              <a:solidFill>
                <a:srgbClr val="004A64"/>
              </a:solidFill>
            </a:endParaRPr>
          </a:p>
          <a:p>
            <a:endParaRPr lang="en-US" sz="2800" b="1" dirty="0">
              <a:solidFill>
                <a:srgbClr val="004A64"/>
              </a:solidFill>
            </a:endParaRPr>
          </a:p>
          <a:p>
            <a:pPr marL="571500" indent="-571500">
              <a:buFont typeface="+mj-lt"/>
              <a:buAutoNum type="romanUcPeriod"/>
            </a:pPr>
            <a:endParaRPr lang="en-US" sz="28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32</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524000"/>
            <a:ext cx="4038600" cy="4102986"/>
          </a:xfrm>
          <a:prstGeom prst="rect">
            <a:avLst/>
          </a:prstGeom>
        </p:spPr>
      </p:pic>
    </p:spTree>
    <p:extLst>
      <p:ext uri="{BB962C8B-B14F-4D97-AF65-F5344CB8AC3E}">
        <p14:creationId xmlns:p14="http://schemas.microsoft.com/office/powerpoint/2010/main" val="2156812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Unit Status and Occupancy</a:t>
            </a:r>
            <a:br>
              <a:rPr lang="en-US" b="1" dirty="0">
                <a:solidFill>
                  <a:srgbClr val="004A64"/>
                </a:solidFill>
              </a:rPr>
            </a:br>
            <a:endParaRPr lang="en-US" b="1" dirty="0">
              <a:solidFill>
                <a:srgbClr val="004A64"/>
              </a:solidFill>
            </a:endParaRPr>
          </a:p>
        </p:txBody>
      </p:sp>
      <p:sp>
        <p:nvSpPr>
          <p:cNvPr id="7" name="TextBox 6"/>
          <p:cNvSpPr txBox="1"/>
          <p:nvPr/>
        </p:nvSpPr>
        <p:spPr>
          <a:xfrm>
            <a:off x="2286000" y="990600"/>
            <a:ext cx="6553200" cy="5478423"/>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2800" b="1" dirty="0">
                <a:solidFill>
                  <a:srgbClr val="004A64"/>
                </a:solidFill>
              </a:rPr>
              <a:t>PIH Notice 2021-35</a:t>
            </a:r>
          </a:p>
          <a:p>
            <a:endParaRPr lang="en-US" sz="1000" b="1" dirty="0">
              <a:solidFill>
                <a:srgbClr val="004A64"/>
              </a:solidFill>
            </a:endParaRPr>
          </a:p>
          <a:p>
            <a:pPr marL="457200" indent="-457200">
              <a:buFont typeface="Arial" panose="020B0604020202020204" pitchFamily="34" charset="0"/>
              <a:buChar char="•"/>
            </a:pPr>
            <a:r>
              <a:rPr lang="en-US" sz="2800" b="1" dirty="0">
                <a:solidFill>
                  <a:srgbClr val="004A64"/>
                </a:solidFill>
              </a:rPr>
              <a:t>Unit Tenant Status Types</a:t>
            </a:r>
          </a:p>
          <a:p>
            <a:r>
              <a:rPr lang="en-US" sz="2800" b="1" dirty="0">
                <a:solidFill>
                  <a:srgbClr val="004A64"/>
                </a:solidFill>
              </a:rPr>
              <a:t>          - Occupied</a:t>
            </a:r>
          </a:p>
          <a:p>
            <a:r>
              <a:rPr lang="en-US" sz="2800" b="1" dirty="0">
                <a:solidFill>
                  <a:srgbClr val="004A64"/>
                </a:solidFill>
              </a:rPr>
              <a:t>          - Vacant HUD Approved</a:t>
            </a:r>
          </a:p>
          <a:p>
            <a:r>
              <a:rPr lang="en-US" sz="2800" b="1" dirty="0">
                <a:solidFill>
                  <a:srgbClr val="004A64"/>
                </a:solidFill>
              </a:rPr>
              <a:t>          - Non-dwelling</a:t>
            </a:r>
          </a:p>
          <a:p>
            <a:endParaRPr lang="en-US" sz="1000" b="1" dirty="0">
              <a:solidFill>
                <a:srgbClr val="004A64"/>
              </a:solidFill>
            </a:endParaRPr>
          </a:p>
          <a:p>
            <a:pPr marL="457200" indent="-457200">
              <a:buFont typeface="Arial" panose="020B0604020202020204" pitchFamily="34" charset="0"/>
              <a:buChar char="•"/>
            </a:pPr>
            <a:r>
              <a:rPr lang="en-US" sz="2800" b="1" dirty="0">
                <a:solidFill>
                  <a:srgbClr val="004A64"/>
                </a:solidFill>
              </a:rPr>
              <a:t>Reporting</a:t>
            </a:r>
          </a:p>
          <a:p>
            <a:r>
              <a:rPr lang="en-US" sz="2800" b="1" dirty="0">
                <a:solidFill>
                  <a:srgbClr val="004A64"/>
                </a:solidFill>
              </a:rPr>
              <a:t>          - Operating Subsidy </a:t>
            </a:r>
          </a:p>
          <a:p>
            <a:r>
              <a:rPr lang="en-US" sz="2800" b="1" dirty="0">
                <a:solidFill>
                  <a:srgbClr val="004A64"/>
                </a:solidFill>
              </a:rPr>
              <a:t>          - Capital Funding</a:t>
            </a:r>
          </a:p>
          <a:p>
            <a:r>
              <a:rPr lang="en-US" sz="2800" b="1" dirty="0">
                <a:solidFill>
                  <a:srgbClr val="004A64"/>
                </a:solidFill>
              </a:rPr>
              <a:t>          - PHAS – MASS </a:t>
            </a:r>
          </a:p>
          <a:p>
            <a:r>
              <a:rPr lang="en-US" sz="2800" b="1" dirty="0">
                <a:solidFill>
                  <a:srgbClr val="004A64"/>
                </a:solidFill>
              </a:rPr>
              <a:t>          - PHAS – CAP </a:t>
            </a:r>
          </a:p>
          <a:p>
            <a:endParaRPr lang="en-US" sz="2800" b="1" dirty="0">
              <a:solidFill>
                <a:srgbClr val="004A64"/>
              </a:solidFill>
            </a:endParaRPr>
          </a:p>
          <a:p>
            <a:pPr marL="571500" indent="-571500">
              <a:buFont typeface="+mj-lt"/>
              <a:buAutoNum type="romanUcPeriod"/>
            </a:pPr>
            <a:endParaRPr lang="en-US" sz="28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33</a:t>
            </a:fld>
            <a:endParaRPr lang="en-US" dirty="0"/>
          </a:p>
        </p:txBody>
      </p:sp>
    </p:spTree>
    <p:extLst>
      <p:ext uri="{BB962C8B-B14F-4D97-AF65-F5344CB8AC3E}">
        <p14:creationId xmlns:p14="http://schemas.microsoft.com/office/powerpoint/2010/main" val="596638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Occupied Unit Status</a:t>
            </a:r>
          </a:p>
        </p:txBody>
      </p:sp>
      <p:sp>
        <p:nvSpPr>
          <p:cNvPr id="4" name="TextBox 3"/>
          <p:cNvSpPr txBox="1"/>
          <p:nvPr/>
        </p:nvSpPr>
        <p:spPr>
          <a:xfrm>
            <a:off x="1981200" y="1219200"/>
            <a:ext cx="6817895" cy="4431983"/>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Field Office WRITTEN Approval required:</a:t>
            </a:r>
          </a:p>
          <a:p>
            <a:r>
              <a:rPr lang="en-US" sz="3200" b="1" dirty="0">
                <a:solidFill>
                  <a:srgbClr val="004A64"/>
                </a:solidFill>
              </a:rPr>
              <a:t>         - Occupied by Employee</a:t>
            </a:r>
          </a:p>
          <a:p>
            <a:r>
              <a:rPr lang="en-US" sz="3200" b="1" dirty="0">
                <a:solidFill>
                  <a:srgbClr val="004A64"/>
                </a:solidFill>
              </a:rPr>
              <a:t>         - Occupied by Police Officer</a:t>
            </a:r>
          </a:p>
          <a:p>
            <a:r>
              <a:rPr lang="en-US" sz="3200" b="1" dirty="0">
                <a:solidFill>
                  <a:srgbClr val="004A64"/>
                </a:solidFill>
              </a:rPr>
              <a:t>         - Occupied by Over Income</a:t>
            </a:r>
          </a:p>
          <a:p>
            <a:r>
              <a:rPr lang="en-US" sz="3200" b="1" dirty="0">
                <a:solidFill>
                  <a:srgbClr val="004A64"/>
                </a:solidFill>
              </a:rPr>
              <a:t>         - Occupied Unauthorized</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34</a:t>
            </a:fld>
            <a:endParaRPr lang="en-US" dirty="0"/>
          </a:p>
        </p:txBody>
      </p:sp>
    </p:spTree>
    <p:extLst>
      <p:ext uri="{BB962C8B-B14F-4D97-AF65-F5344CB8AC3E}">
        <p14:creationId xmlns:p14="http://schemas.microsoft.com/office/powerpoint/2010/main" val="4208316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Occupied Unit Status</a:t>
            </a:r>
          </a:p>
        </p:txBody>
      </p:sp>
      <p:sp>
        <p:nvSpPr>
          <p:cNvPr id="4" name="TextBox 3"/>
          <p:cNvSpPr txBox="1"/>
          <p:nvPr/>
        </p:nvSpPr>
        <p:spPr>
          <a:xfrm>
            <a:off x="1981200" y="1219200"/>
            <a:ext cx="6817895" cy="541686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Eligible for OP Subsidy</a:t>
            </a:r>
          </a:p>
          <a:p>
            <a:r>
              <a:rPr lang="en-US" sz="3200" b="1" dirty="0">
                <a:solidFill>
                  <a:srgbClr val="004A64"/>
                </a:solidFill>
              </a:rPr>
              <a:t>         - Occupied by Assisted Tenant</a:t>
            </a:r>
          </a:p>
          <a:p>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Not Eligible for OP Subsidy</a:t>
            </a:r>
          </a:p>
          <a:p>
            <a:r>
              <a:rPr lang="en-US" sz="3200" b="1" dirty="0">
                <a:solidFill>
                  <a:srgbClr val="004A64"/>
                </a:solidFill>
              </a:rPr>
              <a:t>         - Occupied by Employee</a:t>
            </a:r>
          </a:p>
          <a:p>
            <a:r>
              <a:rPr lang="en-US" sz="3200" b="1" dirty="0">
                <a:solidFill>
                  <a:srgbClr val="004A64"/>
                </a:solidFill>
              </a:rPr>
              <a:t>         - Occupied by Police Officer</a:t>
            </a:r>
          </a:p>
          <a:p>
            <a:r>
              <a:rPr lang="en-US" sz="3200" b="1" dirty="0">
                <a:solidFill>
                  <a:srgbClr val="004A64"/>
                </a:solidFill>
              </a:rPr>
              <a:t>         - Occupied by Over Income</a:t>
            </a:r>
          </a:p>
          <a:p>
            <a:r>
              <a:rPr lang="en-US" sz="3200" b="1" dirty="0">
                <a:solidFill>
                  <a:srgbClr val="004A64"/>
                </a:solidFill>
              </a:rPr>
              <a:t>         - Occupied Unauthorized</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35</a:t>
            </a:fld>
            <a:endParaRPr lang="en-US" dirty="0"/>
          </a:p>
        </p:txBody>
      </p:sp>
    </p:spTree>
    <p:extLst>
      <p:ext uri="{BB962C8B-B14F-4D97-AF65-F5344CB8AC3E}">
        <p14:creationId xmlns:p14="http://schemas.microsoft.com/office/powerpoint/2010/main" val="4157593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Occupied Unit Status</a:t>
            </a:r>
          </a:p>
        </p:txBody>
      </p:sp>
      <p:sp>
        <p:nvSpPr>
          <p:cNvPr id="4" name="TextBox 3"/>
          <p:cNvSpPr txBox="1"/>
          <p:nvPr/>
        </p:nvSpPr>
        <p:spPr>
          <a:xfrm>
            <a:off x="1981200" y="1219200"/>
            <a:ext cx="6817895" cy="5909310"/>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The following Occupied Status Types are included in both the OCCUPIED and AVAILABLE Unit Counts for reporting Occupancy to FASS, PHAS MASS, PHAS CAPFund, and FO.</a:t>
            </a:r>
          </a:p>
          <a:p>
            <a:r>
              <a:rPr lang="en-US" sz="3200" b="1" dirty="0">
                <a:solidFill>
                  <a:srgbClr val="004A64"/>
                </a:solidFill>
              </a:rPr>
              <a:t>         - Assisted Tenant</a:t>
            </a:r>
          </a:p>
          <a:p>
            <a:r>
              <a:rPr lang="en-US" sz="3200" b="1" dirty="0">
                <a:solidFill>
                  <a:srgbClr val="004A64"/>
                </a:solidFill>
              </a:rPr>
              <a:t>         - Employee</a:t>
            </a:r>
          </a:p>
          <a:p>
            <a:r>
              <a:rPr lang="en-US" sz="3200" b="1" dirty="0">
                <a:solidFill>
                  <a:srgbClr val="004A64"/>
                </a:solidFill>
              </a:rPr>
              <a:t>         - Police Officer</a:t>
            </a:r>
          </a:p>
          <a:p>
            <a:r>
              <a:rPr lang="en-US" sz="3200" b="1" dirty="0">
                <a:solidFill>
                  <a:srgbClr val="004A64"/>
                </a:solidFill>
              </a:rPr>
              <a:t>         - Over Income</a:t>
            </a:r>
          </a:p>
          <a:p>
            <a:r>
              <a:rPr lang="en-US" sz="3200" b="1" dirty="0">
                <a:solidFill>
                  <a:srgbClr val="004A64"/>
                </a:solidFill>
              </a:rPr>
              <a:t>         </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36</a:t>
            </a:fld>
            <a:endParaRPr lang="en-US" dirty="0"/>
          </a:p>
        </p:txBody>
      </p:sp>
    </p:spTree>
    <p:extLst>
      <p:ext uri="{BB962C8B-B14F-4D97-AF65-F5344CB8AC3E}">
        <p14:creationId xmlns:p14="http://schemas.microsoft.com/office/powerpoint/2010/main" val="4089469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Occupied Unit Status</a:t>
            </a:r>
          </a:p>
        </p:txBody>
      </p:sp>
      <p:sp>
        <p:nvSpPr>
          <p:cNvPr id="4" name="TextBox 3"/>
          <p:cNvSpPr txBox="1"/>
          <p:nvPr/>
        </p:nvSpPr>
        <p:spPr>
          <a:xfrm>
            <a:off x="1981200" y="1219200"/>
            <a:ext cx="6817895" cy="4431983"/>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i="1" dirty="0">
              <a:solidFill>
                <a:srgbClr val="004A64"/>
              </a:solidFill>
            </a:endParaRPr>
          </a:p>
          <a:p>
            <a:pPr marL="457200" indent="-457200">
              <a:buFont typeface="Arial" panose="020B0604020202020204" pitchFamily="34" charset="0"/>
              <a:buChar char="•"/>
            </a:pPr>
            <a:r>
              <a:rPr lang="en-US" sz="3200" b="1" i="1" dirty="0">
                <a:solidFill>
                  <a:srgbClr val="004A64"/>
                </a:solidFill>
              </a:rPr>
              <a:t>Occupied – Unauthorized </a:t>
            </a:r>
            <a:r>
              <a:rPr lang="en-US" sz="3200" b="1" dirty="0">
                <a:solidFill>
                  <a:srgbClr val="004A64"/>
                </a:solidFill>
              </a:rPr>
              <a:t>for reporting Occupancy to FASS, PHAS MASS, PHAS CAPFund, and FO:</a:t>
            </a:r>
          </a:p>
          <a:p>
            <a:r>
              <a:rPr lang="en-US" sz="3200" b="1" dirty="0">
                <a:solidFill>
                  <a:srgbClr val="004A64"/>
                </a:solidFill>
              </a:rPr>
              <a:t>         - Excluded from OCCUPIED unit</a:t>
            </a:r>
          </a:p>
          <a:p>
            <a:r>
              <a:rPr lang="en-US" sz="3200" b="1" dirty="0">
                <a:solidFill>
                  <a:srgbClr val="004A64"/>
                </a:solidFill>
              </a:rPr>
              <a:t>           counts</a:t>
            </a:r>
          </a:p>
          <a:p>
            <a:r>
              <a:rPr lang="en-US" sz="3200" b="1" dirty="0">
                <a:solidFill>
                  <a:srgbClr val="004A64"/>
                </a:solidFill>
              </a:rPr>
              <a:t>         - Included in AVAILABLE unit     </a:t>
            </a:r>
          </a:p>
          <a:p>
            <a:r>
              <a:rPr lang="en-US" sz="3200" b="1" dirty="0">
                <a:solidFill>
                  <a:srgbClr val="004A64"/>
                </a:solidFill>
              </a:rPr>
              <a:t>           counts</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37</a:t>
            </a:fld>
            <a:endParaRPr lang="en-US" dirty="0"/>
          </a:p>
        </p:txBody>
      </p:sp>
    </p:spTree>
    <p:extLst>
      <p:ext uri="{BB962C8B-B14F-4D97-AF65-F5344CB8AC3E}">
        <p14:creationId xmlns:p14="http://schemas.microsoft.com/office/powerpoint/2010/main" val="8288935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Vacant HUD Approved</a:t>
            </a:r>
          </a:p>
        </p:txBody>
      </p:sp>
      <p:sp>
        <p:nvSpPr>
          <p:cNvPr id="4" name="TextBox 3"/>
          <p:cNvSpPr txBox="1"/>
          <p:nvPr/>
        </p:nvSpPr>
        <p:spPr>
          <a:xfrm>
            <a:off x="1981200" y="1219200"/>
            <a:ext cx="6817895" cy="4924425"/>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Field Office WRITTEN &amp; PIC Approval required:</a:t>
            </a:r>
          </a:p>
          <a:p>
            <a:r>
              <a:rPr lang="en-US" sz="3200" b="1" dirty="0">
                <a:solidFill>
                  <a:srgbClr val="004A64"/>
                </a:solidFill>
              </a:rPr>
              <a:t>         - Undergoing Modernization</a:t>
            </a:r>
          </a:p>
          <a:p>
            <a:r>
              <a:rPr lang="en-US" sz="3200" b="1" dirty="0">
                <a:solidFill>
                  <a:srgbClr val="004A64"/>
                </a:solidFill>
              </a:rPr>
              <a:t>         - Court Litigation</a:t>
            </a:r>
          </a:p>
          <a:p>
            <a:r>
              <a:rPr lang="en-US" sz="3200" b="1" dirty="0">
                <a:solidFill>
                  <a:srgbClr val="004A64"/>
                </a:solidFill>
              </a:rPr>
              <a:t>         - Natural Disaster</a:t>
            </a:r>
          </a:p>
          <a:p>
            <a:r>
              <a:rPr lang="en-US" sz="3200" b="1" dirty="0">
                <a:solidFill>
                  <a:srgbClr val="004A64"/>
                </a:solidFill>
              </a:rPr>
              <a:t>         - Casualty Loss</a:t>
            </a:r>
          </a:p>
          <a:p>
            <a:r>
              <a:rPr lang="en-US" sz="3200" b="1" dirty="0">
                <a:solidFill>
                  <a:srgbClr val="004A64"/>
                </a:solidFill>
              </a:rPr>
              <a:t>         - Market Conditions</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38</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171" y="4968438"/>
            <a:ext cx="1524000" cy="171183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3201558"/>
            <a:ext cx="1191915" cy="119073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5128140"/>
            <a:ext cx="1593335" cy="1593335"/>
          </a:xfrm>
          <a:prstGeom prst="rect">
            <a:avLst/>
          </a:prstGeom>
        </p:spPr>
      </p:pic>
    </p:spTree>
    <p:extLst>
      <p:ext uri="{BB962C8B-B14F-4D97-AF65-F5344CB8AC3E}">
        <p14:creationId xmlns:p14="http://schemas.microsoft.com/office/powerpoint/2010/main" val="1927519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Vacant HUD Approved</a:t>
            </a:r>
          </a:p>
        </p:txBody>
      </p:sp>
      <p:sp>
        <p:nvSpPr>
          <p:cNvPr id="4" name="TextBox 3"/>
          <p:cNvSpPr txBox="1"/>
          <p:nvPr/>
        </p:nvSpPr>
        <p:spPr>
          <a:xfrm>
            <a:off x="1981200" y="1219200"/>
            <a:ext cx="6817895" cy="4924425"/>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All Vacant HUD Approved units are ELIGIBLE to receive:</a:t>
            </a:r>
          </a:p>
          <a:p>
            <a:r>
              <a:rPr lang="en-US" sz="3200" b="1" dirty="0">
                <a:solidFill>
                  <a:srgbClr val="004A64"/>
                </a:solidFill>
              </a:rPr>
              <a:t>         - Operating Subsidy</a:t>
            </a:r>
          </a:p>
          <a:p>
            <a:r>
              <a:rPr lang="en-US" sz="3200" b="1" dirty="0">
                <a:solidFill>
                  <a:srgbClr val="004A64"/>
                </a:solidFill>
              </a:rPr>
              <a:t>         - Capital Funding</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r>
              <a:rPr lang="en-US" sz="3200" b="1" dirty="0">
                <a:solidFill>
                  <a:srgbClr val="004A64"/>
                </a:solidFill>
              </a:rPr>
              <a:t>     </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39</a:t>
            </a:fld>
            <a:endParaRPr lang="en-US" dirty="0"/>
          </a:p>
        </p:txBody>
      </p:sp>
    </p:spTree>
    <p:extLst>
      <p:ext uri="{BB962C8B-B14F-4D97-AF65-F5344CB8AC3E}">
        <p14:creationId xmlns:p14="http://schemas.microsoft.com/office/powerpoint/2010/main" val="834783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r>
              <a:rPr lang="en-US" b="1" dirty="0">
                <a:solidFill>
                  <a:srgbClr val="004A64"/>
                </a:solidFill>
              </a:rPr>
              <a:t>Delinquency Report - PH</a:t>
            </a:r>
          </a:p>
        </p:txBody>
      </p:sp>
      <p:sp>
        <p:nvSpPr>
          <p:cNvPr id="4" name="TextBox 3"/>
          <p:cNvSpPr txBox="1"/>
          <p:nvPr/>
        </p:nvSpPr>
        <p:spPr>
          <a:xfrm>
            <a:off x="1981200" y="1219200"/>
            <a:ext cx="6817895" cy="6217087"/>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Form 50058</a:t>
            </a:r>
            <a:r>
              <a:rPr lang="en-US" sz="3200" b="1" dirty="0">
                <a:solidFill>
                  <a:srgbClr val="004A64"/>
                </a:solidFill>
                <a:sym typeface="Wingdings" panose="05000000000000000000" pitchFamily="2" charset="2"/>
              </a:rPr>
              <a:t>Reports</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Updates Monthly</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Sourced from PIC Reexam Report</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50058 Required</a:t>
            </a:r>
          </a:p>
          <a:p>
            <a:r>
              <a:rPr lang="en-US" sz="3200" b="1" dirty="0">
                <a:solidFill>
                  <a:srgbClr val="004A64"/>
                </a:solidFill>
              </a:rPr>
              <a:t>           - Total household count </a:t>
            </a:r>
          </a:p>
          <a:p>
            <a:r>
              <a:rPr lang="en-US" sz="3200" b="1" dirty="0">
                <a:solidFill>
                  <a:srgbClr val="004A64"/>
                </a:solidFill>
              </a:rPr>
              <a:t>              on PH Reexam Report</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50058 Received</a:t>
            </a:r>
          </a:p>
          <a:p>
            <a:r>
              <a:rPr lang="en-US" sz="3200" b="1" dirty="0">
                <a:solidFill>
                  <a:srgbClr val="004A64"/>
                </a:solidFill>
              </a:rPr>
              <a:t>           - Total households where last    </a:t>
            </a:r>
          </a:p>
          <a:p>
            <a:r>
              <a:rPr lang="en-US" sz="3200" b="1" dirty="0">
                <a:solidFill>
                  <a:srgbClr val="004A64"/>
                </a:solidFill>
              </a:rPr>
              <a:t>             Reexam date is earlier than 14</a:t>
            </a:r>
          </a:p>
          <a:p>
            <a:r>
              <a:rPr lang="en-US" sz="3200" b="1" dirty="0">
                <a:solidFill>
                  <a:srgbClr val="004A64"/>
                </a:solidFill>
              </a:rPr>
              <a:t>             months (&lt;=13 months)</a:t>
            </a:r>
          </a:p>
          <a:p>
            <a:endParaRPr lang="en-US" sz="3200" b="1" dirty="0">
              <a:solidFill>
                <a:srgbClr val="004A64"/>
              </a:solidFill>
            </a:endParaRPr>
          </a:p>
          <a:p>
            <a:r>
              <a:rPr lang="en-US" sz="3200" b="1" dirty="0">
                <a:solidFill>
                  <a:srgbClr val="004A64"/>
                </a:solidFill>
              </a:rPr>
              <a:t> </a:t>
            </a:r>
          </a:p>
        </p:txBody>
      </p:sp>
      <p:sp>
        <p:nvSpPr>
          <p:cNvPr id="3" name="Slide Number Placeholder 2"/>
          <p:cNvSpPr>
            <a:spLocks noGrp="1"/>
          </p:cNvSpPr>
          <p:nvPr>
            <p:ph type="sldNum" sz="quarter" idx="12"/>
          </p:nvPr>
        </p:nvSpPr>
        <p:spPr/>
        <p:txBody>
          <a:bodyPr/>
          <a:lstStyle/>
          <a:p>
            <a:fld id="{B1786307-ADD8-48E8-995C-00C25831F129}" type="slidenum">
              <a:rPr lang="en-US" smtClean="0"/>
              <a:pPr/>
              <a:t>4</a:t>
            </a:fld>
            <a:endParaRPr lang="en-US" dirty="0"/>
          </a:p>
        </p:txBody>
      </p:sp>
    </p:spTree>
    <p:extLst>
      <p:ext uri="{BB962C8B-B14F-4D97-AF65-F5344CB8AC3E}">
        <p14:creationId xmlns:p14="http://schemas.microsoft.com/office/powerpoint/2010/main" val="42001395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Vacant HUD Approved</a:t>
            </a:r>
          </a:p>
        </p:txBody>
      </p:sp>
      <p:sp>
        <p:nvSpPr>
          <p:cNvPr id="4" name="TextBox 3"/>
          <p:cNvSpPr txBox="1"/>
          <p:nvPr/>
        </p:nvSpPr>
        <p:spPr>
          <a:xfrm>
            <a:off x="1981200" y="1219200"/>
            <a:ext cx="6817895" cy="5724644"/>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PHAS MASS - Occupancy</a:t>
            </a:r>
          </a:p>
          <a:p>
            <a:r>
              <a:rPr lang="en-US" sz="3200" b="1" dirty="0">
                <a:solidFill>
                  <a:srgbClr val="004A64"/>
                </a:solidFill>
              </a:rPr>
              <a:t>           - All units EXCLUDED from the </a:t>
            </a:r>
          </a:p>
          <a:p>
            <a:r>
              <a:rPr lang="en-US" sz="3200" b="1" dirty="0">
                <a:solidFill>
                  <a:srgbClr val="004A64"/>
                </a:solidFill>
              </a:rPr>
              <a:t>             Numerator UML and </a:t>
            </a:r>
          </a:p>
          <a:p>
            <a:r>
              <a:rPr lang="en-US" sz="3200" b="1" dirty="0">
                <a:solidFill>
                  <a:srgbClr val="004A64"/>
                </a:solidFill>
              </a:rPr>
              <a:t>             Denominator UMA</a:t>
            </a:r>
          </a:p>
          <a:p>
            <a:endParaRPr lang="en-US" sz="2000" b="1" dirty="0">
              <a:solidFill>
                <a:srgbClr val="004A64"/>
              </a:solidFill>
            </a:endParaRPr>
          </a:p>
          <a:p>
            <a:pPr marL="457200" indent="-457200">
              <a:buFont typeface="Arial" panose="020B0604020202020204" pitchFamily="34" charset="0"/>
              <a:buChar char="•"/>
            </a:pPr>
            <a:r>
              <a:rPr lang="en-US" sz="3200" b="1" dirty="0">
                <a:solidFill>
                  <a:srgbClr val="004A64"/>
                </a:solidFill>
              </a:rPr>
              <a:t>PHAS CAP Fund – Occupancy</a:t>
            </a:r>
          </a:p>
          <a:p>
            <a:r>
              <a:rPr lang="en-US" sz="3200" b="1" dirty="0">
                <a:solidFill>
                  <a:srgbClr val="004A64"/>
                </a:solidFill>
              </a:rPr>
              <a:t>           - All units EXCLUDED from </a:t>
            </a:r>
          </a:p>
          <a:p>
            <a:r>
              <a:rPr lang="en-US" sz="3200" b="1" dirty="0">
                <a:solidFill>
                  <a:srgbClr val="004A64"/>
                </a:solidFill>
              </a:rPr>
              <a:t>             Numerator UML</a:t>
            </a:r>
          </a:p>
          <a:p>
            <a:r>
              <a:rPr lang="en-US" sz="3200" b="1" dirty="0">
                <a:solidFill>
                  <a:srgbClr val="004A64"/>
                </a:solidFill>
              </a:rPr>
              <a:t>           - All Units </a:t>
            </a:r>
            <a:r>
              <a:rPr lang="en-US" sz="3200" b="1" dirty="0">
                <a:solidFill>
                  <a:srgbClr val="FF0000"/>
                </a:solidFill>
              </a:rPr>
              <a:t>INCLUDED</a:t>
            </a:r>
            <a:r>
              <a:rPr lang="en-US" sz="3200" b="1" dirty="0">
                <a:solidFill>
                  <a:srgbClr val="004A64"/>
                </a:solidFill>
              </a:rPr>
              <a:t> in </a:t>
            </a:r>
          </a:p>
          <a:p>
            <a:r>
              <a:rPr lang="en-US" sz="3200" b="1" dirty="0">
                <a:solidFill>
                  <a:srgbClr val="004A64"/>
                </a:solidFill>
              </a:rPr>
              <a:t>             Denominator UMA</a:t>
            </a:r>
          </a:p>
          <a:p>
            <a:r>
              <a:rPr lang="en-US" sz="3200" b="1" dirty="0">
                <a:solidFill>
                  <a:srgbClr val="004A64"/>
                </a:solidFill>
              </a:rPr>
              <a:t>     </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40</a:t>
            </a:fld>
            <a:endParaRPr lang="en-US" dirty="0"/>
          </a:p>
        </p:txBody>
      </p:sp>
    </p:spTree>
    <p:extLst>
      <p:ext uri="{BB962C8B-B14F-4D97-AF65-F5344CB8AC3E}">
        <p14:creationId xmlns:p14="http://schemas.microsoft.com/office/powerpoint/2010/main" val="14787198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Non-dwelling Unit Status</a:t>
            </a:r>
          </a:p>
        </p:txBody>
      </p:sp>
      <p:sp>
        <p:nvSpPr>
          <p:cNvPr id="4" name="TextBox 3"/>
          <p:cNvSpPr txBox="1"/>
          <p:nvPr/>
        </p:nvSpPr>
        <p:spPr>
          <a:xfrm>
            <a:off x="1981200" y="1219200"/>
            <a:ext cx="6817895" cy="6401753"/>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Field Office WRITTEN &amp; PIC Approval required:</a:t>
            </a:r>
          </a:p>
          <a:p>
            <a:r>
              <a:rPr lang="en-US" sz="3200" b="1" dirty="0">
                <a:solidFill>
                  <a:srgbClr val="004A64"/>
                </a:solidFill>
              </a:rPr>
              <a:t>         - Administrative</a:t>
            </a:r>
          </a:p>
          <a:p>
            <a:r>
              <a:rPr lang="en-US" sz="3200" b="1" dirty="0">
                <a:solidFill>
                  <a:srgbClr val="004A64"/>
                </a:solidFill>
              </a:rPr>
              <a:t>         - Resident Amenities</a:t>
            </a:r>
          </a:p>
          <a:p>
            <a:r>
              <a:rPr lang="en-US" sz="3200" b="1" dirty="0">
                <a:solidFill>
                  <a:srgbClr val="004A64"/>
                </a:solidFill>
              </a:rPr>
              <a:t>         - Moving to Work</a:t>
            </a:r>
          </a:p>
          <a:p>
            <a:r>
              <a:rPr lang="en-US" sz="3200" b="1" dirty="0">
                <a:solidFill>
                  <a:srgbClr val="004A64"/>
                </a:solidFill>
              </a:rPr>
              <a:t>         - Unauthorized</a:t>
            </a:r>
          </a:p>
          <a:p>
            <a:r>
              <a:rPr lang="en-US" sz="3200" b="1" dirty="0">
                <a:solidFill>
                  <a:srgbClr val="004A64"/>
                </a:solidFill>
              </a:rPr>
              <a:t>         - Special Use: Anti-Drug Crime</a:t>
            </a:r>
          </a:p>
          <a:p>
            <a:r>
              <a:rPr lang="en-US" sz="3200" b="1" dirty="0">
                <a:solidFill>
                  <a:srgbClr val="004A64"/>
                </a:solidFill>
              </a:rPr>
              <a:t> 	    - Special Use: Self-Sufficiency</a:t>
            </a:r>
          </a:p>
          <a:p>
            <a:r>
              <a:rPr lang="en-US" sz="3200" b="1" dirty="0">
                <a:solidFill>
                  <a:srgbClr val="004A64"/>
                </a:solidFill>
              </a:rPr>
              <a:t>         - Special Use: Other Resident </a:t>
            </a:r>
          </a:p>
          <a:p>
            <a:r>
              <a:rPr lang="en-US" sz="3200" b="1" dirty="0">
                <a:solidFill>
                  <a:srgbClr val="004A64"/>
                </a:solidFill>
              </a:rPr>
              <a:t>                                  Activities</a:t>
            </a:r>
          </a:p>
          <a:p>
            <a:r>
              <a:rPr lang="en-US" sz="3200" b="1" dirty="0">
                <a:solidFill>
                  <a:srgbClr val="004A64"/>
                </a:solidFill>
              </a:rPr>
              <a:t>      </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41</a:t>
            </a:fld>
            <a:endParaRPr lang="en-US" dirty="0"/>
          </a:p>
        </p:txBody>
      </p:sp>
    </p:spTree>
    <p:extLst>
      <p:ext uri="{BB962C8B-B14F-4D97-AF65-F5344CB8AC3E}">
        <p14:creationId xmlns:p14="http://schemas.microsoft.com/office/powerpoint/2010/main" val="21747845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20053"/>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Non-dwelling Unit Status</a:t>
            </a:r>
          </a:p>
        </p:txBody>
      </p:sp>
      <p:sp>
        <p:nvSpPr>
          <p:cNvPr id="4" name="TextBox 3"/>
          <p:cNvSpPr txBox="1"/>
          <p:nvPr/>
        </p:nvSpPr>
        <p:spPr>
          <a:xfrm>
            <a:off x="1981200" y="1219200"/>
            <a:ext cx="6817895" cy="344709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NOT Eligible for Operating Subsidy BUT are eligible for Capital Funding:</a:t>
            </a:r>
          </a:p>
          <a:p>
            <a:r>
              <a:rPr lang="en-US" sz="3200" b="1" dirty="0">
                <a:solidFill>
                  <a:srgbClr val="004A64"/>
                </a:solidFill>
              </a:rPr>
              <a:t>          - Administrative</a:t>
            </a:r>
          </a:p>
          <a:p>
            <a:r>
              <a:rPr lang="en-US" sz="3200" b="1" dirty="0">
                <a:solidFill>
                  <a:srgbClr val="004A64"/>
                </a:solidFill>
              </a:rPr>
              <a:t>          - Resident Amenities</a:t>
            </a:r>
          </a:p>
          <a:p>
            <a:r>
              <a:rPr lang="en-US" sz="3200" b="1" dirty="0">
                <a:solidFill>
                  <a:srgbClr val="004A64"/>
                </a:solidFill>
              </a:rPr>
              <a:t>          - Moving to Work</a:t>
            </a:r>
          </a:p>
          <a:p>
            <a:r>
              <a:rPr lang="en-US" sz="3200" b="1" dirty="0">
                <a:solidFill>
                  <a:srgbClr val="004A64"/>
                </a:solidFill>
              </a:rPr>
              <a:t>          - Unauthorized</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42</a:t>
            </a:fld>
            <a:endParaRPr lang="en-US" dirty="0"/>
          </a:p>
        </p:txBody>
      </p:sp>
    </p:spTree>
    <p:extLst>
      <p:ext uri="{BB962C8B-B14F-4D97-AF65-F5344CB8AC3E}">
        <p14:creationId xmlns:p14="http://schemas.microsoft.com/office/powerpoint/2010/main" val="3192659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Non-dwelling Unit Status</a:t>
            </a:r>
          </a:p>
        </p:txBody>
      </p:sp>
      <p:sp>
        <p:nvSpPr>
          <p:cNvPr id="4" name="TextBox 3"/>
          <p:cNvSpPr txBox="1"/>
          <p:nvPr/>
        </p:nvSpPr>
        <p:spPr>
          <a:xfrm>
            <a:off x="1981200" y="1219200"/>
            <a:ext cx="6817895" cy="4431983"/>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Eligible for Operating Subsidy AND Capital Funding:</a:t>
            </a:r>
          </a:p>
          <a:p>
            <a:r>
              <a:rPr lang="en-US" sz="3200" b="1" dirty="0">
                <a:solidFill>
                  <a:srgbClr val="004A64"/>
                </a:solidFill>
              </a:rPr>
              <a:t>         - Special Use: Anti-Drug Crime</a:t>
            </a:r>
          </a:p>
          <a:p>
            <a:r>
              <a:rPr lang="en-US" sz="3200" b="1" dirty="0">
                <a:solidFill>
                  <a:srgbClr val="004A64"/>
                </a:solidFill>
              </a:rPr>
              <a:t> 	    - Special Use: Self-Sufficiency</a:t>
            </a:r>
          </a:p>
          <a:p>
            <a:r>
              <a:rPr lang="en-US" sz="3200" b="1" dirty="0">
                <a:solidFill>
                  <a:srgbClr val="004A64"/>
                </a:solidFill>
              </a:rPr>
              <a:t>         - Special Use: Other Resident </a:t>
            </a:r>
          </a:p>
          <a:p>
            <a:r>
              <a:rPr lang="en-US" sz="3200" b="1" dirty="0">
                <a:solidFill>
                  <a:srgbClr val="004A64"/>
                </a:solidFill>
              </a:rPr>
              <a:t>                                  Activities</a:t>
            </a:r>
          </a:p>
          <a:p>
            <a:r>
              <a:rPr lang="en-US" sz="3200" b="1" dirty="0">
                <a:solidFill>
                  <a:srgbClr val="004A64"/>
                </a:solidFill>
              </a:rPr>
              <a:t>      </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43</a:t>
            </a:fld>
            <a:endParaRPr lang="en-US" dirty="0"/>
          </a:p>
        </p:txBody>
      </p:sp>
    </p:spTree>
    <p:extLst>
      <p:ext uri="{BB962C8B-B14F-4D97-AF65-F5344CB8AC3E}">
        <p14:creationId xmlns:p14="http://schemas.microsoft.com/office/powerpoint/2010/main" val="1789272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1371600"/>
          </a:xfrm>
        </p:spPr>
        <p:txBody>
          <a:bodyPr anchor="t"/>
          <a:lstStyle/>
          <a:p>
            <a:pPr algn="l">
              <a:lnSpc>
                <a:spcPts val="4400"/>
              </a:lnSpc>
            </a:pPr>
            <a:r>
              <a:rPr lang="en-US" b="1" dirty="0">
                <a:solidFill>
                  <a:srgbClr val="004A64"/>
                </a:solidFill>
              </a:rPr>
              <a:t>Non-dwelling Unit Status</a:t>
            </a:r>
            <a:br>
              <a:rPr lang="en-US" b="1" dirty="0">
                <a:solidFill>
                  <a:srgbClr val="004A64"/>
                </a:solidFill>
              </a:rPr>
            </a:br>
            <a:r>
              <a:rPr lang="en-US" b="1" dirty="0">
                <a:solidFill>
                  <a:srgbClr val="004A64"/>
                </a:solidFill>
              </a:rPr>
              <a:t>(Non-Special Use)</a:t>
            </a:r>
          </a:p>
        </p:txBody>
      </p:sp>
      <p:sp>
        <p:nvSpPr>
          <p:cNvPr id="4" name="TextBox 3"/>
          <p:cNvSpPr txBox="1"/>
          <p:nvPr/>
        </p:nvSpPr>
        <p:spPr>
          <a:xfrm>
            <a:off x="1981200" y="1219200"/>
            <a:ext cx="6817895" cy="4924425"/>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PHAS MASS – Occupancy</a:t>
            </a:r>
          </a:p>
          <a:p>
            <a:r>
              <a:rPr lang="en-US" sz="3200" b="1" dirty="0">
                <a:solidFill>
                  <a:srgbClr val="004A64"/>
                </a:solidFill>
              </a:rPr>
              <a:t>        - EXCLUDED from Numerator UML</a:t>
            </a:r>
          </a:p>
          <a:p>
            <a:r>
              <a:rPr lang="en-US" sz="3200" b="1" dirty="0">
                <a:solidFill>
                  <a:srgbClr val="004A64"/>
                </a:solidFill>
              </a:rPr>
              <a:t>        - </a:t>
            </a:r>
            <a:r>
              <a:rPr lang="en-US" sz="3200" b="1" dirty="0">
                <a:solidFill>
                  <a:srgbClr val="FF0000"/>
                </a:solidFill>
              </a:rPr>
              <a:t>INCLUDED</a:t>
            </a:r>
            <a:r>
              <a:rPr lang="en-US" sz="3200" b="1" dirty="0">
                <a:solidFill>
                  <a:srgbClr val="004A64"/>
                </a:solidFill>
              </a:rPr>
              <a:t> in Denominator UML</a:t>
            </a:r>
          </a:p>
          <a:p>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PHAS CAP Fund - Occupancy</a:t>
            </a:r>
          </a:p>
          <a:p>
            <a:r>
              <a:rPr lang="en-US" sz="3200" b="1" dirty="0">
                <a:solidFill>
                  <a:srgbClr val="004A64"/>
                </a:solidFill>
              </a:rPr>
              <a:t>        - EXCLUDED from Numerator UML</a:t>
            </a:r>
          </a:p>
          <a:p>
            <a:r>
              <a:rPr lang="en-US" sz="3200" b="1" dirty="0">
                <a:solidFill>
                  <a:srgbClr val="004A64"/>
                </a:solidFill>
              </a:rPr>
              <a:t>        - </a:t>
            </a:r>
            <a:r>
              <a:rPr lang="en-US" sz="3200" b="1" dirty="0">
                <a:solidFill>
                  <a:srgbClr val="FF0000"/>
                </a:solidFill>
              </a:rPr>
              <a:t>INCLUDED</a:t>
            </a:r>
            <a:r>
              <a:rPr lang="en-US" sz="3200" b="1" dirty="0">
                <a:solidFill>
                  <a:srgbClr val="004A64"/>
                </a:solidFill>
              </a:rPr>
              <a:t> in Denominator UML</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44</a:t>
            </a:fld>
            <a:endParaRPr lang="en-US" dirty="0"/>
          </a:p>
        </p:txBody>
      </p:sp>
    </p:spTree>
    <p:extLst>
      <p:ext uri="{BB962C8B-B14F-4D97-AF65-F5344CB8AC3E}">
        <p14:creationId xmlns:p14="http://schemas.microsoft.com/office/powerpoint/2010/main" val="765065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1371600"/>
          </a:xfrm>
        </p:spPr>
        <p:txBody>
          <a:bodyPr anchor="t"/>
          <a:lstStyle/>
          <a:p>
            <a:pPr algn="l">
              <a:lnSpc>
                <a:spcPts val="4400"/>
              </a:lnSpc>
            </a:pPr>
            <a:r>
              <a:rPr lang="en-US" b="1" dirty="0">
                <a:solidFill>
                  <a:srgbClr val="004A64"/>
                </a:solidFill>
              </a:rPr>
              <a:t>Non-dwelling </a:t>
            </a:r>
            <a:br>
              <a:rPr lang="en-US" b="1" dirty="0">
                <a:solidFill>
                  <a:srgbClr val="004A64"/>
                </a:solidFill>
              </a:rPr>
            </a:br>
            <a:r>
              <a:rPr lang="en-US" b="1" dirty="0">
                <a:solidFill>
                  <a:srgbClr val="004A64"/>
                </a:solidFill>
              </a:rPr>
              <a:t>SPECIAL USE Unit Status</a:t>
            </a:r>
          </a:p>
        </p:txBody>
      </p:sp>
      <p:sp>
        <p:nvSpPr>
          <p:cNvPr id="4" name="TextBox 3"/>
          <p:cNvSpPr txBox="1"/>
          <p:nvPr/>
        </p:nvSpPr>
        <p:spPr>
          <a:xfrm>
            <a:off x="1981200" y="1219200"/>
            <a:ext cx="6817895" cy="541686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PHAS MASS – Occupancy</a:t>
            </a:r>
          </a:p>
          <a:p>
            <a:r>
              <a:rPr lang="en-US" sz="3200" b="1" dirty="0">
                <a:solidFill>
                  <a:srgbClr val="004A64"/>
                </a:solidFill>
              </a:rPr>
              <a:t>        - Excluded from Numerator UML </a:t>
            </a:r>
          </a:p>
          <a:p>
            <a:r>
              <a:rPr lang="en-US" sz="3200" b="1" dirty="0">
                <a:solidFill>
                  <a:srgbClr val="004A64"/>
                </a:solidFill>
              </a:rPr>
              <a:t>          and Denominator UML</a:t>
            </a:r>
          </a:p>
          <a:p>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PHAS CAP Fund - Occupancy</a:t>
            </a:r>
          </a:p>
          <a:p>
            <a:r>
              <a:rPr lang="en-US" sz="3200" b="1" dirty="0">
                <a:solidFill>
                  <a:srgbClr val="004A64"/>
                </a:solidFill>
              </a:rPr>
              <a:t>         - </a:t>
            </a:r>
            <a:r>
              <a:rPr lang="en-US" sz="3200" b="1" dirty="0">
                <a:solidFill>
                  <a:srgbClr val="FF0000"/>
                </a:solidFill>
              </a:rPr>
              <a:t>Included</a:t>
            </a:r>
            <a:r>
              <a:rPr lang="en-US" sz="3200" b="1" dirty="0">
                <a:solidFill>
                  <a:srgbClr val="004A64"/>
                </a:solidFill>
              </a:rPr>
              <a:t> </a:t>
            </a:r>
            <a:r>
              <a:rPr lang="en-US" sz="3200" b="1" dirty="0">
                <a:solidFill>
                  <a:srgbClr val="FF0000"/>
                </a:solidFill>
              </a:rPr>
              <a:t>in both </a:t>
            </a:r>
            <a:r>
              <a:rPr lang="en-US" sz="3200" b="1" dirty="0">
                <a:solidFill>
                  <a:srgbClr val="004A64"/>
                </a:solidFill>
              </a:rPr>
              <a:t>Numerator UML</a:t>
            </a:r>
          </a:p>
          <a:p>
            <a:r>
              <a:rPr lang="en-US" sz="3200" b="1" dirty="0">
                <a:solidFill>
                  <a:srgbClr val="004A64"/>
                </a:solidFill>
              </a:rPr>
              <a:t>           and Denominator UML</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45</a:t>
            </a:fld>
            <a:endParaRPr lang="en-US" dirty="0"/>
          </a:p>
        </p:txBody>
      </p:sp>
    </p:spTree>
    <p:extLst>
      <p:ext uri="{BB962C8B-B14F-4D97-AF65-F5344CB8AC3E}">
        <p14:creationId xmlns:p14="http://schemas.microsoft.com/office/powerpoint/2010/main" val="27763105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1371600"/>
          </a:xfrm>
        </p:spPr>
        <p:txBody>
          <a:bodyPr anchor="t"/>
          <a:lstStyle/>
          <a:p>
            <a:pPr algn="l">
              <a:lnSpc>
                <a:spcPts val="4400"/>
              </a:lnSpc>
            </a:pPr>
            <a:r>
              <a:rPr lang="en-US" b="1" dirty="0">
                <a:solidFill>
                  <a:srgbClr val="004A64"/>
                </a:solidFill>
              </a:rPr>
              <a:t>Demo-Dispo </a:t>
            </a:r>
            <a:br>
              <a:rPr lang="en-US" b="1" dirty="0">
                <a:solidFill>
                  <a:srgbClr val="004A64"/>
                </a:solidFill>
              </a:rPr>
            </a:br>
            <a:r>
              <a:rPr lang="en-US" b="1" dirty="0">
                <a:solidFill>
                  <a:srgbClr val="004A64"/>
                </a:solidFill>
              </a:rPr>
              <a:t>Approved and Vacant</a:t>
            </a:r>
          </a:p>
        </p:txBody>
      </p:sp>
      <p:sp>
        <p:nvSpPr>
          <p:cNvPr id="4" name="TextBox 3"/>
          <p:cNvSpPr txBox="1"/>
          <p:nvPr/>
        </p:nvSpPr>
        <p:spPr>
          <a:xfrm>
            <a:off x="1981200" y="1219200"/>
            <a:ext cx="6817895" cy="4924425"/>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PHAS MASS – Occupancy</a:t>
            </a:r>
          </a:p>
          <a:p>
            <a:r>
              <a:rPr lang="en-US" sz="3200" b="1" dirty="0">
                <a:solidFill>
                  <a:srgbClr val="004A64"/>
                </a:solidFill>
              </a:rPr>
              <a:t>        - EXCLUDED from Numerator UML</a:t>
            </a:r>
          </a:p>
          <a:p>
            <a:r>
              <a:rPr lang="en-US" sz="3200" b="1" dirty="0">
                <a:solidFill>
                  <a:srgbClr val="004A64"/>
                </a:solidFill>
              </a:rPr>
              <a:t>          and Denominator UML</a:t>
            </a:r>
          </a:p>
          <a:p>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PHAS CAP Fund - Occupancy</a:t>
            </a:r>
          </a:p>
          <a:p>
            <a:r>
              <a:rPr lang="en-US" sz="3200" b="1" dirty="0">
                <a:solidFill>
                  <a:srgbClr val="004A64"/>
                </a:solidFill>
              </a:rPr>
              <a:t>        - EXCLUDED from Numerator UML</a:t>
            </a:r>
          </a:p>
          <a:p>
            <a:r>
              <a:rPr lang="en-US" sz="3200" b="1" dirty="0">
                <a:solidFill>
                  <a:srgbClr val="004A64"/>
                </a:solidFill>
              </a:rPr>
              <a:t>           and Denominator UML</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46</a:t>
            </a:fld>
            <a:endParaRPr lang="en-US" dirty="0"/>
          </a:p>
        </p:txBody>
      </p:sp>
    </p:spTree>
    <p:extLst>
      <p:ext uri="{BB962C8B-B14F-4D97-AF65-F5344CB8AC3E}">
        <p14:creationId xmlns:p14="http://schemas.microsoft.com/office/powerpoint/2010/main" val="18792573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1371600"/>
          </a:xfrm>
        </p:spPr>
        <p:txBody>
          <a:bodyPr anchor="t"/>
          <a:lstStyle/>
          <a:p>
            <a:pPr algn="l">
              <a:lnSpc>
                <a:spcPts val="4400"/>
              </a:lnSpc>
            </a:pPr>
            <a:r>
              <a:rPr lang="en-US" b="1" dirty="0">
                <a:solidFill>
                  <a:srgbClr val="004A64"/>
                </a:solidFill>
              </a:rPr>
              <a:t>Vacant/Vacant</a:t>
            </a:r>
          </a:p>
        </p:txBody>
      </p:sp>
      <p:sp>
        <p:nvSpPr>
          <p:cNvPr id="4" name="TextBox 3"/>
          <p:cNvSpPr txBox="1"/>
          <p:nvPr/>
        </p:nvSpPr>
        <p:spPr>
          <a:xfrm>
            <a:off x="1981200" y="1219200"/>
            <a:ext cx="6817895" cy="4431983"/>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PHAS MASS – Occupancy</a:t>
            </a:r>
          </a:p>
          <a:p>
            <a:r>
              <a:rPr lang="en-US" sz="3200" b="1" dirty="0">
                <a:solidFill>
                  <a:srgbClr val="004A64"/>
                </a:solidFill>
              </a:rPr>
              <a:t>        - EXCLUDED from Numerator UML</a:t>
            </a:r>
          </a:p>
          <a:p>
            <a:r>
              <a:rPr lang="en-US" sz="3200" b="1" dirty="0">
                <a:solidFill>
                  <a:srgbClr val="004A64"/>
                </a:solidFill>
              </a:rPr>
              <a:t>        - </a:t>
            </a:r>
            <a:r>
              <a:rPr lang="en-US" sz="3200" b="1" dirty="0">
                <a:solidFill>
                  <a:srgbClr val="FF0000"/>
                </a:solidFill>
              </a:rPr>
              <a:t>INCLUDED</a:t>
            </a:r>
            <a:r>
              <a:rPr lang="en-US" sz="3200" b="1" dirty="0">
                <a:solidFill>
                  <a:srgbClr val="004A64"/>
                </a:solidFill>
              </a:rPr>
              <a:t> in Denominator UML</a:t>
            </a:r>
          </a:p>
          <a:p>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PHAS CAP Fund - Occupancy</a:t>
            </a:r>
          </a:p>
          <a:p>
            <a:r>
              <a:rPr lang="en-US" sz="3200" b="1" dirty="0">
                <a:solidFill>
                  <a:srgbClr val="004A64"/>
                </a:solidFill>
              </a:rPr>
              <a:t>        - EXCLUDED from Numerator UML</a:t>
            </a:r>
          </a:p>
          <a:p>
            <a:r>
              <a:rPr lang="en-US" sz="3200" b="1" dirty="0">
                <a:solidFill>
                  <a:srgbClr val="004A64"/>
                </a:solidFill>
              </a:rPr>
              <a:t>        - </a:t>
            </a:r>
            <a:r>
              <a:rPr lang="en-US" sz="3200" b="1" dirty="0">
                <a:solidFill>
                  <a:srgbClr val="FF0000"/>
                </a:solidFill>
              </a:rPr>
              <a:t>INCLUDED</a:t>
            </a:r>
            <a:r>
              <a:rPr lang="en-US" sz="3200" b="1" dirty="0">
                <a:solidFill>
                  <a:srgbClr val="004A64"/>
                </a:solidFill>
              </a:rPr>
              <a:t> in Denominator UML</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47</a:t>
            </a:fld>
            <a:endParaRPr lang="en-US" dirty="0"/>
          </a:p>
        </p:txBody>
      </p:sp>
    </p:spTree>
    <p:extLst>
      <p:ext uri="{BB962C8B-B14F-4D97-AF65-F5344CB8AC3E}">
        <p14:creationId xmlns:p14="http://schemas.microsoft.com/office/powerpoint/2010/main" val="3909576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1371600"/>
          </a:xfrm>
        </p:spPr>
        <p:txBody>
          <a:bodyPr anchor="t"/>
          <a:lstStyle/>
          <a:p>
            <a:pPr algn="l">
              <a:lnSpc>
                <a:spcPts val="4400"/>
              </a:lnSpc>
            </a:pPr>
            <a:endParaRPr lang="en-US" b="1" dirty="0">
              <a:solidFill>
                <a:srgbClr val="004A64"/>
              </a:solidFill>
            </a:endParaRPr>
          </a:p>
        </p:txBody>
      </p:sp>
      <p:sp>
        <p:nvSpPr>
          <p:cNvPr id="4" name="TextBox 3"/>
          <p:cNvSpPr txBox="1"/>
          <p:nvPr/>
        </p:nvSpPr>
        <p:spPr>
          <a:xfrm>
            <a:off x="1981200" y="1219200"/>
            <a:ext cx="6817895" cy="147732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pic>
        <p:nvPicPr>
          <p:cNvPr id="5" name="Picture 4"/>
          <p:cNvPicPr/>
          <p:nvPr/>
        </p:nvPicPr>
        <p:blipFill rotWithShape="1">
          <a:blip r:embed="rId4">
            <a:extLst>
              <a:ext uri="{28A0092B-C50C-407E-A947-70E740481C1C}">
                <a14:useLocalDpi xmlns:a14="http://schemas.microsoft.com/office/drawing/2010/main" val="0"/>
              </a:ext>
            </a:extLst>
          </a:blip>
          <a:srcRect l="3467" t="5240" r="26337" b="21394"/>
          <a:stretch/>
        </p:blipFill>
        <p:spPr bwMode="auto">
          <a:xfrm>
            <a:off x="28074" y="0"/>
            <a:ext cx="9115926" cy="6858000"/>
          </a:xfrm>
          <a:prstGeom prst="rect">
            <a:avLst/>
          </a:prstGeom>
          <a:noFill/>
          <a:ln>
            <a:noFill/>
          </a:ln>
        </p:spPr>
      </p:pic>
      <p:sp>
        <p:nvSpPr>
          <p:cNvPr id="3" name="Slide Number Placeholder 2"/>
          <p:cNvSpPr>
            <a:spLocks noGrp="1"/>
          </p:cNvSpPr>
          <p:nvPr>
            <p:ph type="sldNum" sz="quarter" idx="12"/>
          </p:nvPr>
        </p:nvSpPr>
        <p:spPr/>
        <p:txBody>
          <a:bodyPr/>
          <a:lstStyle/>
          <a:p>
            <a:fld id="{B1786307-ADD8-48E8-995C-00C25831F129}" type="slidenum">
              <a:rPr lang="en-US" smtClean="0"/>
              <a:pPr/>
              <a:t>48</a:t>
            </a:fld>
            <a:endParaRPr lang="en-US" dirty="0"/>
          </a:p>
        </p:txBody>
      </p:sp>
    </p:spTree>
    <p:extLst>
      <p:ext uri="{BB962C8B-B14F-4D97-AF65-F5344CB8AC3E}">
        <p14:creationId xmlns:p14="http://schemas.microsoft.com/office/powerpoint/2010/main" val="1830809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Status and Occupancy</a:t>
            </a:r>
          </a:p>
        </p:txBody>
      </p:sp>
      <p:sp>
        <p:nvSpPr>
          <p:cNvPr id="4" name="TextBox 3"/>
          <p:cNvSpPr txBox="1"/>
          <p:nvPr/>
        </p:nvSpPr>
        <p:spPr>
          <a:xfrm>
            <a:off x="1981200" y="1219200"/>
            <a:ext cx="6817895" cy="541686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Clr>
                <a:srgbClr val="009FC2"/>
              </a:buClr>
              <a:buSzPct val="100000"/>
              <a:buFont typeface="Arial" panose="020B0604020202020204" pitchFamily="34" charset="0"/>
              <a:buChar char="•"/>
            </a:pPr>
            <a:endParaRPr lang="en-US" sz="3200" b="1" dirty="0">
              <a:solidFill>
                <a:srgbClr val="004A64"/>
              </a:solidFill>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r>
              <a:rPr lang="en-US" sz="3200" b="1" dirty="0">
                <a:solidFill>
                  <a:srgbClr val="004A64"/>
                </a:solidFill>
                <a:sym typeface="Wingdings" panose="05000000000000000000" pitchFamily="2" charset="2"/>
              </a:rPr>
              <a:t>               Questions???</a:t>
            </a:r>
          </a:p>
          <a:p>
            <a:endParaRPr lang="en-US" sz="32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49</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828800"/>
            <a:ext cx="2889047" cy="2935106"/>
          </a:xfrm>
          <a:prstGeom prst="rect">
            <a:avLst/>
          </a:prstGeom>
        </p:spPr>
      </p:pic>
    </p:spTree>
    <p:extLst>
      <p:ext uri="{BB962C8B-B14F-4D97-AF65-F5344CB8AC3E}">
        <p14:creationId xmlns:p14="http://schemas.microsoft.com/office/powerpoint/2010/main" val="1416429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BDC6-0ACC-443D-A125-6A3AE6CFD785}"/>
              </a:ext>
            </a:extLst>
          </p:cNvPr>
          <p:cNvSpPr>
            <a:spLocks noGrp="1"/>
          </p:cNvSpPr>
          <p:nvPr>
            <p:ph type="title"/>
          </p:nvPr>
        </p:nvSpPr>
        <p:spPr/>
        <p:txBody>
          <a:bodyPr/>
          <a:lstStyle/>
          <a:p>
            <a:r>
              <a:rPr lang="en-US" b="1" dirty="0">
                <a:solidFill>
                  <a:srgbClr val="004A64"/>
                </a:solidFill>
              </a:rPr>
              <a:t>Delinquency Report - PH</a:t>
            </a:r>
            <a:endParaRPr lang="en-US" dirty="0"/>
          </a:p>
        </p:txBody>
      </p:sp>
      <p:sp>
        <p:nvSpPr>
          <p:cNvPr id="3" name="Slide Number Placeholder 2">
            <a:extLst>
              <a:ext uri="{FF2B5EF4-FFF2-40B4-BE49-F238E27FC236}">
                <a16:creationId xmlns:a16="http://schemas.microsoft.com/office/drawing/2014/main" id="{1A328DFA-7769-4E47-A908-F8A78E1CB2D1}"/>
              </a:ext>
            </a:extLst>
          </p:cNvPr>
          <p:cNvSpPr>
            <a:spLocks noGrp="1"/>
          </p:cNvSpPr>
          <p:nvPr>
            <p:ph type="sldNum" sz="quarter" idx="12"/>
          </p:nvPr>
        </p:nvSpPr>
        <p:spPr/>
        <p:txBody>
          <a:bodyPr/>
          <a:lstStyle/>
          <a:p>
            <a:fld id="{B50639BA-B907-4C2D-BD7A-DD86BD490034}" type="slidenum">
              <a:rPr lang="en-US" smtClean="0"/>
              <a:pPr/>
              <a:t>5</a:t>
            </a:fld>
            <a:endParaRPr lang="en-US" dirty="0"/>
          </a:p>
        </p:txBody>
      </p:sp>
      <p:graphicFrame>
        <p:nvGraphicFramePr>
          <p:cNvPr id="5" name="Table 4">
            <a:extLst>
              <a:ext uri="{FF2B5EF4-FFF2-40B4-BE49-F238E27FC236}">
                <a16:creationId xmlns:a16="http://schemas.microsoft.com/office/drawing/2014/main" id="{0F7F7830-0B26-407B-9956-2373C960BB94}"/>
              </a:ext>
            </a:extLst>
          </p:cNvPr>
          <p:cNvGraphicFramePr>
            <a:graphicFrameLocks noGrp="1"/>
          </p:cNvGraphicFramePr>
          <p:nvPr/>
        </p:nvGraphicFramePr>
        <p:xfrm>
          <a:off x="457200" y="2646266"/>
          <a:ext cx="8229600" cy="2433830"/>
        </p:xfrm>
        <a:graphic>
          <a:graphicData uri="http://schemas.openxmlformats.org/drawingml/2006/table">
            <a:tbl>
              <a:tblPr/>
              <a:tblGrid>
                <a:gridCol w="635722">
                  <a:extLst>
                    <a:ext uri="{9D8B030D-6E8A-4147-A177-3AD203B41FA5}">
                      <a16:colId xmlns:a16="http://schemas.microsoft.com/office/drawing/2014/main" val="3454591170"/>
                    </a:ext>
                  </a:extLst>
                </a:gridCol>
                <a:gridCol w="607257">
                  <a:extLst>
                    <a:ext uri="{9D8B030D-6E8A-4147-A177-3AD203B41FA5}">
                      <a16:colId xmlns:a16="http://schemas.microsoft.com/office/drawing/2014/main" val="161159169"/>
                    </a:ext>
                  </a:extLst>
                </a:gridCol>
                <a:gridCol w="657862">
                  <a:extLst>
                    <a:ext uri="{9D8B030D-6E8A-4147-A177-3AD203B41FA5}">
                      <a16:colId xmlns:a16="http://schemas.microsoft.com/office/drawing/2014/main" val="798610102"/>
                    </a:ext>
                  </a:extLst>
                </a:gridCol>
                <a:gridCol w="607257">
                  <a:extLst>
                    <a:ext uri="{9D8B030D-6E8A-4147-A177-3AD203B41FA5}">
                      <a16:colId xmlns:a16="http://schemas.microsoft.com/office/drawing/2014/main" val="4039122215"/>
                    </a:ext>
                  </a:extLst>
                </a:gridCol>
                <a:gridCol w="607257">
                  <a:extLst>
                    <a:ext uri="{9D8B030D-6E8A-4147-A177-3AD203B41FA5}">
                      <a16:colId xmlns:a16="http://schemas.microsoft.com/office/drawing/2014/main" val="2852612445"/>
                    </a:ext>
                  </a:extLst>
                </a:gridCol>
                <a:gridCol w="607257">
                  <a:extLst>
                    <a:ext uri="{9D8B030D-6E8A-4147-A177-3AD203B41FA5}">
                      <a16:colId xmlns:a16="http://schemas.microsoft.com/office/drawing/2014/main" val="4043030489"/>
                    </a:ext>
                  </a:extLst>
                </a:gridCol>
                <a:gridCol w="607257">
                  <a:extLst>
                    <a:ext uri="{9D8B030D-6E8A-4147-A177-3AD203B41FA5}">
                      <a16:colId xmlns:a16="http://schemas.microsoft.com/office/drawing/2014/main" val="1235304405"/>
                    </a:ext>
                  </a:extLst>
                </a:gridCol>
                <a:gridCol w="607257">
                  <a:extLst>
                    <a:ext uri="{9D8B030D-6E8A-4147-A177-3AD203B41FA5}">
                      <a16:colId xmlns:a16="http://schemas.microsoft.com/office/drawing/2014/main" val="3709836683"/>
                    </a:ext>
                  </a:extLst>
                </a:gridCol>
                <a:gridCol w="607257">
                  <a:extLst>
                    <a:ext uri="{9D8B030D-6E8A-4147-A177-3AD203B41FA5}">
                      <a16:colId xmlns:a16="http://schemas.microsoft.com/office/drawing/2014/main" val="2625336617"/>
                    </a:ext>
                  </a:extLst>
                </a:gridCol>
                <a:gridCol w="607257">
                  <a:extLst>
                    <a:ext uri="{9D8B030D-6E8A-4147-A177-3AD203B41FA5}">
                      <a16:colId xmlns:a16="http://schemas.microsoft.com/office/drawing/2014/main" val="496752666"/>
                    </a:ext>
                  </a:extLst>
                </a:gridCol>
                <a:gridCol w="607257">
                  <a:extLst>
                    <a:ext uri="{9D8B030D-6E8A-4147-A177-3AD203B41FA5}">
                      <a16:colId xmlns:a16="http://schemas.microsoft.com/office/drawing/2014/main" val="4111129026"/>
                    </a:ext>
                  </a:extLst>
                </a:gridCol>
                <a:gridCol w="749584">
                  <a:extLst>
                    <a:ext uri="{9D8B030D-6E8A-4147-A177-3AD203B41FA5}">
                      <a16:colId xmlns:a16="http://schemas.microsoft.com/office/drawing/2014/main" val="3228620780"/>
                    </a:ext>
                  </a:extLst>
                </a:gridCol>
                <a:gridCol w="721119">
                  <a:extLst>
                    <a:ext uri="{9D8B030D-6E8A-4147-A177-3AD203B41FA5}">
                      <a16:colId xmlns:a16="http://schemas.microsoft.com/office/drawing/2014/main" val="833629901"/>
                    </a:ext>
                  </a:extLst>
                </a:gridCol>
              </a:tblGrid>
              <a:tr h="189914">
                <a:tc gridSpan="2">
                  <a:txBody>
                    <a:bodyPr/>
                    <a:lstStyle/>
                    <a:p>
                      <a:pPr algn="l" fontAlgn="b"/>
                      <a:r>
                        <a:rPr lang="en-US" sz="1100" b="0" i="0" u="none" strike="noStrike" dirty="0">
                          <a:solidFill>
                            <a:srgbClr val="000000"/>
                          </a:solidFill>
                          <a:effectLst/>
                          <a:latin typeface="Calibri" panose="020F0502020204030204" pitchFamily="34" charset="0"/>
                        </a:rPr>
                        <a:t>Delinquency Report</a:t>
                      </a:r>
                    </a:p>
                  </a:txBody>
                  <a:tcPr marL="9496" marR="9496" marT="9496"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extLst>
                  <a:ext uri="{0D108BD9-81ED-4DB2-BD59-A6C34878D82A}">
                    <a16:rowId xmlns:a16="http://schemas.microsoft.com/office/drawing/2014/main" val="1656210406"/>
                  </a:ext>
                </a:extLst>
              </a:tr>
              <a:tr h="189914">
                <a:tc gridSpan="2">
                  <a:txBody>
                    <a:bodyPr/>
                    <a:lstStyle/>
                    <a:p>
                      <a:pPr algn="l" fontAlgn="b"/>
                      <a:r>
                        <a:rPr lang="en-US" sz="1100" b="0" i="0" u="none" strike="noStrike" dirty="0">
                          <a:solidFill>
                            <a:srgbClr val="000000"/>
                          </a:solidFill>
                          <a:effectLst/>
                          <a:latin typeface="Calibri" panose="020F0502020204030204" pitchFamily="34" charset="0"/>
                        </a:rPr>
                        <a:t>As of August 31 2022</a:t>
                      </a:r>
                    </a:p>
                  </a:txBody>
                  <a:tcPr marL="9496" marR="9496" marT="9496"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extLst>
                  <a:ext uri="{0D108BD9-81ED-4DB2-BD59-A6C34878D82A}">
                    <a16:rowId xmlns:a16="http://schemas.microsoft.com/office/drawing/2014/main" val="2690015863"/>
                  </a:ext>
                </a:extLst>
              </a:tr>
              <a:tr h="189914">
                <a:tc gridSpan="2">
                  <a:txBody>
                    <a:bodyPr/>
                    <a:lstStyle/>
                    <a:p>
                      <a:pPr algn="l" fontAlgn="b"/>
                      <a:r>
                        <a:rPr lang="en-US" sz="1100" b="0" i="0" u="none" strike="noStrike" dirty="0">
                          <a:solidFill>
                            <a:srgbClr val="000000"/>
                          </a:solidFill>
                          <a:effectLst/>
                          <a:latin typeface="Calibri" panose="020F0502020204030204" pitchFamily="34" charset="0"/>
                        </a:rPr>
                        <a:t>Level Of Information</a:t>
                      </a:r>
                    </a:p>
                  </a:txBody>
                  <a:tcPr marL="9496" marR="9496" marT="9496" marB="0" anchor="b">
                    <a:lnL>
                      <a:noFill/>
                    </a:lnL>
                    <a:lnR>
                      <a:noFill/>
                    </a:lnR>
                    <a:lnT>
                      <a:noFill/>
                    </a:lnT>
                    <a:lnB>
                      <a:noFill/>
                    </a:lnB>
                  </a:tcPr>
                </a:tc>
                <a:tc hMerge="1">
                  <a:txBody>
                    <a:bodyPr/>
                    <a:lstStyle/>
                    <a:p>
                      <a:endParaRPr lang="en-US"/>
                    </a:p>
                  </a:txBody>
                  <a:tcPr/>
                </a:tc>
                <a:tc gridSpan="2">
                  <a:txBody>
                    <a:bodyPr/>
                    <a:lstStyle/>
                    <a:p>
                      <a:pPr algn="l" fontAlgn="b"/>
                      <a:r>
                        <a:rPr lang="en-US" sz="1100" b="0" i="0" u="none" strike="noStrike" dirty="0">
                          <a:solidFill>
                            <a:srgbClr val="000000"/>
                          </a:solidFill>
                          <a:effectLst/>
                          <a:latin typeface="Calibri" panose="020F0502020204030204" pitchFamily="34" charset="0"/>
                        </a:rPr>
                        <a:t>Field Office</a:t>
                      </a:r>
                    </a:p>
                  </a:txBody>
                  <a:tcPr marL="9496" marR="9496" marT="9496"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extLst>
                  <a:ext uri="{0D108BD9-81ED-4DB2-BD59-A6C34878D82A}">
                    <a16:rowId xmlns:a16="http://schemas.microsoft.com/office/drawing/2014/main" val="1053477480"/>
                  </a:ext>
                </a:extLst>
              </a:tr>
              <a:tr h="189914">
                <a:tc gridSpan="2">
                  <a:txBody>
                    <a:bodyPr/>
                    <a:lstStyle/>
                    <a:p>
                      <a:pPr algn="l" fontAlgn="b"/>
                      <a:r>
                        <a:rPr lang="en-US" sz="1100" b="1" i="0" u="none" strike="noStrike" dirty="0">
                          <a:solidFill>
                            <a:srgbClr val="000000"/>
                          </a:solidFill>
                          <a:effectLst/>
                          <a:latin typeface="Calibri" panose="020F0502020204030204" pitchFamily="34" charset="0"/>
                        </a:rPr>
                        <a:t>Effective Start Date</a:t>
                      </a:r>
                    </a:p>
                  </a:txBody>
                  <a:tcPr marL="9496" marR="9496" marT="9496" marB="0" anchor="b">
                    <a:lnL>
                      <a:noFill/>
                    </a:lnL>
                    <a:lnR>
                      <a:noFill/>
                    </a:lnR>
                    <a:lnT>
                      <a:noFill/>
                    </a:lnT>
                    <a:lnB>
                      <a:noFill/>
                    </a:lnB>
                  </a:tcPr>
                </a:tc>
                <a:tc hMerge="1">
                  <a:txBody>
                    <a:bodyPr/>
                    <a:lstStyle/>
                    <a:p>
                      <a:endParaRPr lang="en-US"/>
                    </a:p>
                  </a:txBody>
                  <a:tcPr/>
                </a:tc>
                <a:tc gridSpan="2">
                  <a:txBody>
                    <a:bodyPr/>
                    <a:lstStyle/>
                    <a:p>
                      <a:pPr algn="l" fontAlgn="b"/>
                      <a:r>
                        <a:rPr lang="en-US" sz="1100" b="1" i="0" u="none" strike="noStrike" dirty="0">
                          <a:solidFill>
                            <a:srgbClr val="000000"/>
                          </a:solidFill>
                          <a:effectLst/>
                          <a:latin typeface="Calibri" panose="020F0502020204030204" pitchFamily="34" charset="0"/>
                        </a:rPr>
                        <a:t> May 01 2021</a:t>
                      </a:r>
                    </a:p>
                  </a:txBody>
                  <a:tcPr marL="9496" marR="9496" marT="9496" marB="0" anchor="b">
                    <a:lnL>
                      <a:noFill/>
                    </a:lnL>
                    <a:lnR>
                      <a:noFill/>
                    </a:lnR>
                    <a:lnT>
                      <a:noFill/>
                    </a:lnT>
                    <a:lnB>
                      <a:noFill/>
                    </a:lnB>
                  </a:tcPr>
                </a:tc>
                <a:tc hMerge="1">
                  <a:txBody>
                    <a:bodyPr/>
                    <a:lstStyle/>
                    <a:p>
                      <a:endParaRPr lang="en-US"/>
                    </a:p>
                  </a:txBody>
                  <a:tcPr/>
                </a:tc>
                <a:tc gridSpan="2">
                  <a:txBody>
                    <a:bodyPr/>
                    <a:lstStyle/>
                    <a:p>
                      <a:pPr algn="l" fontAlgn="b"/>
                      <a:r>
                        <a:rPr lang="en-US" sz="1100" b="1" i="0" u="none" strike="noStrike" dirty="0">
                          <a:solidFill>
                            <a:srgbClr val="000000"/>
                          </a:solidFill>
                          <a:effectLst/>
                          <a:latin typeface="Calibri" panose="020F0502020204030204" pitchFamily="34" charset="0"/>
                        </a:rPr>
                        <a:t>Effective End Date</a:t>
                      </a:r>
                    </a:p>
                  </a:txBody>
                  <a:tcPr marL="9496" marR="9496" marT="9496" marB="0" anchor="b">
                    <a:lnL>
                      <a:noFill/>
                    </a:lnL>
                    <a:lnR>
                      <a:noFill/>
                    </a:lnR>
                    <a:lnT>
                      <a:noFill/>
                    </a:lnT>
                    <a:lnB>
                      <a:noFill/>
                    </a:lnB>
                  </a:tcPr>
                </a:tc>
                <a:tc hMerge="1">
                  <a:txBody>
                    <a:bodyPr/>
                    <a:lstStyle/>
                    <a:p>
                      <a:endParaRPr lang="en-US"/>
                    </a:p>
                  </a:txBody>
                  <a:tcPr/>
                </a:tc>
                <a:tc gridSpan="2">
                  <a:txBody>
                    <a:bodyPr/>
                    <a:lstStyle/>
                    <a:p>
                      <a:pPr algn="l" fontAlgn="b"/>
                      <a:r>
                        <a:rPr lang="en-US" sz="1100" b="1" i="0" u="none" strike="noStrike" dirty="0">
                          <a:solidFill>
                            <a:srgbClr val="000000"/>
                          </a:solidFill>
                          <a:effectLst/>
                          <a:latin typeface="Calibri" panose="020F0502020204030204" pitchFamily="34" charset="0"/>
                        </a:rPr>
                        <a:t> August 31 2022</a:t>
                      </a:r>
                    </a:p>
                  </a:txBody>
                  <a:tcPr marL="9496" marR="9496" marT="9496"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a:noFill/>
                    </a:lnB>
                  </a:tcPr>
                </a:tc>
                <a:extLst>
                  <a:ext uri="{0D108BD9-81ED-4DB2-BD59-A6C34878D82A}">
                    <a16:rowId xmlns:a16="http://schemas.microsoft.com/office/drawing/2014/main" val="3512487891"/>
                  </a:ext>
                </a:extLst>
              </a:tr>
              <a:tr h="343744">
                <a:tc>
                  <a:txBody>
                    <a:bodyPr/>
                    <a:lstStyle/>
                    <a:p>
                      <a:pPr algn="l" fontAlgn="b"/>
                      <a:r>
                        <a:rPr lang="en-US" sz="1100" b="0" i="0" u="none" strike="noStrike" dirty="0">
                          <a:solidFill>
                            <a:srgbClr val="000000"/>
                          </a:solidFill>
                          <a:effectLst/>
                          <a:latin typeface="Calibri" panose="020F0502020204030204" pitchFamily="34" charset="0"/>
                        </a:rPr>
                        <a:t>Field Office/s:</a:t>
                      </a: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r>
                        <a:rPr lang="en-US" sz="1100" b="0" i="0" u="none" strike="noStrike" dirty="0">
                          <a:solidFill>
                            <a:srgbClr val="000000"/>
                          </a:solidFill>
                          <a:effectLst/>
                          <a:latin typeface="Calibri" panose="020F0502020204030204" pitchFamily="34" charset="0"/>
                        </a:rPr>
                        <a:t>5FPH:MICHIGAN STATE OFFICE</a:t>
                      </a: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96" marR="9496" marT="949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246170"/>
                  </a:ext>
                </a:extLst>
              </a:tr>
              <a:tr h="949570">
                <a:tc>
                  <a:txBody>
                    <a:bodyPr/>
                    <a:lstStyle/>
                    <a:p>
                      <a:pPr algn="ctr" fontAlgn="b"/>
                      <a:r>
                        <a:rPr lang="en-US" sz="1100" b="0" i="0" u="none" strike="noStrike" dirty="0">
                          <a:solidFill>
                            <a:srgbClr val="000000"/>
                          </a:solidFill>
                          <a:effectLst/>
                          <a:latin typeface="Calibri" panose="020F0502020204030204" pitchFamily="34" charset="0"/>
                        </a:rPr>
                        <a:t>HA Code</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HA Name</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HA FYE</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Program</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ACC Units</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VMS Units Leased</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As of (MM/YY)</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Port Outs</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Port ins</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50058 Required</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50058 Received</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Difference</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Reporting Rate</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288960"/>
                  </a:ext>
                </a:extLst>
              </a:tr>
              <a:tr h="379828">
                <a:tc>
                  <a:txBody>
                    <a:bodyPr/>
                    <a:lstStyle/>
                    <a:p>
                      <a:pPr algn="ctr" fontAlgn="b"/>
                      <a:r>
                        <a:rPr lang="en-US" sz="1100" b="0" i="0" u="none" strike="noStrike" dirty="0">
                          <a:solidFill>
                            <a:srgbClr val="000000"/>
                          </a:solidFill>
                          <a:effectLst/>
                          <a:latin typeface="Calibri" panose="020F0502020204030204" pitchFamily="34" charset="0"/>
                        </a:rPr>
                        <a:t>MI051</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Lincoln Park HC</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31-Mar</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PH</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120</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110</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108</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98.18</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939617"/>
                  </a:ext>
                </a:extLst>
              </a:tr>
            </a:tbl>
          </a:graphicData>
        </a:graphic>
      </p:graphicFrame>
    </p:spTree>
    <p:extLst>
      <p:ext uri="{BB962C8B-B14F-4D97-AF65-F5344CB8AC3E}">
        <p14:creationId xmlns:p14="http://schemas.microsoft.com/office/powerpoint/2010/main" val="2685389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Data Deadlines</a:t>
            </a:r>
          </a:p>
        </p:txBody>
      </p:sp>
      <p:sp>
        <p:nvSpPr>
          <p:cNvPr id="7" name="TextBox 6"/>
          <p:cNvSpPr txBox="1"/>
          <p:nvPr/>
        </p:nvSpPr>
        <p:spPr>
          <a:xfrm>
            <a:off x="2286000" y="990600"/>
            <a:ext cx="6553200" cy="1292662"/>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2800" b="1" dirty="0">
              <a:solidFill>
                <a:srgbClr val="004A64"/>
              </a:solidFill>
            </a:endParaRPr>
          </a:p>
          <a:p>
            <a:endParaRPr lang="en-US" sz="2800" b="1" dirty="0">
              <a:solidFill>
                <a:srgbClr val="004A64"/>
              </a:solidFill>
            </a:endParaRPr>
          </a:p>
          <a:p>
            <a:pPr marL="571500" indent="-571500">
              <a:buFont typeface="+mj-lt"/>
              <a:buAutoNum type="romanUcPeriod"/>
            </a:pPr>
            <a:endParaRPr lang="en-US" sz="28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50</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711618"/>
            <a:ext cx="5175565" cy="3215436"/>
          </a:xfrm>
          <a:prstGeom prst="rect">
            <a:avLst/>
          </a:prstGeom>
        </p:spPr>
      </p:pic>
    </p:spTree>
    <p:extLst>
      <p:ext uri="{BB962C8B-B14F-4D97-AF65-F5344CB8AC3E}">
        <p14:creationId xmlns:p14="http://schemas.microsoft.com/office/powerpoint/2010/main" val="301811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HUD FO Review</a:t>
            </a:r>
          </a:p>
        </p:txBody>
      </p:sp>
      <p:sp>
        <p:nvSpPr>
          <p:cNvPr id="4" name="TextBox 3"/>
          <p:cNvSpPr txBox="1"/>
          <p:nvPr/>
        </p:nvSpPr>
        <p:spPr>
          <a:xfrm>
            <a:off x="2245895" y="1295400"/>
            <a:ext cx="6553200" cy="6586418"/>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Monthly </a:t>
            </a:r>
          </a:p>
          <a:p>
            <a:r>
              <a:rPr lang="en-US" sz="3200" b="1" dirty="0">
                <a:solidFill>
                  <a:srgbClr val="004A64"/>
                </a:solidFill>
              </a:rPr>
              <a:t>         - Delinquency Report</a:t>
            </a:r>
          </a:p>
          <a:p>
            <a:r>
              <a:rPr lang="en-US" sz="3200" b="1" dirty="0">
                <a:solidFill>
                  <a:srgbClr val="004A64"/>
                </a:solidFill>
              </a:rPr>
              <a:t>         - HUD HQ calculates Occupancy</a:t>
            </a:r>
          </a:p>
          <a:p>
            <a:r>
              <a:rPr lang="en-US" sz="3200" b="1" dirty="0">
                <a:solidFill>
                  <a:srgbClr val="004A64"/>
                </a:solidFill>
              </a:rPr>
              <a:t>           on the last day of each month </a:t>
            </a:r>
          </a:p>
          <a:p>
            <a:r>
              <a:rPr lang="en-US" sz="3200" b="1" dirty="0">
                <a:solidFill>
                  <a:srgbClr val="004A64"/>
                </a:solidFill>
              </a:rPr>
              <a:t>           ‘as of’ last day of month. </a:t>
            </a:r>
          </a:p>
          <a:p>
            <a:r>
              <a:rPr lang="en-US" sz="2000" b="1" dirty="0">
                <a:solidFill>
                  <a:srgbClr val="004A64"/>
                </a:solidFill>
              </a:rPr>
              <a:t>                   (Management Tool Only)</a:t>
            </a:r>
          </a:p>
          <a:p>
            <a:pPr marL="457200" indent="-457200">
              <a:buFont typeface="Arial" panose="020B0604020202020204" pitchFamily="34" charset="0"/>
              <a:buChar char="•"/>
            </a:pPr>
            <a:r>
              <a:rPr lang="en-US" sz="3200" b="1" dirty="0">
                <a:solidFill>
                  <a:srgbClr val="004A64"/>
                </a:solidFill>
              </a:rPr>
              <a:t>Quarter End/FYE </a:t>
            </a:r>
          </a:p>
          <a:p>
            <a:r>
              <a:rPr lang="en-US" sz="3200" b="1" dirty="0">
                <a:solidFill>
                  <a:srgbClr val="004A64"/>
                </a:solidFill>
              </a:rPr>
              <a:t>         - Delinquency Report</a:t>
            </a:r>
          </a:p>
          <a:p>
            <a:r>
              <a:rPr lang="en-US" sz="3200" b="1" dirty="0">
                <a:solidFill>
                  <a:srgbClr val="004A64"/>
                </a:solidFill>
              </a:rPr>
              <a:t>         - Overdue Reexam</a:t>
            </a:r>
          </a:p>
          <a:p>
            <a:pPr marL="457200" indent="-457200">
              <a:buFont typeface="Arial" panose="020B0604020202020204" pitchFamily="34" charset="0"/>
              <a:buChar char="•"/>
            </a:pPr>
            <a:endParaRPr lang="en-US" sz="3200" b="1" dirty="0">
              <a:solidFill>
                <a:srgbClr val="004A64"/>
              </a:solidFill>
            </a:endParaRPr>
          </a:p>
          <a:p>
            <a:r>
              <a:rPr lang="en-US" sz="3200" b="1" dirty="0">
                <a:solidFill>
                  <a:srgbClr val="004A64"/>
                </a:solidFill>
              </a:rPr>
              <a:t>         </a:t>
            </a:r>
            <a:endParaRPr lang="en-US" sz="2400" dirty="0">
              <a:solidFill>
                <a:srgbClr val="4D4D4F"/>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a:buClr>
                <a:srgbClr val="009FC2"/>
              </a:buClr>
              <a:buSzPct val="100000"/>
            </a:pPr>
            <a:endParaRPr lang="en-US" sz="2400" dirty="0">
              <a:solidFill>
                <a:srgbClr val="4D4D4F"/>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51</a:t>
            </a:fld>
            <a:endParaRPr lang="en-US" dirty="0"/>
          </a:p>
        </p:txBody>
      </p:sp>
    </p:spTree>
    <p:extLst>
      <p:ext uri="{BB962C8B-B14F-4D97-AF65-F5344CB8AC3E}">
        <p14:creationId xmlns:p14="http://schemas.microsoft.com/office/powerpoint/2010/main" val="2450900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FASS - Occupancy</a:t>
            </a:r>
          </a:p>
        </p:txBody>
      </p:sp>
      <p:sp>
        <p:nvSpPr>
          <p:cNvPr id="4" name="TextBox 3"/>
          <p:cNvSpPr txBox="1"/>
          <p:nvPr/>
        </p:nvSpPr>
        <p:spPr>
          <a:xfrm>
            <a:off x="2245894" y="1295400"/>
            <a:ext cx="6790155" cy="5047536"/>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Monthly and Year-to-Date Occupancy reported on PHA financials:</a:t>
            </a:r>
          </a:p>
          <a:p>
            <a:r>
              <a:rPr lang="en-US" sz="3200" b="1" dirty="0">
                <a:solidFill>
                  <a:srgbClr val="004A64"/>
                </a:solidFill>
              </a:rPr>
              <a:t>        - FDS 11210 Unit Months Leased</a:t>
            </a:r>
          </a:p>
          <a:p>
            <a:r>
              <a:rPr lang="en-US" sz="3200" b="1" dirty="0">
                <a:solidFill>
                  <a:srgbClr val="004A64"/>
                </a:solidFill>
              </a:rPr>
              <a:t>        - FDS 11190 Unit Months Available</a:t>
            </a:r>
          </a:p>
          <a:p>
            <a:endParaRPr lang="en-US" sz="2000" b="1" dirty="0">
              <a:solidFill>
                <a:srgbClr val="004A64"/>
              </a:solidFill>
            </a:endParaRPr>
          </a:p>
          <a:p>
            <a:pPr marL="457200" indent="-457200">
              <a:buFont typeface="Arial" panose="020B0604020202020204" pitchFamily="34" charset="0"/>
              <a:buChar char="•"/>
            </a:pPr>
            <a:r>
              <a:rPr lang="en-US" sz="3200" b="1" dirty="0">
                <a:solidFill>
                  <a:srgbClr val="004A64"/>
                </a:solidFill>
              </a:rPr>
              <a:t>Data is not currently sourced from PIC but should be supported by HUD Form 50058.</a:t>
            </a:r>
          </a:p>
          <a:p>
            <a:endParaRPr lang="en-US" sz="2000" b="1" dirty="0">
              <a:solidFill>
                <a:srgbClr val="004A64"/>
              </a:solidFill>
            </a:endParaRPr>
          </a:p>
          <a:p>
            <a:pPr marL="457200" indent="-457200">
              <a:buFont typeface="Arial" panose="020B0604020202020204" pitchFamily="34" charset="0"/>
              <a:buChar char="•"/>
            </a:pPr>
            <a:r>
              <a:rPr lang="en-US" sz="3200" b="1" dirty="0">
                <a:solidFill>
                  <a:srgbClr val="004A64"/>
                </a:solidFill>
              </a:rPr>
              <a:t>FIRST or LAST day based on OP Fund submission for that FYE.</a:t>
            </a:r>
          </a:p>
        </p:txBody>
      </p:sp>
      <p:sp>
        <p:nvSpPr>
          <p:cNvPr id="3" name="Slide Number Placeholder 2"/>
          <p:cNvSpPr>
            <a:spLocks noGrp="1"/>
          </p:cNvSpPr>
          <p:nvPr>
            <p:ph type="sldNum" sz="quarter" idx="12"/>
          </p:nvPr>
        </p:nvSpPr>
        <p:spPr/>
        <p:txBody>
          <a:bodyPr/>
          <a:lstStyle/>
          <a:p>
            <a:fld id="{B1786307-ADD8-48E8-995C-00C25831F129}" type="slidenum">
              <a:rPr lang="en-US" smtClean="0"/>
              <a:pPr/>
              <a:t>52</a:t>
            </a:fld>
            <a:endParaRPr lang="en-US" dirty="0"/>
          </a:p>
        </p:txBody>
      </p:sp>
    </p:spTree>
    <p:extLst>
      <p:ext uri="{BB962C8B-B14F-4D97-AF65-F5344CB8AC3E}">
        <p14:creationId xmlns:p14="http://schemas.microsoft.com/office/powerpoint/2010/main" val="23273984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PHAS - Occupancy</a:t>
            </a:r>
          </a:p>
        </p:txBody>
      </p:sp>
      <p:sp>
        <p:nvSpPr>
          <p:cNvPr id="4" name="TextBox 3"/>
          <p:cNvSpPr txBox="1"/>
          <p:nvPr/>
        </p:nvSpPr>
        <p:spPr>
          <a:xfrm>
            <a:off x="2245895" y="1295400"/>
            <a:ext cx="6553200" cy="5786199"/>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Based on PHA’s FY</a:t>
            </a:r>
          </a:p>
          <a:p>
            <a:pPr marL="457200" indent="-457200">
              <a:buFont typeface="Arial" panose="020B0604020202020204" pitchFamily="34" charset="0"/>
              <a:buChar char="•"/>
            </a:pPr>
            <a:r>
              <a:rPr lang="en-US" sz="3200" b="1" dirty="0">
                <a:solidFill>
                  <a:srgbClr val="004A64"/>
                </a:solidFill>
              </a:rPr>
              <a:t>MASS </a:t>
            </a:r>
            <a:r>
              <a:rPr lang="en-US" sz="2000" b="1" dirty="0">
                <a:solidFill>
                  <a:srgbClr val="004A64"/>
                </a:solidFill>
              </a:rPr>
              <a:t>(16 points)</a:t>
            </a:r>
          </a:p>
          <a:p>
            <a:r>
              <a:rPr lang="en-US" sz="3200" b="1" dirty="0">
                <a:solidFill>
                  <a:srgbClr val="004A64"/>
                </a:solidFill>
              </a:rPr>
              <a:t>          - 12 month count</a:t>
            </a:r>
          </a:p>
          <a:p>
            <a:r>
              <a:rPr lang="en-US" sz="3200" b="1" dirty="0">
                <a:solidFill>
                  <a:srgbClr val="004A64"/>
                </a:solidFill>
              </a:rPr>
              <a:t>          - Sourced from FASS </a:t>
            </a:r>
          </a:p>
          <a:p>
            <a:r>
              <a:rPr lang="en-US" sz="3200" b="1" dirty="0">
                <a:solidFill>
                  <a:srgbClr val="004A64"/>
                </a:solidFill>
              </a:rPr>
              <a:t>          - Count based on either FIRST or</a:t>
            </a:r>
          </a:p>
          <a:p>
            <a:r>
              <a:rPr lang="en-US" sz="3200" b="1" dirty="0">
                <a:solidFill>
                  <a:srgbClr val="004A64"/>
                </a:solidFill>
              </a:rPr>
              <a:t>            LAST day of month (OP Sub).</a:t>
            </a:r>
          </a:p>
          <a:p>
            <a:pPr marL="457200" indent="-457200">
              <a:buClr>
                <a:srgbClr val="009FC2"/>
              </a:buClr>
              <a:buSzPct val="100000"/>
              <a:buFont typeface="Arial" panose="020B0604020202020204" pitchFamily="34" charset="0"/>
              <a:buChar char="•"/>
            </a:pPr>
            <a:r>
              <a:rPr lang="en-US" sz="3200" b="1" dirty="0">
                <a:solidFill>
                  <a:srgbClr val="004A64"/>
                </a:solidFill>
              </a:rPr>
              <a:t>CAPFund </a:t>
            </a:r>
            <a:r>
              <a:rPr lang="en-US" sz="2000" b="1" dirty="0">
                <a:solidFill>
                  <a:srgbClr val="004A64"/>
                </a:solidFill>
              </a:rPr>
              <a:t>(5 points)</a:t>
            </a:r>
          </a:p>
          <a:p>
            <a:pPr>
              <a:buClr>
                <a:srgbClr val="009FC2"/>
              </a:buClr>
              <a:buSzPct val="100000"/>
            </a:pPr>
            <a:r>
              <a:rPr lang="en-US" sz="3200" b="1" dirty="0">
                <a:solidFill>
                  <a:srgbClr val="004A64"/>
                </a:solidFill>
              </a:rPr>
              <a:t>          - 1 month count</a:t>
            </a:r>
          </a:p>
          <a:p>
            <a:pPr>
              <a:buClr>
                <a:srgbClr val="009FC2"/>
              </a:buClr>
              <a:buSzPct val="100000"/>
            </a:pPr>
            <a:r>
              <a:rPr lang="en-US" sz="3200" b="1" dirty="0">
                <a:solidFill>
                  <a:srgbClr val="004A64"/>
                </a:solidFill>
              </a:rPr>
              <a:t>          - Sourced from PIC last day of FY</a:t>
            </a:r>
          </a:p>
          <a:p>
            <a:pPr>
              <a:buClr>
                <a:srgbClr val="009FC2"/>
              </a:buClr>
              <a:buSzPct val="100000"/>
            </a:pPr>
            <a:r>
              <a:rPr lang="en-US" sz="3200" b="1" dirty="0">
                <a:solidFill>
                  <a:srgbClr val="004A64"/>
                </a:solidFill>
              </a:rPr>
              <a:t>          - Count based on LAST day of </a:t>
            </a:r>
          </a:p>
          <a:p>
            <a:pPr>
              <a:buClr>
                <a:srgbClr val="009FC2"/>
              </a:buClr>
              <a:buSzPct val="100000"/>
            </a:pPr>
            <a:r>
              <a:rPr lang="en-US" sz="3200" b="1" dirty="0">
                <a:solidFill>
                  <a:srgbClr val="004A64"/>
                </a:solidFill>
              </a:rPr>
              <a:t>            month</a:t>
            </a:r>
          </a:p>
          <a:p>
            <a:pPr>
              <a:buClr>
                <a:srgbClr val="009FC2"/>
              </a:buClr>
              <a:buSzPct val="100000"/>
            </a:pPr>
            <a:endParaRPr lang="en-US" sz="2400" dirty="0">
              <a:solidFill>
                <a:srgbClr val="4D4D4F"/>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53</a:t>
            </a:fld>
            <a:endParaRPr lang="en-US" dirty="0"/>
          </a:p>
        </p:txBody>
      </p:sp>
    </p:spTree>
    <p:extLst>
      <p:ext uri="{BB962C8B-B14F-4D97-AF65-F5344CB8AC3E}">
        <p14:creationId xmlns:p14="http://schemas.microsoft.com/office/powerpoint/2010/main" val="17812778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CAP Fund Certification</a:t>
            </a:r>
          </a:p>
        </p:txBody>
      </p:sp>
      <p:sp>
        <p:nvSpPr>
          <p:cNvPr id="4" name="TextBox 3"/>
          <p:cNvSpPr txBox="1"/>
          <p:nvPr/>
        </p:nvSpPr>
        <p:spPr>
          <a:xfrm>
            <a:off x="2245894" y="1295400"/>
            <a:ext cx="6790155" cy="4431983"/>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Data Drivers as of 06.30:</a:t>
            </a:r>
          </a:p>
          <a:p>
            <a:r>
              <a:rPr lang="en-US" sz="3200" b="1" dirty="0">
                <a:solidFill>
                  <a:srgbClr val="004A64"/>
                </a:solidFill>
              </a:rPr>
              <a:t>         - Unit CAP Fund Indicator = Y</a:t>
            </a:r>
          </a:p>
          <a:p>
            <a:r>
              <a:rPr lang="en-US" sz="3200" b="1" dirty="0">
                <a:solidFill>
                  <a:srgbClr val="004A64"/>
                </a:solidFill>
              </a:rPr>
              <a:t>         - Unit ACC Indicator = Y</a:t>
            </a:r>
          </a:p>
          <a:p>
            <a:r>
              <a:rPr lang="en-US" sz="3200" b="1" dirty="0">
                <a:solidFill>
                  <a:srgbClr val="004A64"/>
                </a:solidFill>
              </a:rPr>
              <a:t>         - Unit Designation</a:t>
            </a:r>
          </a:p>
          <a:p>
            <a:r>
              <a:rPr lang="en-US" sz="3200" b="1" dirty="0">
                <a:solidFill>
                  <a:srgbClr val="004A64"/>
                </a:solidFill>
              </a:rPr>
              <a:t>         - Bedroom count</a:t>
            </a:r>
          </a:p>
          <a:p>
            <a:pPr marL="457200" indent="-457200">
              <a:buFont typeface="Arial" panose="020B0604020202020204" pitchFamily="34" charset="0"/>
              <a:buChar char="•"/>
            </a:pPr>
            <a:r>
              <a:rPr lang="en-US" sz="3200" b="1" dirty="0">
                <a:solidFill>
                  <a:srgbClr val="004A64"/>
                </a:solidFill>
              </a:rPr>
              <a:t>Occupancy status is NOT an issue</a:t>
            </a:r>
          </a:p>
          <a:p>
            <a:pPr marL="457200" indent="-457200">
              <a:buFont typeface="Arial" panose="020B0604020202020204" pitchFamily="34" charset="0"/>
              <a:buChar char="•"/>
            </a:pPr>
            <a:r>
              <a:rPr lang="en-US" sz="3200" b="1" dirty="0">
                <a:solidFill>
                  <a:srgbClr val="004A64"/>
                </a:solidFill>
              </a:rPr>
              <a:t>Clean-up Demo-Dispo units</a:t>
            </a:r>
          </a:p>
          <a:p>
            <a:pPr marL="457200" indent="-457200">
              <a:buFont typeface="Arial" panose="020B0604020202020204" pitchFamily="34" charset="0"/>
              <a:buChar char="•"/>
            </a:pPr>
            <a:r>
              <a:rPr lang="en-US" sz="3200" b="1" dirty="0">
                <a:solidFill>
                  <a:srgbClr val="004A64"/>
                </a:solidFill>
              </a:rPr>
              <a:t>Effective Date of Change is critical</a:t>
            </a:r>
          </a:p>
          <a:p>
            <a:pPr marL="457200" indent="-457200">
              <a:buFont typeface="Arial" panose="020B0604020202020204" pitchFamily="34" charset="0"/>
              <a:buChar char="•"/>
            </a:pPr>
            <a:r>
              <a:rPr lang="en-US" sz="3200" b="1" dirty="0">
                <a:solidFill>
                  <a:srgbClr val="004A64"/>
                </a:solidFill>
              </a:rPr>
              <a:t>Usually completed during Jul-Aug</a:t>
            </a:r>
            <a:endParaRPr lang="en-US" sz="2400" dirty="0">
              <a:solidFill>
                <a:srgbClr val="4D4D4F"/>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54</a:t>
            </a:fld>
            <a:endParaRPr lang="en-US" dirty="0"/>
          </a:p>
        </p:txBody>
      </p:sp>
    </p:spTree>
    <p:extLst>
      <p:ext uri="{BB962C8B-B14F-4D97-AF65-F5344CB8AC3E}">
        <p14:creationId xmlns:p14="http://schemas.microsoft.com/office/powerpoint/2010/main" val="8324776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Operating Subsidy Submission</a:t>
            </a:r>
          </a:p>
        </p:txBody>
      </p:sp>
      <p:sp>
        <p:nvSpPr>
          <p:cNvPr id="4" name="TextBox 3"/>
          <p:cNvSpPr txBox="1"/>
          <p:nvPr/>
        </p:nvSpPr>
        <p:spPr>
          <a:xfrm>
            <a:off x="2245895" y="1295400"/>
            <a:ext cx="6553200" cy="5416868"/>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Reporting period: 07.01 to 06.30</a:t>
            </a:r>
          </a:p>
          <a:p>
            <a:pPr marL="457200" indent="-457200">
              <a:buFont typeface="Arial" panose="020B0604020202020204" pitchFamily="34" charset="0"/>
              <a:buChar char="•"/>
            </a:pPr>
            <a:r>
              <a:rPr lang="en-US" sz="3200" b="1" dirty="0">
                <a:solidFill>
                  <a:srgbClr val="004A64"/>
                </a:solidFill>
              </a:rPr>
              <a:t>Data sourced from PIC for 12 month period:</a:t>
            </a:r>
          </a:p>
          <a:p>
            <a:r>
              <a:rPr lang="en-US" sz="3200" b="1" dirty="0">
                <a:solidFill>
                  <a:srgbClr val="004A64"/>
                </a:solidFill>
              </a:rPr>
              <a:t>         - Unit ACC Indicator Status</a:t>
            </a:r>
          </a:p>
          <a:p>
            <a:r>
              <a:rPr lang="en-US" sz="3200" b="1" dirty="0">
                <a:solidFill>
                  <a:srgbClr val="004A64"/>
                </a:solidFill>
              </a:rPr>
              <a:t>         - Unit OP Fund Indicator Status</a:t>
            </a:r>
          </a:p>
          <a:p>
            <a:r>
              <a:rPr lang="en-US" sz="3200" b="1" dirty="0">
                <a:solidFill>
                  <a:srgbClr val="004A64"/>
                </a:solidFill>
              </a:rPr>
              <a:t>         - Unit Tenant Status Types</a:t>
            </a:r>
          </a:p>
          <a:p>
            <a:r>
              <a:rPr lang="en-US" sz="3200" b="1" dirty="0">
                <a:solidFill>
                  <a:srgbClr val="004A64"/>
                </a:solidFill>
              </a:rPr>
              <a:t>         - Occupancy</a:t>
            </a:r>
          </a:p>
          <a:p>
            <a:pPr marL="457200" indent="-457200">
              <a:buFont typeface="Arial" panose="020B0604020202020204" pitchFamily="34" charset="0"/>
              <a:buChar char="•"/>
            </a:pPr>
            <a:r>
              <a:rPr lang="en-US" sz="3200" b="1" dirty="0">
                <a:solidFill>
                  <a:srgbClr val="004A64"/>
                </a:solidFill>
              </a:rPr>
              <a:t>Each year the PHA can select counts for 12 month period as either FIRST or LAST day of month.</a:t>
            </a:r>
          </a:p>
          <a:p>
            <a:pPr marL="457200" indent="-457200">
              <a:buFont typeface="Arial" panose="020B0604020202020204" pitchFamily="34" charset="0"/>
              <a:buChar char="•"/>
            </a:pPr>
            <a:r>
              <a:rPr lang="en-US" sz="3200" b="1" dirty="0">
                <a:solidFill>
                  <a:srgbClr val="004A64"/>
                </a:solidFill>
              </a:rPr>
              <a:t>PIC lacks EOP Business Rule</a:t>
            </a:r>
            <a:endParaRPr lang="en-US" sz="2400" dirty="0">
              <a:solidFill>
                <a:srgbClr val="4D4D4F"/>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55</a:t>
            </a:fld>
            <a:endParaRPr lang="en-US" dirty="0"/>
          </a:p>
        </p:txBody>
      </p:sp>
    </p:spTree>
    <p:extLst>
      <p:ext uri="{BB962C8B-B14F-4D97-AF65-F5344CB8AC3E}">
        <p14:creationId xmlns:p14="http://schemas.microsoft.com/office/powerpoint/2010/main" val="36803532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 y="-5024"/>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Data Deadlines</a:t>
            </a:r>
          </a:p>
        </p:txBody>
      </p:sp>
      <p:sp>
        <p:nvSpPr>
          <p:cNvPr id="4" name="TextBox 3"/>
          <p:cNvSpPr txBox="1"/>
          <p:nvPr/>
        </p:nvSpPr>
        <p:spPr>
          <a:xfrm>
            <a:off x="1981200" y="1219200"/>
            <a:ext cx="6817895" cy="541686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Clr>
                <a:srgbClr val="009FC2"/>
              </a:buClr>
              <a:buSzPct val="100000"/>
              <a:buFont typeface="Arial" panose="020B0604020202020204" pitchFamily="34" charset="0"/>
              <a:buChar char="•"/>
            </a:pPr>
            <a:endParaRPr lang="en-US" sz="3200" b="1" dirty="0">
              <a:solidFill>
                <a:srgbClr val="004A64"/>
              </a:solidFill>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r>
              <a:rPr lang="en-US" sz="3200" b="1" dirty="0">
                <a:solidFill>
                  <a:srgbClr val="004A64"/>
                </a:solidFill>
                <a:sym typeface="Wingdings" panose="05000000000000000000" pitchFamily="2" charset="2"/>
              </a:rPr>
              <a:t>                  Questions???</a:t>
            </a:r>
          </a:p>
          <a:p>
            <a:endParaRPr lang="en-US" sz="32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56</a:t>
            </a:fld>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600200"/>
            <a:ext cx="5175565" cy="3215436"/>
          </a:xfrm>
          <a:prstGeom prst="rect">
            <a:avLst/>
          </a:prstGeom>
        </p:spPr>
      </p:pic>
    </p:spTree>
    <p:extLst>
      <p:ext uri="{BB962C8B-B14F-4D97-AF65-F5344CB8AC3E}">
        <p14:creationId xmlns:p14="http://schemas.microsoft.com/office/powerpoint/2010/main" val="8772238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What’s Up?</a:t>
            </a:r>
          </a:p>
        </p:txBody>
      </p:sp>
      <p:sp>
        <p:nvSpPr>
          <p:cNvPr id="7" name="TextBox 6"/>
          <p:cNvSpPr txBox="1"/>
          <p:nvPr/>
        </p:nvSpPr>
        <p:spPr>
          <a:xfrm>
            <a:off x="2286000" y="990600"/>
            <a:ext cx="6553200" cy="1292662"/>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2800" b="1" dirty="0">
              <a:solidFill>
                <a:srgbClr val="004A64"/>
              </a:solidFill>
            </a:endParaRPr>
          </a:p>
          <a:p>
            <a:endParaRPr lang="en-US" sz="2800" b="1" dirty="0">
              <a:solidFill>
                <a:srgbClr val="004A64"/>
              </a:solidFill>
            </a:endParaRPr>
          </a:p>
          <a:p>
            <a:pPr marL="571500" indent="-571500">
              <a:buFont typeface="+mj-lt"/>
              <a:buAutoNum type="romanUcPeriod"/>
            </a:pPr>
            <a:endParaRPr lang="en-US" sz="28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57</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1" y="31322"/>
            <a:ext cx="3924116" cy="5955998"/>
          </a:xfrm>
          <a:prstGeom prst="rect">
            <a:avLst/>
          </a:prstGeom>
        </p:spPr>
      </p:pic>
    </p:spTree>
    <p:extLst>
      <p:ext uri="{BB962C8B-B14F-4D97-AF65-F5344CB8AC3E}">
        <p14:creationId xmlns:p14="http://schemas.microsoft.com/office/powerpoint/2010/main" val="41686620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Flat Rent</a:t>
            </a:r>
          </a:p>
        </p:txBody>
      </p:sp>
      <p:sp>
        <p:nvSpPr>
          <p:cNvPr id="7" name="TextBox 6"/>
          <p:cNvSpPr txBox="1"/>
          <p:nvPr/>
        </p:nvSpPr>
        <p:spPr>
          <a:xfrm>
            <a:off x="2286000" y="990600"/>
            <a:ext cx="6553200" cy="4185761"/>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2800" b="1" dirty="0">
              <a:solidFill>
                <a:srgbClr val="004A64"/>
              </a:solidFill>
            </a:endParaRPr>
          </a:p>
          <a:p>
            <a:pPr marL="457200" indent="-457200">
              <a:buFont typeface="Arial" panose="020B0604020202020204" pitchFamily="34" charset="0"/>
              <a:buChar char="•"/>
            </a:pPr>
            <a:r>
              <a:rPr lang="en-US" sz="2800" b="1" dirty="0">
                <a:solidFill>
                  <a:srgbClr val="004A64"/>
                </a:solidFill>
              </a:rPr>
              <a:t>Annual analysis/update</a:t>
            </a:r>
          </a:p>
          <a:p>
            <a:pPr marL="457200" indent="-457200">
              <a:buFont typeface="Arial" panose="020B0604020202020204" pitchFamily="34" charset="0"/>
              <a:buChar char="•"/>
            </a:pPr>
            <a:r>
              <a:rPr lang="en-US" sz="2800" b="1" dirty="0">
                <a:solidFill>
                  <a:srgbClr val="004A64"/>
                </a:solidFill>
              </a:rPr>
              <a:t>Annual Rent Option</a:t>
            </a:r>
          </a:p>
          <a:p>
            <a:pPr marL="457200" indent="-457200">
              <a:buFont typeface="Arial" panose="020B0604020202020204" pitchFamily="34" charset="0"/>
              <a:buChar char="•"/>
            </a:pPr>
            <a:r>
              <a:rPr lang="en-US" sz="2800" b="1" dirty="0">
                <a:solidFill>
                  <a:srgbClr val="004A64"/>
                </a:solidFill>
              </a:rPr>
              <a:t>Ceiling Rents</a:t>
            </a:r>
            <a:endParaRPr lang="en-US" sz="2000" b="1" dirty="0">
              <a:solidFill>
                <a:srgbClr val="004A64"/>
              </a:solidFill>
            </a:endParaRPr>
          </a:p>
          <a:p>
            <a:pPr marL="457200" indent="-457200">
              <a:buFont typeface="Arial" panose="020B0604020202020204" pitchFamily="34" charset="0"/>
              <a:buChar char="•"/>
            </a:pPr>
            <a:endParaRPr lang="en-US" sz="2800" b="1" dirty="0">
              <a:solidFill>
                <a:srgbClr val="004A64"/>
              </a:solidFill>
            </a:endParaRPr>
          </a:p>
          <a:p>
            <a:pPr marL="457200" indent="-457200">
              <a:buFont typeface="Arial" panose="020B0604020202020204" pitchFamily="34" charset="0"/>
              <a:buChar char="•"/>
            </a:pPr>
            <a:endParaRPr lang="en-US" sz="2800" b="1" dirty="0">
              <a:solidFill>
                <a:srgbClr val="004A64"/>
              </a:solidFill>
            </a:endParaRPr>
          </a:p>
          <a:p>
            <a:endParaRPr lang="en-US" sz="2000" b="1" dirty="0">
              <a:solidFill>
                <a:srgbClr val="004A64"/>
              </a:solidFill>
            </a:endParaRPr>
          </a:p>
          <a:p>
            <a:endParaRPr lang="en-US" sz="2800" b="1" dirty="0">
              <a:solidFill>
                <a:srgbClr val="004A64"/>
              </a:solidFill>
            </a:endParaRPr>
          </a:p>
          <a:p>
            <a:endParaRPr lang="en-US" sz="2800" b="1" dirty="0">
              <a:solidFill>
                <a:srgbClr val="004A64"/>
              </a:solidFill>
            </a:endParaRPr>
          </a:p>
          <a:p>
            <a:pPr marL="571500" indent="-571500">
              <a:buFont typeface="+mj-lt"/>
              <a:buAutoNum type="romanUcPeriod"/>
            </a:pPr>
            <a:endParaRPr lang="en-US" sz="28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58</a:t>
            </a:fld>
            <a:endParaRPr lang="en-US" dirty="0"/>
          </a:p>
        </p:txBody>
      </p:sp>
    </p:spTree>
    <p:extLst>
      <p:ext uri="{BB962C8B-B14F-4D97-AF65-F5344CB8AC3E}">
        <p14:creationId xmlns:p14="http://schemas.microsoft.com/office/powerpoint/2010/main" val="32489158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1447800" y="274638"/>
            <a:ext cx="7239000" cy="1143000"/>
          </a:xfrm>
        </p:spPr>
        <p:txBody>
          <a:bodyPr anchor="t"/>
          <a:lstStyle/>
          <a:p>
            <a:pPr algn="l">
              <a:lnSpc>
                <a:spcPts val="4400"/>
              </a:lnSpc>
            </a:pPr>
            <a:r>
              <a:rPr lang="en-US" b="1" dirty="0">
                <a:solidFill>
                  <a:srgbClr val="004A64"/>
                </a:solidFill>
              </a:rPr>
              <a:t>Flat Rent – Annual Analysis</a:t>
            </a:r>
          </a:p>
        </p:txBody>
      </p:sp>
      <p:sp>
        <p:nvSpPr>
          <p:cNvPr id="2" name="Content Placeholder 1"/>
          <p:cNvSpPr>
            <a:spLocks noGrp="1"/>
          </p:cNvSpPr>
          <p:nvPr>
            <p:ph idx="1"/>
          </p:nvPr>
        </p:nvSpPr>
        <p:spPr>
          <a:xfrm>
            <a:off x="1752600" y="1600200"/>
            <a:ext cx="6934200" cy="4525963"/>
          </a:xfrm>
        </p:spPr>
        <p:txBody>
          <a:bodyPr/>
          <a:lstStyle/>
          <a:p>
            <a:r>
              <a:rPr lang="en-US" b="1" dirty="0">
                <a:solidFill>
                  <a:srgbClr val="004A64"/>
                </a:solidFill>
              </a:rPr>
              <a:t>Determine if current flat rent is at lease 80% of the new FMR</a:t>
            </a:r>
          </a:p>
          <a:p>
            <a:r>
              <a:rPr lang="en-US" b="1" dirty="0">
                <a:solidFill>
                  <a:srgbClr val="004A64"/>
                </a:solidFill>
              </a:rPr>
              <a:t>Update the flat rent amounts if required to meet the minimum 80% requirement within a reasonable time but no later than 90 days of HUD publishing new FMRs.</a:t>
            </a:r>
          </a:p>
          <a:p>
            <a:pPr lvl="1"/>
            <a:r>
              <a:rPr lang="en-US" b="1" dirty="0">
                <a:solidFill>
                  <a:srgbClr val="004A64"/>
                </a:solidFill>
              </a:rPr>
              <a:t>Suggest 1</a:t>
            </a:r>
            <a:r>
              <a:rPr lang="en-US" b="1" baseline="30000" dirty="0">
                <a:solidFill>
                  <a:srgbClr val="004A64"/>
                </a:solidFill>
              </a:rPr>
              <a:t>st</a:t>
            </a:r>
            <a:r>
              <a:rPr lang="en-US" b="1" dirty="0">
                <a:solidFill>
                  <a:srgbClr val="004A64"/>
                </a:solidFill>
              </a:rPr>
              <a:t> of January each year.</a:t>
            </a:r>
          </a:p>
        </p:txBody>
      </p:sp>
      <p:sp>
        <p:nvSpPr>
          <p:cNvPr id="3" name="Slide Number Placeholder 2"/>
          <p:cNvSpPr>
            <a:spLocks noGrp="1"/>
          </p:cNvSpPr>
          <p:nvPr>
            <p:ph type="sldNum" sz="quarter" idx="12"/>
          </p:nvPr>
        </p:nvSpPr>
        <p:spPr/>
        <p:txBody>
          <a:bodyPr/>
          <a:lstStyle/>
          <a:p>
            <a:fld id="{B1786307-ADD8-48E8-995C-00C25831F129}" type="slidenum">
              <a:rPr lang="en-US" smtClean="0"/>
              <a:pPr/>
              <a:t>59</a:t>
            </a:fld>
            <a:endParaRPr lang="en-US" dirty="0"/>
          </a:p>
        </p:txBody>
      </p:sp>
    </p:spTree>
    <p:extLst>
      <p:ext uri="{BB962C8B-B14F-4D97-AF65-F5344CB8AC3E}">
        <p14:creationId xmlns:p14="http://schemas.microsoft.com/office/powerpoint/2010/main" val="918300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Delinquency Report - VO</a:t>
            </a:r>
          </a:p>
        </p:txBody>
      </p:sp>
      <p:sp>
        <p:nvSpPr>
          <p:cNvPr id="4" name="TextBox 3"/>
          <p:cNvSpPr txBox="1"/>
          <p:nvPr/>
        </p:nvSpPr>
        <p:spPr>
          <a:xfrm>
            <a:off x="1981200" y="1219200"/>
            <a:ext cx="6817895" cy="3939540"/>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Report updates monthly</a:t>
            </a:r>
          </a:p>
          <a:p>
            <a:pPr marL="457200" indent="-457200">
              <a:buFont typeface="Arial" panose="020B0604020202020204" pitchFamily="34" charset="0"/>
              <a:buChar char="•"/>
            </a:pPr>
            <a:r>
              <a:rPr lang="en-US" sz="3200" b="1" dirty="0">
                <a:solidFill>
                  <a:srgbClr val="004A64"/>
                </a:solidFill>
              </a:rPr>
              <a:t>Reporting Rate will normally be greater than 100% if PHA reports a net increase in vouchers to PIC.</a:t>
            </a:r>
          </a:p>
          <a:p>
            <a:pPr marL="457200" indent="-457200">
              <a:buFont typeface="Arial" panose="020B0604020202020204" pitchFamily="34" charset="0"/>
              <a:buChar char="•"/>
            </a:pPr>
            <a:r>
              <a:rPr lang="en-US" sz="3200" b="1" dirty="0">
                <a:solidFill>
                  <a:srgbClr val="004A64"/>
                </a:solidFill>
              </a:rPr>
              <a:t>Reporting Rate will normally be less than 100% if PHA reports a net decrease in vouchers to PIC.</a:t>
            </a:r>
          </a:p>
          <a:p>
            <a:pPr marL="457200" indent="-457200">
              <a:buFont typeface="Arial" panose="020B0604020202020204" pitchFamily="34" charset="0"/>
              <a:buChar char="•"/>
            </a:pPr>
            <a:r>
              <a:rPr lang="en-US" sz="3200" b="1" dirty="0">
                <a:solidFill>
                  <a:srgbClr val="004A64"/>
                </a:solidFill>
              </a:rPr>
              <a:t>Understand each data element.</a:t>
            </a:r>
          </a:p>
        </p:txBody>
      </p:sp>
      <p:sp>
        <p:nvSpPr>
          <p:cNvPr id="3" name="Slide Number Placeholder 2"/>
          <p:cNvSpPr>
            <a:spLocks noGrp="1"/>
          </p:cNvSpPr>
          <p:nvPr>
            <p:ph type="sldNum" sz="quarter" idx="12"/>
          </p:nvPr>
        </p:nvSpPr>
        <p:spPr/>
        <p:txBody>
          <a:bodyPr/>
          <a:lstStyle/>
          <a:p>
            <a:fld id="{B1786307-ADD8-48E8-995C-00C25831F129}" type="slidenum">
              <a:rPr lang="en-US" smtClean="0"/>
              <a:pPr/>
              <a:t>6</a:t>
            </a:fld>
            <a:endParaRPr lang="en-US" dirty="0"/>
          </a:p>
        </p:txBody>
      </p:sp>
    </p:spTree>
    <p:extLst>
      <p:ext uri="{BB962C8B-B14F-4D97-AF65-F5344CB8AC3E}">
        <p14:creationId xmlns:p14="http://schemas.microsoft.com/office/powerpoint/2010/main" val="3347096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Flat Rent – Annual Analysis</a:t>
            </a:r>
          </a:p>
        </p:txBody>
      </p:sp>
      <p:sp>
        <p:nvSpPr>
          <p:cNvPr id="4" name="TextBox 3"/>
          <p:cNvSpPr txBox="1"/>
          <p:nvPr/>
        </p:nvSpPr>
        <p:spPr>
          <a:xfrm>
            <a:off x="1981200" y="1066800"/>
            <a:ext cx="6817895" cy="5109091"/>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Apply the new flat rents to all new admissions and to existing families at their next annual rent option.</a:t>
            </a:r>
          </a:p>
          <a:p>
            <a:pPr marL="457200" indent="-457200">
              <a:buFont typeface="Arial" panose="020B0604020202020204" pitchFamily="34" charset="0"/>
              <a:buChar char="•"/>
            </a:pPr>
            <a:endParaRPr lang="en-US" sz="1000" dirty="0">
              <a:solidFill>
                <a:srgbClr val="4D4D4F"/>
              </a:solidFill>
            </a:endParaRPr>
          </a:p>
          <a:p>
            <a:pPr marL="457200" indent="-457200">
              <a:buFont typeface="Arial" panose="020B0604020202020204" pitchFamily="34" charset="0"/>
              <a:buChar char="•"/>
            </a:pPr>
            <a:r>
              <a:rPr lang="en-US" sz="3200" b="1" dirty="0">
                <a:solidFill>
                  <a:srgbClr val="004A64"/>
                </a:solidFill>
              </a:rPr>
              <a:t>If FMR increases, PHA may need to  increase the flat rent to the minimum 80% of FMR. </a:t>
            </a:r>
          </a:p>
          <a:p>
            <a:endParaRPr lang="en-US" sz="1000" b="1" dirty="0">
              <a:solidFill>
                <a:srgbClr val="004A64"/>
              </a:solidFill>
            </a:endParaRPr>
          </a:p>
          <a:p>
            <a:pPr marL="457200" indent="-457200">
              <a:buFont typeface="Arial" panose="020B0604020202020204" pitchFamily="34" charset="0"/>
              <a:buChar char="•"/>
            </a:pPr>
            <a:r>
              <a:rPr lang="en-US" sz="3200" b="1" dirty="0">
                <a:solidFill>
                  <a:srgbClr val="004A64"/>
                </a:solidFill>
              </a:rPr>
              <a:t>If FMR decreases from previous year, PHAs may, but are not required to, lower the flat rent to 80% of FMR.</a:t>
            </a:r>
          </a:p>
          <a:p>
            <a:pPr>
              <a:buClr>
                <a:srgbClr val="009FC2"/>
              </a:buClr>
              <a:buSzPct val="100000"/>
            </a:pPr>
            <a:endParaRPr lang="en-US" sz="2400" dirty="0">
              <a:solidFill>
                <a:srgbClr val="4D4D4F"/>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60</a:t>
            </a:fld>
            <a:endParaRPr lang="en-US" dirty="0"/>
          </a:p>
        </p:txBody>
      </p:sp>
    </p:spTree>
    <p:extLst>
      <p:ext uri="{BB962C8B-B14F-4D97-AF65-F5344CB8AC3E}">
        <p14:creationId xmlns:p14="http://schemas.microsoft.com/office/powerpoint/2010/main" val="1407721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982"/>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1447800" y="274638"/>
            <a:ext cx="7239000" cy="1143000"/>
          </a:xfrm>
        </p:spPr>
        <p:txBody>
          <a:bodyPr anchor="t"/>
          <a:lstStyle/>
          <a:p>
            <a:pPr algn="l">
              <a:lnSpc>
                <a:spcPts val="4400"/>
              </a:lnSpc>
            </a:pPr>
            <a:r>
              <a:rPr lang="en-US" b="1" dirty="0">
                <a:solidFill>
                  <a:srgbClr val="004A64"/>
                </a:solidFill>
              </a:rPr>
              <a:t>Annual Rent Options</a:t>
            </a:r>
          </a:p>
        </p:txBody>
      </p:sp>
      <p:sp>
        <p:nvSpPr>
          <p:cNvPr id="2" name="Content Placeholder 1"/>
          <p:cNvSpPr>
            <a:spLocks noGrp="1"/>
          </p:cNvSpPr>
          <p:nvPr>
            <p:ph idx="1"/>
          </p:nvPr>
        </p:nvSpPr>
        <p:spPr>
          <a:xfrm>
            <a:off x="1752600" y="1600200"/>
            <a:ext cx="6934200" cy="4525963"/>
          </a:xfrm>
        </p:spPr>
        <p:txBody>
          <a:bodyPr/>
          <a:lstStyle/>
          <a:p>
            <a:r>
              <a:rPr lang="en-US" b="1" dirty="0">
                <a:solidFill>
                  <a:srgbClr val="004A64"/>
                </a:solidFill>
              </a:rPr>
              <a:t>PHAs are required annually to give families the option to choose between paying the flat rent or the income-based rent, AND PHAs may NOT give families the option more than once per year, except in the case of financial hardship.</a:t>
            </a:r>
          </a:p>
          <a:p>
            <a:pPr marL="0" indent="0">
              <a:buNone/>
            </a:pPr>
            <a:r>
              <a:rPr lang="en-US" b="1" dirty="0">
                <a:solidFill>
                  <a:srgbClr val="004A64"/>
                </a:solidFill>
              </a:rPr>
              <a:t>    (24 CFR 960.253(a)</a:t>
            </a:r>
          </a:p>
        </p:txBody>
      </p:sp>
      <p:sp>
        <p:nvSpPr>
          <p:cNvPr id="3" name="Slide Number Placeholder 2"/>
          <p:cNvSpPr>
            <a:spLocks noGrp="1"/>
          </p:cNvSpPr>
          <p:nvPr>
            <p:ph type="sldNum" sz="quarter" idx="12"/>
          </p:nvPr>
        </p:nvSpPr>
        <p:spPr/>
        <p:txBody>
          <a:bodyPr/>
          <a:lstStyle/>
          <a:p>
            <a:fld id="{B1786307-ADD8-48E8-995C-00C25831F129}" type="slidenum">
              <a:rPr lang="en-US" smtClean="0"/>
              <a:pPr/>
              <a:t>61</a:t>
            </a:fld>
            <a:endParaRPr lang="en-US" dirty="0"/>
          </a:p>
        </p:txBody>
      </p:sp>
    </p:spTree>
    <p:extLst>
      <p:ext uri="{BB962C8B-B14F-4D97-AF65-F5344CB8AC3E}">
        <p14:creationId xmlns:p14="http://schemas.microsoft.com/office/powerpoint/2010/main" val="871576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982"/>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1447800" y="274638"/>
            <a:ext cx="7239000" cy="1143000"/>
          </a:xfrm>
        </p:spPr>
        <p:txBody>
          <a:bodyPr anchor="t"/>
          <a:lstStyle/>
          <a:p>
            <a:pPr algn="l">
              <a:lnSpc>
                <a:spcPts val="4400"/>
              </a:lnSpc>
            </a:pPr>
            <a:r>
              <a:rPr lang="en-US" b="1" dirty="0">
                <a:solidFill>
                  <a:srgbClr val="004A64"/>
                </a:solidFill>
              </a:rPr>
              <a:t>Annual Rent Options</a:t>
            </a:r>
          </a:p>
        </p:txBody>
      </p:sp>
      <p:sp>
        <p:nvSpPr>
          <p:cNvPr id="2" name="Content Placeholder 1"/>
          <p:cNvSpPr>
            <a:spLocks noGrp="1"/>
          </p:cNvSpPr>
          <p:nvPr>
            <p:ph idx="1"/>
          </p:nvPr>
        </p:nvSpPr>
        <p:spPr>
          <a:xfrm>
            <a:off x="1752600" y="1600200"/>
            <a:ext cx="6934200" cy="4525963"/>
          </a:xfrm>
        </p:spPr>
        <p:txBody>
          <a:bodyPr/>
          <a:lstStyle/>
          <a:p>
            <a:r>
              <a:rPr lang="en-US" b="1" dirty="0">
                <a:solidFill>
                  <a:srgbClr val="004A64"/>
                </a:solidFill>
              </a:rPr>
              <a:t>PHAs must provide:</a:t>
            </a:r>
          </a:p>
          <a:p>
            <a:pPr lvl="1"/>
            <a:r>
              <a:rPr lang="en-US" b="1" dirty="0">
                <a:solidFill>
                  <a:srgbClr val="004A64"/>
                </a:solidFill>
              </a:rPr>
              <a:t>PHA’s policies on switching the type of rent due to financial hardship.</a:t>
            </a:r>
          </a:p>
          <a:p>
            <a:pPr lvl="1"/>
            <a:r>
              <a:rPr lang="en-US" b="1" dirty="0">
                <a:solidFill>
                  <a:srgbClr val="004A64"/>
                </a:solidFill>
              </a:rPr>
              <a:t>The dollar amount of the flat rent and the income-based rent.</a:t>
            </a:r>
          </a:p>
        </p:txBody>
      </p:sp>
      <p:sp>
        <p:nvSpPr>
          <p:cNvPr id="3" name="Slide Number Placeholder 2"/>
          <p:cNvSpPr>
            <a:spLocks noGrp="1"/>
          </p:cNvSpPr>
          <p:nvPr>
            <p:ph type="sldNum" sz="quarter" idx="12"/>
          </p:nvPr>
        </p:nvSpPr>
        <p:spPr/>
        <p:txBody>
          <a:bodyPr/>
          <a:lstStyle/>
          <a:p>
            <a:fld id="{B1786307-ADD8-48E8-995C-00C25831F129}" type="slidenum">
              <a:rPr lang="en-US" smtClean="0"/>
              <a:pPr/>
              <a:t>62</a:t>
            </a:fld>
            <a:endParaRPr lang="en-US" dirty="0"/>
          </a:p>
        </p:txBody>
      </p:sp>
    </p:spTree>
    <p:extLst>
      <p:ext uri="{BB962C8B-B14F-4D97-AF65-F5344CB8AC3E}">
        <p14:creationId xmlns:p14="http://schemas.microsoft.com/office/powerpoint/2010/main" val="26532516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HOTMA PH Over-Income 103</a:t>
            </a:r>
          </a:p>
        </p:txBody>
      </p:sp>
      <p:sp>
        <p:nvSpPr>
          <p:cNvPr id="7" name="TextBox 6"/>
          <p:cNvSpPr txBox="1"/>
          <p:nvPr/>
        </p:nvSpPr>
        <p:spPr>
          <a:xfrm>
            <a:off x="2209800" y="685800"/>
            <a:ext cx="7010400" cy="7863691"/>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2800" b="1" dirty="0">
                <a:solidFill>
                  <a:srgbClr val="004A64"/>
                </a:solidFill>
              </a:rPr>
              <a:t>PIH Notice 2019-11</a:t>
            </a:r>
          </a:p>
          <a:p>
            <a:endParaRPr lang="en-US" sz="500" b="1" dirty="0">
              <a:solidFill>
                <a:srgbClr val="004A64"/>
              </a:solidFill>
            </a:endParaRPr>
          </a:p>
          <a:p>
            <a:pPr marL="457200" indent="-457200">
              <a:buFont typeface="Arial" panose="020B0604020202020204" pitchFamily="34" charset="0"/>
              <a:buChar char="•"/>
            </a:pPr>
            <a:r>
              <a:rPr lang="en-US" sz="2800" b="1" dirty="0">
                <a:solidFill>
                  <a:srgbClr val="004A64"/>
                </a:solidFill>
              </a:rPr>
              <a:t>Must update ACOP and possible Significant Amendment to PHA’s Annual Plan.</a:t>
            </a:r>
          </a:p>
          <a:p>
            <a:endParaRPr lang="en-US" sz="500" b="1" dirty="0">
              <a:solidFill>
                <a:srgbClr val="004A64"/>
              </a:solidFill>
            </a:endParaRPr>
          </a:p>
          <a:p>
            <a:pPr marL="457200" indent="-457200">
              <a:buFont typeface="Arial" panose="020B0604020202020204" pitchFamily="34" charset="0"/>
              <a:buChar char="•"/>
            </a:pPr>
            <a:r>
              <a:rPr lang="en-US" sz="2800" b="1" dirty="0">
                <a:solidFill>
                  <a:srgbClr val="004A64"/>
                </a:solidFill>
              </a:rPr>
              <a:t>Going forward, must continue to update over-income limits in PHA ACOP no later than 60 days after HUD publishes new income limits each year.</a:t>
            </a:r>
          </a:p>
          <a:p>
            <a:endParaRPr lang="en-US" sz="500" b="1" dirty="0">
              <a:solidFill>
                <a:srgbClr val="004A64"/>
              </a:solidFill>
            </a:endParaRPr>
          </a:p>
          <a:p>
            <a:pPr marL="457200" indent="-457200">
              <a:buFont typeface="Arial" panose="020B0604020202020204" pitchFamily="34" charset="0"/>
              <a:buChar char="•"/>
            </a:pPr>
            <a:r>
              <a:rPr lang="en-US" sz="2800" b="1" dirty="0">
                <a:solidFill>
                  <a:srgbClr val="004A64"/>
                </a:solidFill>
              </a:rPr>
              <a:t>Annual or Interim reexam starts the 2-year clock. PHA must provide written notification to family if one-year after the initial over-income finding the family’s income continues to exceed over-income limit.</a:t>
            </a:r>
          </a:p>
          <a:p>
            <a:pPr marL="457200" indent="-457200">
              <a:buFont typeface="Arial" panose="020B0604020202020204" pitchFamily="34" charset="0"/>
              <a:buChar char="•"/>
            </a:pPr>
            <a:endParaRPr lang="en-US" sz="2800" b="1" dirty="0">
              <a:solidFill>
                <a:srgbClr val="004A64"/>
              </a:solidFill>
            </a:endParaRPr>
          </a:p>
          <a:p>
            <a:pPr marL="457200" indent="-457200">
              <a:buFont typeface="Arial" panose="020B0604020202020204" pitchFamily="34" charset="0"/>
              <a:buChar char="•"/>
            </a:pPr>
            <a:endParaRPr lang="en-US" sz="2800" b="1" dirty="0">
              <a:solidFill>
                <a:srgbClr val="004A64"/>
              </a:solidFill>
            </a:endParaRPr>
          </a:p>
          <a:p>
            <a:endParaRPr lang="en-US" sz="2000" b="1" dirty="0">
              <a:solidFill>
                <a:srgbClr val="004A64"/>
              </a:solidFill>
            </a:endParaRPr>
          </a:p>
          <a:p>
            <a:endParaRPr lang="en-US" sz="2800" b="1" dirty="0">
              <a:solidFill>
                <a:srgbClr val="004A64"/>
              </a:solidFill>
            </a:endParaRPr>
          </a:p>
          <a:p>
            <a:endParaRPr lang="en-US" sz="2800" b="1" dirty="0">
              <a:solidFill>
                <a:srgbClr val="004A64"/>
              </a:solidFill>
            </a:endParaRPr>
          </a:p>
          <a:p>
            <a:pPr marL="571500" indent="-571500">
              <a:buFont typeface="+mj-lt"/>
              <a:buAutoNum type="romanUcPeriod"/>
            </a:pPr>
            <a:endParaRPr lang="en-US" sz="28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63</a:t>
            </a:fld>
            <a:endParaRPr lang="en-US" dirty="0"/>
          </a:p>
        </p:txBody>
      </p:sp>
    </p:spTree>
    <p:extLst>
      <p:ext uri="{BB962C8B-B14F-4D97-AF65-F5344CB8AC3E}">
        <p14:creationId xmlns:p14="http://schemas.microsoft.com/office/powerpoint/2010/main" val="30493961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HOTMA PH Over-Income 103</a:t>
            </a:r>
          </a:p>
        </p:txBody>
      </p:sp>
      <p:sp>
        <p:nvSpPr>
          <p:cNvPr id="7" name="TextBox 6"/>
          <p:cNvSpPr txBox="1"/>
          <p:nvPr/>
        </p:nvSpPr>
        <p:spPr>
          <a:xfrm>
            <a:off x="2133600" y="838201"/>
            <a:ext cx="7010400" cy="750974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endParaRPr lang="en-US" sz="1000" b="1" dirty="0">
              <a:solidFill>
                <a:srgbClr val="004A64"/>
              </a:solidFill>
            </a:endParaRPr>
          </a:p>
          <a:p>
            <a:pPr marL="457200" indent="-457200">
              <a:buFont typeface="Arial" panose="020B0604020202020204" pitchFamily="34" charset="0"/>
              <a:buChar char="•"/>
            </a:pPr>
            <a:r>
              <a:rPr lang="en-US" sz="2800" b="1" dirty="0">
                <a:solidFill>
                  <a:srgbClr val="004A64"/>
                </a:solidFill>
              </a:rPr>
              <a:t>Calculate final over-income (Very Low Income x 2.4) for each family size.</a:t>
            </a:r>
          </a:p>
          <a:p>
            <a:endParaRPr lang="en-US" sz="1000" b="1" dirty="0">
              <a:solidFill>
                <a:srgbClr val="004A64"/>
              </a:solidFill>
            </a:endParaRPr>
          </a:p>
          <a:p>
            <a:pPr marL="457200" indent="-457200">
              <a:buFont typeface="Arial" panose="020B0604020202020204" pitchFamily="34" charset="0"/>
              <a:buChar char="•"/>
            </a:pPr>
            <a:r>
              <a:rPr lang="en-US" sz="2800" b="1" dirty="0">
                <a:solidFill>
                  <a:srgbClr val="004A64"/>
                </a:solidFill>
              </a:rPr>
              <a:t>After family’s income has exceeded 120% of AMI for 2 consecutive years, a PHA must terminate tenancy within 6 months of second income determination or change family’s monthly rent to the greater of </a:t>
            </a:r>
          </a:p>
          <a:p>
            <a:r>
              <a:rPr lang="en-US" sz="2800" b="1" dirty="0">
                <a:solidFill>
                  <a:srgbClr val="004A64"/>
                </a:solidFill>
              </a:rPr>
              <a:t>         (1) Applicable FMR or</a:t>
            </a:r>
          </a:p>
          <a:p>
            <a:r>
              <a:rPr lang="en-US" sz="2800" b="1" dirty="0">
                <a:solidFill>
                  <a:srgbClr val="004A64"/>
                </a:solidFill>
              </a:rPr>
              <a:t>         (2) Amount of monthly subsidy for the</a:t>
            </a:r>
          </a:p>
          <a:p>
            <a:r>
              <a:rPr lang="en-US" sz="2800" b="1" dirty="0">
                <a:solidFill>
                  <a:srgbClr val="004A64"/>
                </a:solidFill>
              </a:rPr>
              <a:t>               unit (includes operating and CAPFund)</a:t>
            </a:r>
          </a:p>
          <a:p>
            <a:pPr lvl="0" hangingPunct="0"/>
            <a:endParaRPr lang="en-US" sz="2800" dirty="0"/>
          </a:p>
          <a:p>
            <a:pPr marL="457200" indent="-457200">
              <a:buFont typeface="Arial" panose="020B0604020202020204" pitchFamily="34" charset="0"/>
              <a:buChar char="•"/>
            </a:pPr>
            <a:endParaRPr lang="en-US" sz="2800" b="1" dirty="0">
              <a:solidFill>
                <a:srgbClr val="004A64"/>
              </a:solidFill>
            </a:endParaRPr>
          </a:p>
          <a:p>
            <a:pPr marL="457200" indent="-457200">
              <a:buFont typeface="Arial" panose="020B0604020202020204" pitchFamily="34" charset="0"/>
              <a:buChar char="•"/>
            </a:pPr>
            <a:endParaRPr lang="en-US" sz="2800" b="1" dirty="0">
              <a:solidFill>
                <a:srgbClr val="004A64"/>
              </a:solidFill>
            </a:endParaRPr>
          </a:p>
          <a:p>
            <a:endParaRPr lang="en-US" sz="2000" b="1" dirty="0">
              <a:solidFill>
                <a:srgbClr val="004A64"/>
              </a:solidFill>
            </a:endParaRPr>
          </a:p>
          <a:p>
            <a:endParaRPr lang="en-US" sz="2800" b="1" dirty="0">
              <a:solidFill>
                <a:srgbClr val="004A64"/>
              </a:solidFill>
            </a:endParaRPr>
          </a:p>
          <a:p>
            <a:endParaRPr lang="en-US" sz="2800" b="1" dirty="0">
              <a:solidFill>
                <a:srgbClr val="004A64"/>
              </a:solidFill>
            </a:endParaRPr>
          </a:p>
          <a:p>
            <a:pPr marL="571500" indent="-571500">
              <a:buFont typeface="+mj-lt"/>
              <a:buAutoNum type="romanUcPeriod"/>
            </a:pPr>
            <a:endParaRPr lang="en-US" sz="28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64</a:t>
            </a:fld>
            <a:endParaRPr lang="en-US" dirty="0"/>
          </a:p>
        </p:txBody>
      </p:sp>
    </p:spTree>
    <p:extLst>
      <p:ext uri="{BB962C8B-B14F-4D97-AF65-F5344CB8AC3E}">
        <p14:creationId xmlns:p14="http://schemas.microsoft.com/office/powerpoint/2010/main" val="24005555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HOTMA PH Over-Income 103</a:t>
            </a:r>
          </a:p>
        </p:txBody>
      </p:sp>
      <p:sp>
        <p:nvSpPr>
          <p:cNvPr id="7" name="TextBox 6"/>
          <p:cNvSpPr txBox="1"/>
          <p:nvPr/>
        </p:nvSpPr>
        <p:spPr>
          <a:xfrm>
            <a:off x="2133600" y="838201"/>
            <a:ext cx="7010400" cy="5355312"/>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endParaRPr lang="en-US" sz="1000" b="1" dirty="0">
              <a:solidFill>
                <a:srgbClr val="004A64"/>
              </a:solidFill>
            </a:endParaRPr>
          </a:p>
          <a:p>
            <a:pPr marL="457200" indent="-457200">
              <a:buFont typeface="Arial" panose="020B0604020202020204" pitchFamily="34" charset="0"/>
              <a:buChar char="•"/>
            </a:pPr>
            <a:r>
              <a:rPr lang="en-US" sz="2800" b="1" dirty="0">
                <a:solidFill>
                  <a:srgbClr val="004A64"/>
                </a:solidFill>
              </a:rPr>
              <a:t>Family is no longer subject to this ruling, if  PHA discovers thru an annual/interim reexam that a previously over-income family has income below over-income limit.</a:t>
            </a:r>
          </a:p>
          <a:p>
            <a:endParaRPr lang="en-US" sz="1000" b="1" dirty="0">
              <a:solidFill>
                <a:srgbClr val="004A64"/>
              </a:solidFill>
            </a:endParaRPr>
          </a:p>
          <a:p>
            <a:pPr marL="457200" indent="-457200">
              <a:buFont typeface="Arial" panose="020B0604020202020204" pitchFamily="34" charset="0"/>
              <a:buChar char="•"/>
            </a:pPr>
            <a:endParaRPr lang="en-US" sz="2800" b="1" dirty="0">
              <a:solidFill>
                <a:srgbClr val="004A64"/>
              </a:solidFill>
            </a:endParaRPr>
          </a:p>
          <a:p>
            <a:pPr lvl="0" hangingPunct="0"/>
            <a:endParaRPr lang="en-US" sz="2800" dirty="0"/>
          </a:p>
          <a:p>
            <a:pPr marL="457200" indent="-457200">
              <a:buFont typeface="Arial" panose="020B0604020202020204" pitchFamily="34" charset="0"/>
              <a:buChar char="•"/>
            </a:pPr>
            <a:endParaRPr lang="en-US" sz="2800" b="1" dirty="0">
              <a:solidFill>
                <a:srgbClr val="004A64"/>
              </a:solidFill>
            </a:endParaRPr>
          </a:p>
          <a:p>
            <a:pPr marL="457200" indent="-457200">
              <a:buFont typeface="Arial" panose="020B0604020202020204" pitchFamily="34" charset="0"/>
              <a:buChar char="•"/>
            </a:pPr>
            <a:endParaRPr lang="en-US" sz="2800" b="1" dirty="0">
              <a:solidFill>
                <a:srgbClr val="004A64"/>
              </a:solidFill>
            </a:endParaRPr>
          </a:p>
          <a:p>
            <a:endParaRPr lang="en-US" sz="2000" b="1" dirty="0">
              <a:solidFill>
                <a:srgbClr val="004A64"/>
              </a:solidFill>
            </a:endParaRPr>
          </a:p>
          <a:p>
            <a:endParaRPr lang="en-US" sz="2800" b="1" dirty="0">
              <a:solidFill>
                <a:srgbClr val="004A64"/>
              </a:solidFill>
            </a:endParaRPr>
          </a:p>
          <a:p>
            <a:endParaRPr lang="en-US" sz="2800" b="1" dirty="0">
              <a:solidFill>
                <a:srgbClr val="004A64"/>
              </a:solidFill>
            </a:endParaRPr>
          </a:p>
          <a:p>
            <a:pPr marL="571500" indent="-571500">
              <a:buFont typeface="+mj-lt"/>
              <a:buAutoNum type="romanUcPeriod"/>
            </a:pPr>
            <a:endParaRPr lang="en-US" sz="28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65</a:t>
            </a:fld>
            <a:endParaRPr lang="en-US" dirty="0"/>
          </a:p>
        </p:txBody>
      </p:sp>
    </p:spTree>
    <p:extLst>
      <p:ext uri="{BB962C8B-B14F-4D97-AF65-F5344CB8AC3E}">
        <p14:creationId xmlns:p14="http://schemas.microsoft.com/office/powerpoint/2010/main" val="1846407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Ceiling Rents</a:t>
            </a:r>
          </a:p>
        </p:txBody>
      </p:sp>
      <p:sp>
        <p:nvSpPr>
          <p:cNvPr id="4" name="TextBox 3"/>
          <p:cNvSpPr txBox="1"/>
          <p:nvPr/>
        </p:nvSpPr>
        <p:spPr>
          <a:xfrm>
            <a:off x="2245895" y="1295400"/>
            <a:ext cx="6553200" cy="4539704"/>
          </a:xfrm>
          <a:prstGeom prst="rect">
            <a:avLst/>
          </a:prstGeom>
          <a:noFill/>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HUD is requiring PHAs to reduce ceiling rents to zero without including any guidance in a Federal Regulation or PIH Notice.</a:t>
            </a:r>
          </a:p>
          <a:p>
            <a:endParaRPr lang="en-US" sz="500" b="1" dirty="0">
              <a:solidFill>
                <a:srgbClr val="004A64"/>
              </a:solidFill>
            </a:endParaRPr>
          </a:p>
          <a:p>
            <a:pPr marL="457200" indent="-457200">
              <a:buFont typeface="Arial" panose="020B0604020202020204" pitchFamily="34" charset="0"/>
              <a:buChar char="•"/>
            </a:pPr>
            <a:r>
              <a:rPr lang="en-US" sz="3200" b="1" dirty="0">
                <a:solidFill>
                  <a:srgbClr val="004A64"/>
                </a:solidFill>
              </a:rPr>
              <a:t>If the PHA is correctly reducing the based Flat Rent by a ‘reasonable’ utility allowance, there is no basis for continued use of Ceiling Rents.</a:t>
            </a:r>
          </a:p>
          <a:p>
            <a:pPr marL="457200" indent="-457200">
              <a:buFont typeface="Arial" panose="020B0604020202020204" pitchFamily="34" charset="0"/>
              <a:buChar char="•"/>
            </a:pPr>
            <a:endParaRPr lang="en-US" sz="1000" dirty="0">
              <a:solidFill>
                <a:srgbClr val="4D4D4F"/>
              </a:solidFill>
            </a:endParaRPr>
          </a:p>
          <a:p>
            <a:pPr>
              <a:buClr>
                <a:srgbClr val="009FC2"/>
              </a:buClr>
              <a:buSzPct val="100000"/>
            </a:pPr>
            <a:endParaRPr lang="en-US" sz="2400" dirty="0">
              <a:solidFill>
                <a:srgbClr val="4D4D4F"/>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66</a:t>
            </a:fld>
            <a:endParaRPr lang="en-US" dirty="0"/>
          </a:p>
        </p:txBody>
      </p:sp>
    </p:spTree>
    <p:extLst>
      <p:ext uri="{BB962C8B-B14F-4D97-AF65-F5344CB8AC3E}">
        <p14:creationId xmlns:p14="http://schemas.microsoft.com/office/powerpoint/2010/main" val="1593072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 y="-5024"/>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What’s Up?</a:t>
            </a:r>
          </a:p>
        </p:txBody>
      </p:sp>
      <p:sp>
        <p:nvSpPr>
          <p:cNvPr id="4" name="TextBox 3"/>
          <p:cNvSpPr txBox="1"/>
          <p:nvPr/>
        </p:nvSpPr>
        <p:spPr>
          <a:xfrm>
            <a:off x="1981200" y="1219200"/>
            <a:ext cx="6817895" cy="541686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Clr>
                <a:srgbClr val="009FC2"/>
              </a:buClr>
              <a:buSzPct val="100000"/>
              <a:buFont typeface="Arial" panose="020B0604020202020204" pitchFamily="34" charset="0"/>
              <a:buChar char="•"/>
            </a:pPr>
            <a:endParaRPr lang="en-US" sz="3200" b="1" dirty="0">
              <a:solidFill>
                <a:srgbClr val="004A64"/>
              </a:solidFill>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endParaRPr lang="en-US" sz="3200" b="1" dirty="0">
              <a:solidFill>
                <a:srgbClr val="004A64"/>
              </a:solidFill>
              <a:sym typeface="Wingdings" panose="05000000000000000000" pitchFamily="2" charset="2"/>
            </a:endParaRPr>
          </a:p>
          <a:p>
            <a:pPr>
              <a:buClr>
                <a:srgbClr val="009FC2"/>
              </a:buClr>
              <a:buSzPct val="100000"/>
            </a:pPr>
            <a:r>
              <a:rPr lang="en-US" sz="3200" b="1" dirty="0">
                <a:solidFill>
                  <a:srgbClr val="004A64"/>
                </a:solidFill>
                <a:sym typeface="Wingdings" panose="05000000000000000000" pitchFamily="2" charset="2"/>
              </a:rPr>
              <a:t>                  Questions???</a:t>
            </a:r>
          </a:p>
          <a:p>
            <a:endParaRPr lang="en-US" sz="3200" b="1" dirty="0">
              <a:solidFill>
                <a:srgbClr val="004A64"/>
              </a:solidFill>
            </a:endParaRP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67</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752600"/>
            <a:ext cx="2036983" cy="3091720"/>
          </a:xfrm>
          <a:prstGeom prst="rect">
            <a:avLst/>
          </a:prstGeom>
        </p:spPr>
      </p:pic>
    </p:spTree>
    <p:extLst>
      <p:ext uri="{BB962C8B-B14F-4D97-AF65-F5344CB8AC3E}">
        <p14:creationId xmlns:p14="http://schemas.microsoft.com/office/powerpoint/2010/main" val="19919711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Other Topics of Interest</a:t>
            </a:r>
          </a:p>
        </p:txBody>
      </p:sp>
      <p:sp>
        <p:nvSpPr>
          <p:cNvPr id="4" name="TextBox 3"/>
          <p:cNvSpPr txBox="1"/>
          <p:nvPr/>
        </p:nvSpPr>
        <p:spPr>
          <a:xfrm>
            <a:off x="1981200" y="1314405"/>
            <a:ext cx="6817895" cy="4439677"/>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endParaRPr lang="en-US" sz="500" b="1" dirty="0">
              <a:solidFill>
                <a:srgbClr val="004A64"/>
              </a:solidFill>
            </a:endParaRPr>
          </a:p>
          <a:p>
            <a:pPr marL="457200" indent="-457200">
              <a:buFont typeface="Arial" panose="020B0604020202020204" pitchFamily="34" charset="0"/>
              <a:buChar char="•"/>
            </a:pPr>
            <a:r>
              <a:rPr lang="en-US" sz="4000" b="1" dirty="0">
                <a:solidFill>
                  <a:srgbClr val="004A64"/>
                </a:solidFill>
              </a:rPr>
              <a:t>Portability</a:t>
            </a:r>
          </a:p>
          <a:p>
            <a:endParaRPr lang="en-US" sz="1000" b="1" dirty="0">
              <a:solidFill>
                <a:srgbClr val="004A64"/>
              </a:solidFill>
            </a:endParaRPr>
          </a:p>
          <a:p>
            <a:pPr marL="457200" indent="-457200">
              <a:buFont typeface="Arial" panose="020B0604020202020204" pitchFamily="34" charset="0"/>
              <a:buChar char="•"/>
            </a:pPr>
            <a:r>
              <a:rPr lang="en-US" sz="4000" b="1" dirty="0">
                <a:solidFill>
                  <a:srgbClr val="004A64"/>
                </a:solidFill>
              </a:rPr>
              <a:t>Voucher Issuance/Expiration</a:t>
            </a:r>
          </a:p>
          <a:p>
            <a:pPr marL="457200" indent="-457200">
              <a:buFont typeface="Arial" panose="020B0604020202020204" pitchFamily="34" charset="0"/>
              <a:buChar char="•"/>
            </a:pPr>
            <a:endParaRPr lang="en-US" sz="1000" b="1" dirty="0">
              <a:solidFill>
                <a:srgbClr val="004A64"/>
              </a:solidFill>
            </a:endParaRPr>
          </a:p>
          <a:p>
            <a:pPr marL="457200" indent="-457200">
              <a:buFont typeface="Arial" panose="020B0604020202020204" pitchFamily="34" charset="0"/>
              <a:buChar char="•"/>
            </a:pPr>
            <a:r>
              <a:rPr lang="en-US" sz="4000" b="1" dirty="0">
                <a:solidFill>
                  <a:srgbClr val="004A64"/>
                </a:solidFill>
              </a:rPr>
              <a:t>HAP HOLD vs SHOP</a:t>
            </a:r>
          </a:p>
          <a:p>
            <a:endParaRPr lang="en-US" sz="5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171450" indent="-171450">
              <a:buFont typeface="Arial" panose="020B0604020202020204" pitchFamily="34" charset="0"/>
              <a:buChar char="•"/>
            </a:pPr>
            <a:endParaRPr lang="en-US" sz="105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68</a:t>
            </a:fld>
            <a:endParaRPr lang="en-US" dirty="0"/>
          </a:p>
        </p:txBody>
      </p:sp>
    </p:spTree>
    <p:extLst>
      <p:ext uri="{BB962C8B-B14F-4D97-AF65-F5344CB8AC3E}">
        <p14:creationId xmlns:p14="http://schemas.microsoft.com/office/powerpoint/2010/main" val="1289445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Portability</a:t>
            </a:r>
          </a:p>
        </p:txBody>
      </p:sp>
      <p:sp>
        <p:nvSpPr>
          <p:cNvPr id="4" name="TextBox 3"/>
          <p:cNvSpPr txBox="1"/>
          <p:nvPr/>
        </p:nvSpPr>
        <p:spPr>
          <a:xfrm>
            <a:off x="1981200" y="1219200"/>
            <a:ext cx="6817895" cy="5901616"/>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Handout</a:t>
            </a:r>
          </a:p>
          <a:p>
            <a:endParaRPr lang="en-US" sz="1050" b="1" dirty="0">
              <a:solidFill>
                <a:srgbClr val="004A64"/>
              </a:solidFill>
            </a:endParaRPr>
          </a:p>
          <a:p>
            <a:pPr marL="457200" indent="-457200">
              <a:buFont typeface="Arial" panose="020B0604020202020204" pitchFamily="34" charset="0"/>
              <a:buChar char="•"/>
            </a:pPr>
            <a:r>
              <a:rPr lang="en-US" sz="3200" b="1" dirty="0">
                <a:solidFill>
                  <a:srgbClr val="004A64"/>
                </a:solidFill>
              </a:rPr>
              <a:t>Action Types</a:t>
            </a:r>
          </a:p>
          <a:p>
            <a:r>
              <a:rPr lang="en-US" sz="3200" b="1" dirty="0">
                <a:solidFill>
                  <a:srgbClr val="004A64"/>
                </a:solidFill>
              </a:rPr>
              <a:t>         - Action 1 or Action 4</a:t>
            </a:r>
          </a:p>
          <a:p>
            <a:r>
              <a:rPr lang="en-US" sz="3200" b="1" dirty="0">
                <a:solidFill>
                  <a:srgbClr val="004A64"/>
                </a:solidFill>
              </a:rPr>
              <a:t>			= 12e Cost Billed per Month</a:t>
            </a:r>
          </a:p>
          <a:p>
            <a:r>
              <a:rPr lang="en-US" sz="3200" b="1" dirty="0">
                <a:solidFill>
                  <a:srgbClr val="004A64"/>
                </a:solidFill>
              </a:rPr>
              <a:t>	          = 12f PHA Code Billed</a:t>
            </a:r>
          </a:p>
          <a:p>
            <a:r>
              <a:rPr lang="en-US" sz="3200" b="1" dirty="0">
                <a:solidFill>
                  <a:srgbClr val="004A64"/>
                </a:solidFill>
              </a:rPr>
              <a:t>         - Action 5 or Action 6</a:t>
            </a:r>
          </a:p>
          <a:p>
            <a:r>
              <a:rPr lang="en-US" sz="3200" b="1" dirty="0">
                <a:solidFill>
                  <a:srgbClr val="004A64"/>
                </a:solidFill>
              </a:rPr>
              <a:t>         - Action 9</a:t>
            </a:r>
          </a:p>
          <a:p>
            <a:endParaRPr lang="en-US" sz="1050" b="1" dirty="0">
              <a:solidFill>
                <a:srgbClr val="004A64"/>
              </a:solidFill>
            </a:endParaRPr>
          </a:p>
          <a:p>
            <a:pPr marL="457200" indent="-457200">
              <a:buFont typeface="Arial" panose="020B0604020202020204" pitchFamily="34" charset="0"/>
              <a:buChar char="•"/>
            </a:pPr>
            <a:r>
              <a:rPr lang="en-US" sz="3200" b="1" dirty="0">
                <a:solidFill>
                  <a:srgbClr val="004A64"/>
                </a:solidFill>
              </a:rPr>
              <a:t>Effective Dates?</a:t>
            </a:r>
          </a:p>
          <a:p>
            <a:pPr marL="171450" indent="-171450">
              <a:buFont typeface="Arial" panose="020B0604020202020204" pitchFamily="34" charset="0"/>
              <a:buChar char="•"/>
            </a:pPr>
            <a:endParaRPr lang="en-US" sz="105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69</a:t>
            </a:fld>
            <a:endParaRPr lang="en-US" dirty="0"/>
          </a:p>
        </p:txBody>
      </p:sp>
    </p:spTree>
    <p:extLst>
      <p:ext uri="{BB962C8B-B14F-4D97-AF65-F5344CB8AC3E}">
        <p14:creationId xmlns:p14="http://schemas.microsoft.com/office/powerpoint/2010/main" val="22195756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Delinquency Report-VO</a:t>
            </a:r>
          </a:p>
        </p:txBody>
      </p:sp>
      <p:sp>
        <p:nvSpPr>
          <p:cNvPr id="4" name="TextBox 3"/>
          <p:cNvSpPr txBox="1"/>
          <p:nvPr/>
        </p:nvSpPr>
        <p:spPr>
          <a:xfrm>
            <a:off x="1981200" y="1219200"/>
            <a:ext cx="6817895" cy="5232202"/>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VMS Last Day Count</a:t>
            </a:r>
          </a:p>
          <a:p>
            <a:r>
              <a:rPr lang="en-US" sz="3200" b="1" dirty="0">
                <a:solidFill>
                  <a:srgbClr val="004A64"/>
                </a:solidFill>
              </a:rPr>
              <a:t>         - 30 – 60 day timing difference</a:t>
            </a:r>
          </a:p>
          <a:p>
            <a:r>
              <a:rPr lang="en-US" sz="3200" b="1" dirty="0">
                <a:solidFill>
                  <a:srgbClr val="004A64"/>
                </a:solidFill>
              </a:rPr>
              <a:t>           between VMS and PIC.</a:t>
            </a:r>
          </a:p>
          <a:p>
            <a:endParaRPr lang="en-US" sz="2000" b="1" dirty="0">
              <a:solidFill>
                <a:srgbClr val="004A64"/>
              </a:solidFill>
            </a:endParaRPr>
          </a:p>
          <a:p>
            <a:pPr marL="457200" indent="-457200">
              <a:buFont typeface="Arial" panose="020B0604020202020204" pitchFamily="34" charset="0"/>
              <a:buChar char="•"/>
            </a:pPr>
            <a:r>
              <a:rPr lang="en-US" sz="3200" b="1" dirty="0">
                <a:solidFill>
                  <a:srgbClr val="004A64"/>
                </a:solidFill>
              </a:rPr>
              <a:t>Portability Move-out</a:t>
            </a:r>
          </a:p>
          <a:p>
            <a:r>
              <a:rPr lang="en-US" sz="3200" b="1" dirty="0">
                <a:solidFill>
                  <a:srgbClr val="004A64"/>
                </a:solidFill>
              </a:rPr>
              <a:t>         - Sourced from PIC as of</a:t>
            </a:r>
          </a:p>
          <a:p>
            <a:r>
              <a:rPr lang="en-US" sz="3200" b="1" dirty="0">
                <a:solidFill>
                  <a:srgbClr val="004A64"/>
                </a:solidFill>
              </a:rPr>
              <a:t>           Summarization Report End Date.</a:t>
            </a:r>
          </a:p>
          <a:p>
            <a:endParaRPr lang="en-US" sz="2000" b="1" dirty="0">
              <a:solidFill>
                <a:srgbClr val="004A64"/>
              </a:solidFill>
            </a:endParaRPr>
          </a:p>
          <a:p>
            <a:pPr marL="457200" indent="-457200">
              <a:buFont typeface="Arial" panose="020B0604020202020204" pitchFamily="34" charset="0"/>
              <a:buChar char="•"/>
            </a:pPr>
            <a:r>
              <a:rPr lang="en-US" sz="3200" b="1" dirty="0">
                <a:solidFill>
                  <a:srgbClr val="004A64"/>
                </a:solidFill>
              </a:rPr>
              <a:t>Portability Move-in</a:t>
            </a:r>
          </a:p>
          <a:p>
            <a:r>
              <a:rPr lang="en-US" sz="3200" b="1" dirty="0">
                <a:solidFill>
                  <a:srgbClr val="004A64"/>
                </a:solidFill>
              </a:rPr>
              <a:t>         - Sourced from PIC as of </a:t>
            </a:r>
          </a:p>
          <a:p>
            <a:r>
              <a:rPr lang="en-US" sz="3200" b="1" dirty="0">
                <a:solidFill>
                  <a:srgbClr val="004A64"/>
                </a:solidFill>
              </a:rPr>
              <a:t>           Summarization Report End Date</a:t>
            </a:r>
          </a:p>
        </p:txBody>
      </p:sp>
      <p:sp>
        <p:nvSpPr>
          <p:cNvPr id="3" name="Slide Number Placeholder 2"/>
          <p:cNvSpPr>
            <a:spLocks noGrp="1"/>
          </p:cNvSpPr>
          <p:nvPr>
            <p:ph type="sldNum" sz="quarter" idx="12"/>
          </p:nvPr>
        </p:nvSpPr>
        <p:spPr/>
        <p:txBody>
          <a:bodyPr/>
          <a:lstStyle/>
          <a:p>
            <a:fld id="{B1786307-ADD8-48E8-995C-00C25831F129}" type="slidenum">
              <a:rPr lang="en-US" smtClean="0"/>
              <a:pPr/>
              <a:t>7</a:t>
            </a:fld>
            <a:endParaRPr lang="en-US" dirty="0"/>
          </a:p>
        </p:txBody>
      </p:sp>
    </p:spTree>
    <p:extLst>
      <p:ext uri="{BB962C8B-B14F-4D97-AF65-F5344CB8AC3E}">
        <p14:creationId xmlns:p14="http://schemas.microsoft.com/office/powerpoint/2010/main" val="25340055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Portability</a:t>
            </a:r>
          </a:p>
        </p:txBody>
      </p:sp>
      <p:sp>
        <p:nvSpPr>
          <p:cNvPr id="4" name="TextBox 3"/>
          <p:cNvSpPr txBox="1"/>
          <p:nvPr/>
        </p:nvSpPr>
        <p:spPr>
          <a:xfrm>
            <a:off x="1981200" y="1219200"/>
            <a:ext cx="6817895" cy="2954655"/>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PIC Reports</a:t>
            </a:r>
          </a:p>
          <a:p>
            <a:pPr marL="1371600" lvl="2" indent="-457200">
              <a:buFont typeface="Arial" panose="020B0604020202020204" pitchFamily="34" charset="0"/>
              <a:buChar char="•"/>
            </a:pPr>
            <a:r>
              <a:rPr lang="en-US" sz="3200" b="1" dirty="0">
                <a:solidFill>
                  <a:srgbClr val="004A64"/>
                </a:solidFill>
              </a:rPr>
              <a:t>Portability Billing Report</a:t>
            </a:r>
          </a:p>
          <a:p>
            <a:pPr marL="1371600" lvl="2" indent="-457200">
              <a:buFont typeface="Arial" panose="020B0604020202020204" pitchFamily="34" charset="0"/>
              <a:buChar char="•"/>
            </a:pPr>
            <a:r>
              <a:rPr lang="en-US" sz="3200" b="1" dirty="0">
                <a:solidFill>
                  <a:srgbClr val="004A64"/>
                </a:solidFill>
              </a:rPr>
              <a:t>Portability Billed Report</a:t>
            </a:r>
          </a:p>
          <a:p>
            <a:pPr marL="1371600" lvl="2" indent="-457200">
              <a:buFont typeface="Arial" panose="020B0604020202020204" pitchFamily="34" charset="0"/>
              <a:buChar char="•"/>
            </a:pPr>
            <a:r>
              <a:rPr lang="en-US" sz="3200" b="1" dirty="0">
                <a:solidFill>
                  <a:srgbClr val="004A64"/>
                </a:solidFill>
              </a:rPr>
              <a:t>Delinquency Report</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70</a:t>
            </a:fld>
            <a:endParaRPr lang="en-US" dirty="0"/>
          </a:p>
        </p:txBody>
      </p:sp>
    </p:spTree>
    <p:extLst>
      <p:ext uri="{BB962C8B-B14F-4D97-AF65-F5344CB8AC3E}">
        <p14:creationId xmlns:p14="http://schemas.microsoft.com/office/powerpoint/2010/main" val="25480906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Issuance of Voucher</a:t>
            </a:r>
          </a:p>
        </p:txBody>
      </p:sp>
      <p:sp>
        <p:nvSpPr>
          <p:cNvPr id="4" name="TextBox 3"/>
          <p:cNvSpPr txBox="1"/>
          <p:nvPr/>
        </p:nvSpPr>
        <p:spPr>
          <a:xfrm>
            <a:off x="1981200" y="1219200"/>
            <a:ext cx="6817895" cy="5232202"/>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2800" b="1" dirty="0">
                <a:solidFill>
                  <a:srgbClr val="004A64"/>
                </a:solidFill>
              </a:rPr>
              <a:t>Action 10 – Issuance of a Voucher is required prior to reporting:</a:t>
            </a:r>
          </a:p>
          <a:p>
            <a:r>
              <a:rPr lang="en-US" sz="2800" b="1" dirty="0">
                <a:solidFill>
                  <a:srgbClr val="004A64"/>
                </a:solidFill>
              </a:rPr>
              <a:t>          - Action 1 – New Admission</a:t>
            </a:r>
          </a:p>
          <a:p>
            <a:r>
              <a:rPr lang="en-US" sz="2800" b="1" dirty="0">
                <a:solidFill>
                  <a:srgbClr val="004A64"/>
                </a:solidFill>
              </a:rPr>
              <a:t>          - Action 4 – Portability Move-in</a:t>
            </a:r>
          </a:p>
          <a:p>
            <a:endParaRPr lang="en-US" sz="2800" b="1" dirty="0">
              <a:solidFill>
                <a:srgbClr val="004A64"/>
              </a:solidFill>
            </a:endParaRPr>
          </a:p>
          <a:p>
            <a:pPr marL="457200" indent="-457200">
              <a:buFont typeface="Arial" panose="020B0604020202020204" pitchFamily="34" charset="0"/>
              <a:buChar char="•"/>
            </a:pPr>
            <a:r>
              <a:rPr lang="en-US" sz="2800" b="1" dirty="0">
                <a:solidFill>
                  <a:srgbClr val="004A64"/>
                </a:solidFill>
              </a:rPr>
              <a:t>No longer required for:</a:t>
            </a:r>
          </a:p>
          <a:p>
            <a:r>
              <a:rPr lang="en-US" sz="2800" b="1" dirty="0">
                <a:solidFill>
                  <a:srgbClr val="004A64"/>
                </a:solidFill>
              </a:rPr>
              <a:t>         - Action 2/3 – Annual/Interim with 2c=Y </a:t>
            </a:r>
          </a:p>
          <a:p>
            <a:r>
              <a:rPr lang="en-US" sz="2800" b="1" dirty="0">
                <a:solidFill>
                  <a:srgbClr val="004A64"/>
                </a:solidFill>
              </a:rPr>
              <a:t>         - Action 7 – Other Change of Unit</a:t>
            </a:r>
          </a:p>
          <a:p>
            <a:endParaRPr lang="en-US" sz="2800" b="1" dirty="0">
              <a:solidFill>
                <a:srgbClr val="004A64"/>
              </a:solidFill>
            </a:endParaRPr>
          </a:p>
          <a:p>
            <a:pPr marL="457200" indent="-457200">
              <a:buFont typeface="Arial" panose="020B0604020202020204" pitchFamily="34" charset="0"/>
              <a:buChar char="•"/>
            </a:pPr>
            <a:r>
              <a:rPr lang="en-US" sz="2800" b="1" dirty="0">
                <a:solidFill>
                  <a:srgbClr val="004A64"/>
                </a:solidFill>
              </a:rPr>
              <a:t>Action 10 Effective Date should match the voucher issuance date.</a:t>
            </a:r>
          </a:p>
          <a:p>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71</a:t>
            </a:fld>
            <a:endParaRPr lang="en-US" dirty="0"/>
          </a:p>
        </p:txBody>
      </p:sp>
    </p:spTree>
    <p:extLst>
      <p:ext uri="{BB962C8B-B14F-4D97-AF65-F5344CB8AC3E}">
        <p14:creationId xmlns:p14="http://schemas.microsoft.com/office/powerpoint/2010/main" val="6415038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Issuance of Voucher</a:t>
            </a:r>
          </a:p>
        </p:txBody>
      </p:sp>
      <p:sp>
        <p:nvSpPr>
          <p:cNvPr id="4" name="TextBox 3"/>
          <p:cNvSpPr txBox="1"/>
          <p:nvPr/>
        </p:nvSpPr>
        <p:spPr>
          <a:xfrm>
            <a:off x="1981200" y="1219200"/>
            <a:ext cx="6817895" cy="4924425"/>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2800" b="1" dirty="0">
                <a:solidFill>
                  <a:srgbClr val="004A64"/>
                </a:solidFill>
              </a:rPr>
              <a:t>Action 10 – Issuance of a Voucher</a:t>
            </a:r>
          </a:p>
          <a:p>
            <a:r>
              <a:rPr lang="en-US" sz="2800" b="1" dirty="0">
                <a:solidFill>
                  <a:srgbClr val="004A64"/>
                </a:solidFill>
              </a:rPr>
              <a:t>         - Cannot VOID if submitted in error.</a:t>
            </a:r>
          </a:p>
          <a:p>
            <a:r>
              <a:rPr lang="en-US" sz="2800" b="1" dirty="0">
                <a:solidFill>
                  <a:srgbClr val="004A64"/>
                </a:solidFill>
              </a:rPr>
              <a:t>         - Action will attach to move or will </a:t>
            </a:r>
          </a:p>
          <a:p>
            <a:r>
              <a:rPr lang="en-US" sz="2800" b="1" dirty="0">
                <a:solidFill>
                  <a:srgbClr val="004A64"/>
                </a:solidFill>
              </a:rPr>
              <a:t>           remain in PIC for up to 15 months </a:t>
            </a:r>
          </a:p>
          <a:p>
            <a:r>
              <a:rPr lang="en-US" sz="2800" b="1" dirty="0">
                <a:solidFill>
                  <a:srgbClr val="004A64"/>
                </a:solidFill>
              </a:rPr>
              <a:t>           before being auto archived.</a:t>
            </a:r>
          </a:p>
          <a:p>
            <a:r>
              <a:rPr lang="en-US" sz="2800" b="1" dirty="0">
                <a:solidFill>
                  <a:srgbClr val="004A64"/>
                </a:solidFill>
              </a:rPr>
              <a:t>         - A new Action 10 should be submitted </a:t>
            </a:r>
          </a:p>
          <a:p>
            <a:r>
              <a:rPr lang="en-US" sz="2800" b="1" dirty="0">
                <a:solidFill>
                  <a:srgbClr val="004A64"/>
                </a:solidFill>
              </a:rPr>
              <a:t>           if submitting a correction to Action 1. </a:t>
            </a:r>
          </a:p>
          <a:p>
            <a:r>
              <a:rPr lang="en-US" sz="2800" b="1" dirty="0">
                <a:solidFill>
                  <a:srgbClr val="004A64"/>
                </a:solidFill>
              </a:rPr>
              <a:t>           </a:t>
            </a:r>
            <a:r>
              <a:rPr lang="en-US" sz="2000" b="1" dirty="0">
                <a:solidFill>
                  <a:srgbClr val="004A64"/>
                </a:solidFill>
              </a:rPr>
              <a:t>(PIC will not accept a correction to Action 4).</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72</a:t>
            </a:fld>
            <a:endParaRPr lang="en-US" dirty="0"/>
          </a:p>
        </p:txBody>
      </p:sp>
    </p:spTree>
    <p:extLst>
      <p:ext uri="{BB962C8B-B14F-4D97-AF65-F5344CB8AC3E}">
        <p14:creationId xmlns:p14="http://schemas.microsoft.com/office/powerpoint/2010/main" val="2495675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Issuance of Voucher</a:t>
            </a:r>
          </a:p>
        </p:txBody>
      </p:sp>
      <p:sp>
        <p:nvSpPr>
          <p:cNvPr id="4" name="TextBox 3"/>
          <p:cNvSpPr txBox="1"/>
          <p:nvPr/>
        </p:nvSpPr>
        <p:spPr>
          <a:xfrm>
            <a:off x="1981200" y="1219200"/>
            <a:ext cx="6817895" cy="4616648"/>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Portability requires Receiving PHA and recommends Initial PHA to report Action 10 to PIC</a:t>
            </a:r>
          </a:p>
          <a:p>
            <a:r>
              <a:rPr lang="en-US" sz="2800" b="1" dirty="0">
                <a:solidFill>
                  <a:srgbClr val="004A64"/>
                </a:solidFill>
              </a:rPr>
              <a:t>         - Good requirement for Receiving PHA.</a:t>
            </a:r>
          </a:p>
          <a:p>
            <a:r>
              <a:rPr lang="en-US" sz="2800" b="1" dirty="0">
                <a:solidFill>
                  <a:srgbClr val="004A64"/>
                </a:solidFill>
              </a:rPr>
              <a:t>         - Not so useful for Initial PHA </a:t>
            </a:r>
          </a:p>
          <a:p>
            <a:r>
              <a:rPr lang="en-US" sz="2800" b="1" dirty="0">
                <a:solidFill>
                  <a:srgbClr val="004A64"/>
                </a:solidFill>
              </a:rPr>
              <a:t>                -- Action 10 record could remain  </a:t>
            </a:r>
          </a:p>
          <a:p>
            <a:r>
              <a:rPr lang="en-US" sz="2800" b="1" dirty="0">
                <a:solidFill>
                  <a:srgbClr val="004A64"/>
                </a:solidFill>
              </a:rPr>
              <a:t>                   ‘open’ if Initial PHA is billed.</a:t>
            </a:r>
          </a:p>
          <a:p>
            <a:r>
              <a:rPr lang="en-US" sz="2800" b="1" dirty="0">
                <a:solidFill>
                  <a:srgbClr val="004A64"/>
                </a:solidFill>
              </a:rPr>
              <a:t>            </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73</a:t>
            </a:fld>
            <a:endParaRPr lang="en-US" dirty="0"/>
          </a:p>
        </p:txBody>
      </p:sp>
    </p:spTree>
    <p:extLst>
      <p:ext uri="{BB962C8B-B14F-4D97-AF65-F5344CB8AC3E}">
        <p14:creationId xmlns:p14="http://schemas.microsoft.com/office/powerpoint/2010/main" val="94926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C0C0C0"/>
                                      </p:to>
                                    </p:animClr>
                                  </p:sub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C0C0C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C0C0C0"/>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C0C0C0"/>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Expiration of Voucher</a:t>
            </a:r>
          </a:p>
        </p:txBody>
      </p:sp>
      <p:sp>
        <p:nvSpPr>
          <p:cNvPr id="4" name="TextBox 3"/>
          <p:cNvSpPr txBox="1"/>
          <p:nvPr/>
        </p:nvSpPr>
        <p:spPr>
          <a:xfrm>
            <a:off x="1981200" y="1219200"/>
            <a:ext cx="6817895" cy="4678204"/>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Action 11 – Expiration of a Voucher</a:t>
            </a:r>
          </a:p>
          <a:p>
            <a:r>
              <a:rPr lang="en-US" sz="3200" b="1" dirty="0">
                <a:solidFill>
                  <a:srgbClr val="004A64"/>
                </a:solidFill>
              </a:rPr>
              <a:t>         </a:t>
            </a:r>
            <a:r>
              <a:rPr lang="en-US" sz="2400" b="1" dirty="0">
                <a:solidFill>
                  <a:srgbClr val="004A64"/>
                </a:solidFill>
              </a:rPr>
              <a:t>- HUD does not provide much guidance</a:t>
            </a:r>
          </a:p>
          <a:p>
            <a:r>
              <a:rPr lang="en-US" sz="2400" b="1" dirty="0">
                <a:solidFill>
                  <a:srgbClr val="004A64"/>
                </a:solidFill>
              </a:rPr>
              <a:t>            - Use if family fails to lease-up and the</a:t>
            </a:r>
          </a:p>
          <a:p>
            <a:r>
              <a:rPr lang="en-US" sz="2400" b="1" dirty="0">
                <a:solidFill>
                  <a:srgbClr val="004A64"/>
                </a:solidFill>
              </a:rPr>
              <a:t>              voucher expires.</a:t>
            </a:r>
          </a:p>
          <a:p>
            <a:r>
              <a:rPr lang="en-US" sz="2400" b="1" dirty="0">
                <a:solidFill>
                  <a:srgbClr val="004A64"/>
                </a:solidFill>
              </a:rPr>
              <a:t>            - Use if Participant family ports and voucher </a:t>
            </a:r>
          </a:p>
          <a:p>
            <a:r>
              <a:rPr lang="en-US" sz="2400" b="1" dirty="0">
                <a:solidFill>
                  <a:srgbClr val="004A64"/>
                </a:solidFill>
              </a:rPr>
              <a:t>              is absorbed.</a:t>
            </a:r>
          </a:p>
          <a:p>
            <a:r>
              <a:rPr lang="en-US" sz="2400" b="1" dirty="0">
                <a:solidFill>
                  <a:srgbClr val="004A64"/>
                </a:solidFill>
              </a:rPr>
              <a:t>           - Effective Date should be same as voucher </a:t>
            </a:r>
          </a:p>
          <a:p>
            <a:r>
              <a:rPr lang="en-US" sz="2400" b="1" dirty="0">
                <a:solidFill>
                  <a:srgbClr val="004A64"/>
                </a:solidFill>
              </a:rPr>
              <a:t>             expiration date.</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74</a:t>
            </a:fld>
            <a:endParaRPr lang="en-US" dirty="0"/>
          </a:p>
        </p:txBody>
      </p:sp>
    </p:spTree>
    <p:extLst>
      <p:ext uri="{BB962C8B-B14F-4D97-AF65-F5344CB8AC3E}">
        <p14:creationId xmlns:p14="http://schemas.microsoft.com/office/powerpoint/2010/main" val="34112097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HAP HOLD vs SHOP</a:t>
            </a:r>
          </a:p>
        </p:txBody>
      </p:sp>
      <p:sp>
        <p:nvSpPr>
          <p:cNvPr id="4" name="TextBox 3"/>
          <p:cNvSpPr txBox="1"/>
          <p:nvPr/>
        </p:nvSpPr>
        <p:spPr>
          <a:xfrm>
            <a:off x="1981200" y="1219200"/>
            <a:ext cx="7082924" cy="6224781"/>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HAP HOLD</a:t>
            </a:r>
          </a:p>
          <a:p>
            <a:r>
              <a:rPr lang="en-US" sz="3200" b="1" dirty="0">
                <a:solidFill>
                  <a:srgbClr val="004A64"/>
                </a:solidFill>
              </a:rPr>
              <a:t>        - Status of HAP Contract?</a:t>
            </a:r>
          </a:p>
          <a:p>
            <a:r>
              <a:rPr lang="en-US" sz="3200" b="1" dirty="0">
                <a:solidFill>
                  <a:srgbClr val="004A64"/>
                </a:solidFill>
              </a:rPr>
              <a:t>        - Why is VO on HAP Hold?</a:t>
            </a:r>
          </a:p>
          <a:p>
            <a:endParaRPr lang="en-US" sz="1000" b="1" dirty="0">
              <a:solidFill>
                <a:srgbClr val="004A64"/>
              </a:solidFill>
            </a:endParaRPr>
          </a:p>
          <a:p>
            <a:endParaRPr lang="en-US" sz="1050" b="1" dirty="0">
              <a:solidFill>
                <a:srgbClr val="004A64"/>
              </a:solidFill>
            </a:endParaRPr>
          </a:p>
          <a:p>
            <a:pPr marL="457200" indent="-457200">
              <a:buFont typeface="Arial" panose="020B0604020202020204" pitchFamily="34" charset="0"/>
              <a:buChar char="•"/>
            </a:pPr>
            <a:r>
              <a:rPr lang="en-US" sz="3200" b="1" dirty="0">
                <a:solidFill>
                  <a:srgbClr val="004A64"/>
                </a:solidFill>
              </a:rPr>
              <a:t>SHOP</a:t>
            </a:r>
          </a:p>
          <a:p>
            <a:r>
              <a:rPr lang="en-US" sz="3200" b="1" dirty="0">
                <a:solidFill>
                  <a:srgbClr val="004A64"/>
                </a:solidFill>
              </a:rPr>
              <a:t>       - Action 9 – Annual Reexam Searching</a:t>
            </a:r>
          </a:p>
          <a:p>
            <a:r>
              <a:rPr lang="en-US" sz="3200" b="1" dirty="0">
                <a:solidFill>
                  <a:srgbClr val="004A64"/>
                </a:solidFill>
              </a:rPr>
              <a:t>       - No HAP Contract </a:t>
            </a:r>
          </a:p>
          <a:p>
            <a:r>
              <a:rPr lang="en-US" sz="3200" b="1" dirty="0">
                <a:solidFill>
                  <a:srgbClr val="004A64"/>
                </a:solidFill>
              </a:rPr>
              <a:t>       - Use to report a lapse in HAP</a:t>
            </a:r>
          </a:p>
          <a:p>
            <a:r>
              <a:rPr lang="en-US" sz="3200" b="1" dirty="0">
                <a:solidFill>
                  <a:srgbClr val="004A64"/>
                </a:solidFill>
              </a:rPr>
              <a:t>       - CO not counted in VMS or PIC </a:t>
            </a:r>
          </a:p>
          <a:p>
            <a:r>
              <a:rPr lang="en-US" sz="3200" b="1" dirty="0">
                <a:solidFill>
                  <a:srgbClr val="004A64"/>
                </a:solidFill>
              </a:rPr>
              <a:t>         Reporting Rate</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75</a:t>
            </a:fld>
            <a:endParaRPr lang="en-US" dirty="0"/>
          </a:p>
        </p:txBody>
      </p:sp>
    </p:spTree>
    <p:extLst>
      <p:ext uri="{BB962C8B-B14F-4D97-AF65-F5344CB8AC3E}">
        <p14:creationId xmlns:p14="http://schemas.microsoft.com/office/powerpoint/2010/main" val="3958079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DS_ppttempCO_1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8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ctrTitle"/>
          </p:nvPr>
        </p:nvSpPr>
        <p:spPr>
          <a:xfrm>
            <a:off x="4572000" y="2667000"/>
            <a:ext cx="4267200" cy="3429000"/>
          </a:xfrm>
        </p:spPr>
        <p:txBody>
          <a:bodyPr anchor="t"/>
          <a:lstStyle/>
          <a:p>
            <a:pPr algn="l"/>
            <a:r>
              <a:rPr lang="en-US" b="1" dirty="0">
                <a:solidFill>
                  <a:srgbClr val="004A64"/>
                </a:solidFill>
              </a:rPr>
              <a:t>Thank You !!!</a:t>
            </a:r>
            <a:br>
              <a:rPr lang="en-US" b="1" dirty="0">
                <a:solidFill>
                  <a:srgbClr val="004A64"/>
                </a:solidFill>
              </a:rPr>
            </a:br>
            <a:br>
              <a:rPr lang="en-US" b="1" dirty="0">
                <a:solidFill>
                  <a:srgbClr val="004A64"/>
                </a:solidFill>
              </a:rPr>
            </a:br>
            <a:br>
              <a:rPr lang="en-US" b="1" dirty="0">
                <a:solidFill>
                  <a:srgbClr val="004A64"/>
                </a:solidFill>
              </a:rPr>
            </a:br>
            <a:r>
              <a:rPr lang="en-US" sz="2000" b="1" dirty="0">
                <a:solidFill>
                  <a:srgbClr val="004A64"/>
                </a:solidFill>
              </a:rPr>
              <a:t>Housing Data Systems</a:t>
            </a:r>
            <a:br>
              <a:rPr lang="en-US" sz="2000" b="1" dirty="0">
                <a:solidFill>
                  <a:srgbClr val="004A64"/>
                </a:solidFill>
              </a:rPr>
            </a:br>
            <a:r>
              <a:rPr lang="en-US" sz="2000" b="1" dirty="0">
                <a:solidFill>
                  <a:srgbClr val="004A64"/>
                </a:solidFill>
              </a:rPr>
              <a:t>PO Box 883</a:t>
            </a:r>
            <a:br>
              <a:rPr lang="en-US" sz="2000" b="1" dirty="0">
                <a:solidFill>
                  <a:srgbClr val="004A64"/>
                </a:solidFill>
              </a:rPr>
            </a:br>
            <a:r>
              <a:rPr lang="en-US" sz="2000" b="1" dirty="0">
                <a:solidFill>
                  <a:srgbClr val="004A64"/>
                </a:solidFill>
              </a:rPr>
              <a:t>West Salem, WI  54669</a:t>
            </a:r>
            <a:br>
              <a:rPr lang="en-US" sz="2000" b="1" dirty="0">
                <a:solidFill>
                  <a:srgbClr val="004A64"/>
                </a:solidFill>
              </a:rPr>
            </a:br>
            <a:r>
              <a:rPr lang="en-US" sz="2000" b="1" dirty="0">
                <a:solidFill>
                  <a:srgbClr val="004A64"/>
                </a:solidFill>
              </a:rPr>
              <a:t>(608) 786-2366</a:t>
            </a:r>
            <a:br>
              <a:rPr lang="en-US" sz="2000" b="1" dirty="0">
                <a:solidFill>
                  <a:srgbClr val="004A64"/>
                </a:solidFill>
              </a:rPr>
            </a:br>
            <a:endParaRPr lang="en-US"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76</a:t>
            </a:fld>
            <a:endParaRPr lang="en-US" dirty="0"/>
          </a:p>
        </p:txBody>
      </p:sp>
    </p:spTree>
    <p:extLst>
      <p:ext uri="{BB962C8B-B14F-4D97-AF65-F5344CB8AC3E}">
        <p14:creationId xmlns:p14="http://schemas.microsoft.com/office/powerpoint/2010/main" val="8800244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1219200"/>
          </a:xfrm>
        </p:spPr>
        <p:txBody>
          <a:bodyPr anchor="t"/>
          <a:lstStyle/>
          <a:p>
            <a:pPr algn="l">
              <a:lnSpc>
                <a:spcPts val="4400"/>
              </a:lnSpc>
            </a:pPr>
            <a:r>
              <a:rPr lang="en-US" b="1" dirty="0">
                <a:solidFill>
                  <a:srgbClr val="004A64"/>
                </a:solidFill>
              </a:rPr>
              <a:t>Voucher Forecasting Tool</a:t>
            </a:r>
            <a:br>
              <a:rPr lang="en-US" b="1" dirty="0">
                <a:solidFill>
                  <a:srgbClr val="004A64"/>
                </a:solidFill>
              </a:rPr>
            </a:br>
            <a:r>
              <a:rPr lang="en-US" b="1" dirty="0">
                <a:solidFill>
                  <a:srgbClr val="004A64"/>
                </a:solidFill>
              </a:rPr>
              <a:t>Input Variables</a:t>
            </a:r>
            <a:br>
              <a:rPr lang="en-US" b="1" dirty="0">
                <a:solidFill>
                  <a:srgbClr val="004A64"/>
                </a:solidFill>
              </a:rPr>
            </a:br>
            <a:br>
              <a:rPr lang="en-US" b="1" dirty="0">
                <a:solidFill>
                  <a:srgbClr val="004A64"/>
                </a:solidFill>
              </a:rPr>
            </a:br>
            <a:r>
              <a:rPr lang="en-US" b="1" dirty="0">
                <a:solidFill>
                  <a:srgbClr val="004A64"/>
                </a:solidFill>
              </a:rPr>
              <a:t>               </a:t>
            </a:r>
            <a:r>
              <a:rPr lang="en-US" sz="3200" b="1" dirty="0">
                <a:solidFill>
                  <a:srgbClr val="004A64"/>
                </a:solidFill>
              </a:rPr>
              <a:t>Input Variables</a:t>
            </a:r>
          </a:p>
        </p:txBody>
      </p:sp>
      <p:sp>
        <p:nvSpPr>
          <p:cNvPr id="3" name="Slide Number Placeholder 2"/>
          <p:cNvSpPr>
            <a:spLocks noGrp="1"/>
          </p:cNvSpPr>
          <p:nvPr>
            <p:ph type="sldNum" sz="quarter" idx="12"/>
          </p:nvPr>
        </p:nvSpPr>
        <p:spPr/>
        <p:txBody>
          <a:bodyPr/>
          <a:lstStyle/>
          <a:p>
            <a:fld id="{B1786307-ADD8-48E8-995C-00C25831F129}" type="slidenum">
              <a:rPr lang="en-US" smtClean="0"/>
              <a:pPr/>
              <a:t>77</a:t>
            </a:fld>
            <a:endParaRPr lang="en-US" dirty="0"/>
          </a:p>
        </p:txBody>
      </p:sp>
      <p:pic>
        <p:nvPicPr>
          <p:cNvPr id="6" name="Content Placeholder 3"/>
          <p:cNvPicPr>
            <a:picLocks/>
          </p:cNvPicPr>
          <p:nvPr/>
        </p:nvPicPr>
        <p:blipFill rotWithShape="1">
          <a:blip r:embed="rId4"/>
          <a:srcRect l="67080" t="44721" r="22626" b="15690"/>
          <a:stretch/>
        </p:blipFill>
        <p:spPr bwMode="auto">
          <a:xfrm>
            <a:off x="3211286" y="1905001"/>
            <a:ext cx="265611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Tree>
    <p:extLst>
      <p:ext uri="{BB962C8B-B14F-4D97-AF65-F5344CB8AC3E}">
        <p14:creationId xmlns:p14="http://schemas.microsoft.com/office/powerpoint/2010/main" val="8479821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81" y="-1551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Voucher Forecasting Tool</a:t>
            </a:r>
            <a:br>
              <a:rPr lang="en-US" b="1" dirty="0">
                <a:solidFill>
                  <a:srgbClr val="004A64"/>
                </a:solidFill>
              </a:rPr>
            </a:br>
            <a:r>
              <a:rPr lang="en-US" b="1" dirty="0">
                <a:solidFill>
                  <a:srgbClr val="004A64"/>
                </a:solidFill>
              </a:rPr>
              <a:t>Input Variables</a:t>
            </a:r>
          </a:p>
        </p:txBody>
      </p:sp>
      <p:sp>
        <p:nvSpPr>
          <p:cNvPr id="4" name="TextBox 3"/>
          <p:cNvSpPr txBox="1"/>
          <p:nvPr/>
        </p:nvSpPr>
        <p:spPr>
          <a:xfrm>
            <a:off x="1752600" y="1219200"/>
            <a:ext cx="7311524" cy="4585871"/>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Turnover Rate:</a:t>
            </a:r>
          </a:p>
          <a:p>
            <a:r>
              <a:rPr lang="en-US" sz="3200" b="1" dirty="0">
                <a:solidFill>
                  <a:srgbClr val="004A64"/>
                </a:solidFill>
              </a:rPr>
              <a:t>       - Use PIC EOP Report</a:t>
            </a:r>
          </a:p>
          <a:p>
            <a:r>
              <a:rPr lang="en-US" sz="3200" b="1" dirty="0">
                <a:solidFill>
                  <a:srgbClr val="004A64"/>
                </a:solidFill>
              </a:rPr>
              <a:t>                -- More conservative </a:t>
            </a:r>
          </a:p>
          <a:p>
            <a:r>
              <a:rPr lang="en-US" sz="3200" b="1" dirty="0">
                <a:solidFill>
                  <a:srgbClr val="004A64"/>
                </a:solidFill>
              </a:rPr>
              <a:t>                -- Typically &lt; PHA’s actual </a:t>
            </a:r>
          </a:p>
          <a:p>
            <a:endParaRPr lang="en-US" sz="1000" b="1" dirty="0">
              <a:solidFill>
                <a:srgbClr val="004A64"/>
              </a:solidFill>
            </a:endParaRPr>
          </a:p>
          <a:p>
            <a:r>
              <a:rPr lang="en-US" sz="3200" b="1" dirty="0">
                <a:solidFill>
                  <a:srgbClr val="004A64"/>
                </a:solidFill>
              </a:rPr>
              <a:t>       - Review and adjust for seasonality.</a:t>
            </a:r>
          </a:p>
          <a:p>
            <a:r>
              <a:rPr lang="en-US" sz="3200" b="1" dirty="0">
                <a:solidFill>
                  <a:srgbClr val="004A64"/>
                </a:solidFill>
              </a:rPr>
              <a:t>         </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78</a:t>
            </a:fld>
            <a:endParaRPr lang="en-US" dirty="0"/>
          </a:p>
        </p:txBody>
      </p:sp>
    </p:spTree>
    <p:extLst>
      <p:ext uri="{BB962C8B-B14F-4D97-AF65-F5344CB8AC3E}">
        <p14:creationId xmlns:p14="http://schemas.microsoft.com/office/powerpoint/2010/main" val="17968441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Voucher Forecasting Tool</a:t>
            </a:r>
            <a:br>
              <a:rPr lang="en-US" b="1" dirty="0">
                <a:solidFill>
                  <a:srgbClr val="004A64"/>
                </a:solidFill>
              </a:rPr>
            </a:br>
            <a:r>
              <a:rPr lang="en-US" b="1" dirty="0">
                <a:solidFill>
                  <a:srgbClr val="004A64"/>
                </a:solidFill>
              </a:rPr>
              <a:t>Input Variables</a:t>
            </a:r>
          </a:p>
        </p:txBody>
      </p:sp>
      <p:sp>
        <p:nvSpPr>
          <p:cNvPr id="4" name="TextBox 3"/>
          <p:cNvSpPr txBox="1"/>
          <p:nvPr/>
        </p:nvSpPr>
        <p:spPr>
          <a:xfrm>
            <a:off x="1752600" y="1219200"/>
            <a:ext cx="7311524" cy="5232202"/>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Issued Voucher Success Rate</a:t>
            </a:r>
          </a:p>
          <a:p>
            <a:r>
              <a:rPr lang="en-US" sz="3200" b="1" dirty="0">
                <a:solidFill>
                  <a:srgbClr val="004A64"/>
                </a:solidFill>
              </a:rPr>
              <a:t>       - Conservative % rate is HIGH.</a:t>
            </a:r>
          </a:p>
          <a:p>
            <a:endParaRPr lang="en-US" sz="1000" b="1" dirty="0">
              <a:solidFill>
                <a:srgbClr val="004A64"/>
              </a:solidFill>
            </a:endParaRPr>
          </a:p>
          <a:p>
            <a:r>
              <a:rPr lang="en-US" sz="3200" b="1" dirty="0">
                <a:solidFill>
                  <a:srgbClr val="004A64"/>
                </a:solidFill>
              </a:rPr>
              <a:t>       - Based on 12 month period unless</a:t>
            </a:r>
          </a:p>
          <a:p>
            <a:r>
              <a:rPr lang="en-US" sz="3200" b="1" dirty="0">
                <a:solidFill>
                  <a:srgbClr val="004A64"/>
                </a:solidFill>
              </a:rPr>
              <a:t>         seasonality exists.</a:t>
            </a:r>
          </a:p>
          <a:p>
            <a:endParaRPr lang="en-US" sz="1000" b="1" dirty="0">
              <a:solidFill>
                <a:srgbClr val="004A64"/>
              </a:solidFill>
            </a:endParaRPr>
          </a:p>
          <a:p>
            <a:r>
              <a:rPr lang="en-US" sz="3200" b="1" dirty="0">
                <a:solidFill>
                  <a:srgbClr val="004A64"/>
                </a:solidFill>
              </a:rPr>
              <a:t>       - Annualize last 3 months and compare</a:t>
            </a:r>
          </a:p>
          <a:p>
            <a:r>
              <a:rPr lang="en-US" sz="3200" b="1" dirty="0">
                <a:solidFill>
                  <a:srgbClr val="004A64"/>
                </a:solidFill>
              </a:rPr>
              <a:t>         to 12 month rate.</a:t>
            </a:r>
          </a:p>
          <a:p>
            <a:r>
              <a:rPr lang="en-US" sz="3200" b="1" dirty="0">
                <a:solidFill>
                  <a:srgbClr val="004A64"/>
                </a:solidFill>
              </a:rPr>
              <a:t>         </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79</a:t>
            </a:fld>
            <a:endParaRPr lang="en-US" dirty="0"/>
          </a:p>
        </p:txBody>
      </p:sp>
    </p:spTree>
    <p:extLst>
      <p:ext uri="{BB962C8B-B14F-4D97-AF65-F5344CB8AC3E}">
        <p14:creationId xmlns:p14="http://schemas.microsoft.com/office/powerpoint/2010/main" val="42603372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subTnLst>
                                    <p:animClr clrSpc="rgb" dir="cw">
                                      <p:cBhvr override="childStyle">
                                        <p:cTn dur="1" fill="hold" display="0" masterRel="nextClick" afterEffect="1"/>
                                        <p:tgtEl>
                                          <p:spTgt spid="4">
                                            <p:txEl>
                                              <p:pRg st="9" end="9"/>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subTnLst>
                                    <p:animClr clrSpc="rgb" dir="cw">
                                      <p:cBhvr override="childStyle">
                                        <p:cTn dur="1" fill="hold" display="0" masterRel="nextClick" afterEffect="1"/>
                                        <p:tgtEl>
                                          <p:spTgt spid="4">
                                            <p:txEl>
                                              <p:pRg st="10" end="10"/>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Delinquency Report-VO</a:t>
            </a:r>
          </a:p>
        </p:txBody>
      </p:sp>
      <p:sp>
        <p:nvSpPr>
          <p:cNvPr id="4" name="TextBox 3"/>
          <p:cNvSpPr txBox="1"/>
          <p:nvPr/>
        </p:nvSpPr>
        <p:spPr>
          <a:xfrm>
            <a:off x="1981200" y="1219200"/>
            <a:ext cx="6817895" cy="4924425"/>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50058 Required Count</a:t>
            </a:r>
          </a:p>
          <a:p>
            <a:r>
              <a:rPr lang="en-US" sz="3200" b="1" dirty="0">
                <a:solidFill>
                  <a:srgbClr val="004A64"/>
                </a:solidFill>
              </a:rPr>
              <a:t>         + VMS Last Day Count</a:t>
            </a:r>
          </a:p>
          <a:p>
            <a:r>
              <a:rPr lang="en-US" sz="3200" b="1" dirty="0">
                <a:solidFill>
                  <a:srgbClr val="004A64"/>
                </a:solidFill>
              </a:rPr>
              <a:t>         - Portability Move-out Count</a:t>
            </a:r>
          </a:p>
          <a:p>
            <a:r>
              <a:rPr lang="en-US" sz="3200" b="1" dirty="0">
                <a:solidFill>
                  <a:srgbClr val="004A64"/>
                </a:solidFill>
              </a:rPr>
              <a:t>         + Portability Move-in Count</a:t>
            </a: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50058 Received</a:t>
            </a:r>
          </a:p>
          <a:p>
            <a:r>
              <a:rPr lang="en-US" sz="3200" b="1" dirty="0">
                <a:solidFill>
                  <a:srgbClr val="004A64"/>
                </a:solidFill>
              </a:rPr>
              <a:t>           - Total active households where</a:t>
            </a:r>
          </a:p>
          <a:p>
            <a:r>
              <a:rPr lang="en-US" sz="3200" b="1" dirty="0">
                <a:solidFill>
                  <a:srgbClr val="004A64"/>
                </a:solidFill>
              </a:rPr>
              <a:t>             last effective date is less than 16</a:t>
            </a:r>
          </a:p>
          <a:p>
            <a:r>
              <a:rPr lang="en-US" sz="3200" b="1" dirty="0">
                <a:solidFill>
                  <a:srgbClr val="004A64"/>
                </a:solidFill>
              </a:rPr>
              <a:t>             months from Report End Date.</a:t>
            </a:r>
          </a:p>
          <a:p>
            <a:r>
              <a:rPr lang="en-US" sz="3200" b="1" dirty="0">
                <a:solidFill>
                  <a:srgbClr val="004A64"/>
                </a:solidFill>
              </a:rPr>
              <a:t> </a:t>
            </a:r>
          </a:p>
        </p:txBody>
      </p:sp>
      <p:sp>
        <p:nvSpPr>
          <p:cNvPr id="3" name="Slide Number Placeholder 2"/>
          <p:cNvSpPr>
            <a:spLocks noGrp="1"/>
          </p:cNvSpPr>
          <p:nvPr>
            <p:ph type="sldNum" sz="quarter" idx="12"/>
          </p:nvPr>
        </p:nvSpPr>
        <p:spPr/>
        <p:txBody>
          <a:bodyPr/>
          <a:lstStyle/>
          <a:p>
            <a:fld id="{B1786307-ADD8-48E8-995C-00C25831F129}" type="slidenum">
              <a:rPr lang="en-US" smtClean="0"/>
              <a:pPr/>
              <a:t>8</a:t>
            </a:fld>
            <a:endParaRPr lang="en-US" dirty="0"/>
          </a:p>
        </p:txBody>
      </p:sp>
    </p:spTree>
    <p:extLst>
      <p:ext uri="{BB962C8B-B14F-4D97-AF65-F5344CB8AC3E}">
        <p14:creationId xmlns:p14="http://schemas.microsoft.com/office/powerpoint/2010/main" val="3533821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Voucher Forecasting Tool</a:t>
            </a:r>
            <a:br>
              <a:rPr lang="en-US" b="1" dirty="0">
                <a:solidFill>
                  <a:srgbClr val="004A64"/>
                </a:solidFill>
              </a:rPr>
            </a:br>
            <a:r>
              <a:rPr lang="en-US" b="1" dirty="0">
                <a:solidFill>
                  <a:srgbClr val="004A64"/>
                </a:solidFill>
              </a:rPr>
              <a:t>Input Variables</a:t>
            </a:r>
          </a:p>
        </p:txBody>
      </p:sp>
      <p:sp>
        <p:nvSpPr>
          <p:cNvPr id="4" name="TextBox 3"/>
          <p:cNvSpPr txBox="1"/>
          <p:nvPr/>
        </p:nvSpPr>
        <p:spPr>
          <a:xfrm>
            <a:off x="1752600" y="1219200"/>
            <a:ext cx="7311524" cy="5570756"/>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endParaRPr lang="en-US" sz="3200" b="1" dirty="0">
              <a:solidFill>
                <a:srgbClr val="004A64"/>
              </a:solidFill>
            </a:endParaRPr>
          </a:p>
          <a:p>
            <a:pPr marL="457200" indent="-457200">
              <a:buFont typeface="Arial" panose="020B0604020202020204" pitchFamily="34" charset="0"/>
              <a:buChar char="•"/>
            </a:pPr>
            <a:r>
              <a:rPr lang="en-US" sz="3200" b="1" dirty="0">
                <a:solidFill>
                  <a:srgbClr val="004A64"/>
                </a:solidFill>
              </a:rPr>
              <a:t>Issuance to Lease-up % for 30, 60, 90, </a:t>
            </a:r>
          </a:p>
          <a:p>
            <a:r>
              <a:rPr lang="en-US" sz="3200" b="1" dirty="0">
                <a:solidFill>
                  <a:srgbClr val="004A64"/>
                </a:solidFill>
              </a:rPr>
              <a:t>     120 days.</a:t>
            </a:r>
          </a:p>
          <a:p>
            <a:r>
              <a:rPr lang="en-US" sz="3200" b="1" dirty="0">
                <a:solidFill>
                  <a:srgbClr val="004A64"/>
                </a:solidFill>
              </a:rPr>
              <a:t>       - Conservative percentage is HIGH for </a:t>
            </a:r>
          </a:p>
          <a:p>
            <a:r>
              <a:rPr lang="en-US" sz="3200" b="1" dirty="0">
                <a:solidFill>
                  <a:srgbClr val="004A64"/>
                </a:solidFill>
              </a:rPr>
              <a:t>         30 and 60 days and LOW for 90 and </a:t>
            </a:r>
          </a:p>
          <a:p>
            <a:r>
              <a:rPr lang="en-US" sz="3200" b="1" dirty="0">
                <a:solidFill>
                  <a:srgbClr val="004A64"/>
                </a:solidFill>
              </a:rPr>
              <a:t>         120 days for the last 12 month period.</a:t>
            </a:r>
          </a:p>
          <a:p>
            <a:endParaRPr lang="en-US" sz="1000" b="1" dirty="0">
              <a:solidFill>
                <a:srgbClr val="004A64"/>
              </a:solidFill>
            </a:endParaRPr>
          </a:p>
          <a:p>
            <a:r>
              <a:rPr lang="en-US" sz="3200" b="1" dirty="0">
                <a:solidFill>
                  <a:srgbClr val="004A64"/>
                </a:solidFill>
              </a:rPr>
              <a:t>       - Annualize and review last 3 months</a:t>
            </a:r>
          </a:p>
          <a:p>
            <a:r>
              <a:rPr lang="en-US" sz="3200" b="1" dirty="0">
                <a:solidFill>
                  <a:srgbClr val="004A64"/>
                </a:solidFill>
              </a:rPr>
              <a:t>         and compare to 12 month % rate.</a:t>
            </a:r>
          </a:p>
          <a:p>
            <a:r>
              <a:rPr lang="en-US" sz="3200" b="1" dirty="0">
                <a:solidFill>
                  <a:srgbClr val="004A64"/>
                </a:solidFill>
              </a:rPr>
              <a:t>         </a:t>
            </a:r>
          </a:p>
          <a:p>
            <a:pPr marL="457200" indent="-457200">
              <a:buFont typeface="Arial" panose="020B0604020202020204" pitchFamily="34" charset="0"/>
              <a:buChar char="•"/>
            </a:pPr>
            <a:endParaRPr lang="en-US" sz="3200" b="1" dirty="0">
              <a:solidFill>
                <a:srgbClr val="004A64"/>
              </a:solidFill>
            </a:endParaRPr>
          </a:p>
        </p:txBody>
      </p:sp>
      <p:sp>
        <p:nvSpPr>
          <p:cNvPr id="3" name="Slide Number Placeholder 2"/>
          <p:cNvSpPr>
            <a:spLocks noGrp="1"/>
          </p:cNvSpPr>
          <p:nvPr>
            <p:ph type="sldNum" sz="quarter" idx="12"/>
          </p:nvPr>
        </p:nvSpPr>
        <p:spPr/>
        <p:txBody>
          <a:bodyPr/>
          <a:lstStyle/>
          <a:p>
            <a:fld id="{B1786307-ADD8-48E8-995C-00C25831F129}" type="slidenum">
              <a:rPr lang="en-US" smtClean="0"/>
              <a:pPr/>
              <a:t>80</a:t>
            </a:fld>
            <a:endParaRPr lang="en-US" dirty="0"/>
          </a:p>
        </p:txBody>
      </p:sp>
    </p:spTree>
    <p:extLst>
      <p:ext uri="{BB962C8B-B14F-4D97-AF65-F5344CB8AC3E}">
        <p14:creationId xmlns:p14="http://schemas.microsoft.com/office/powerpoint/2010/main" val="8777091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C0C0C0"/>
                                      </p:to>
                                    </p:animClr>
                                  </p:sub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C0C0C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C0C0C0"/>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C0C0C0"/>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C0C0C0"/>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subTnLst>
                                    <p:animClr clrSpc="rgb" dir="cw">
                                      <p:cBhvr override="childStyle">
                                        <p:cTn dur="1" fill="hold" display="0" masterRel="nextClick" afterEffect="1"/>
                                        <p:tgtEl>
                                          <p:spTgt spid="4">
                                            <p:txEl>
                                              <p:pRg st="9" end="9"/>
                                            </p:txEl>
                                          </p:spTgt>
                                        </p:tgtEl>
                                        <p:attrNameLst>
                                          <p:attrName>ppt_c</p:attrName>
                                        </p:attrNameLst>
                                      </p:cBhvr>
                                      <p:to>
                                        <a:srgbClr val="C0C0C0"/>
                                      </p:to>
                                    </p:animClr>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fade">
                                      <p:cBhvr>
                                        <p:cTn id="40" dur="500"/>
                                        <p:tgtEl>
                                          <p:spTgt spid="4">
                                            <p:txEl>
                                              <p:pRg st="10" end="10"/>
                                            </p:txEl>
                                          </p:spTgt>
                                        </p:tgtEl>
                                      </p:cBhvr>
                                    </p:animEffect>
                                  </p:childTnLst>
                                  <p:subTnLst>
                                    <p:animClr clrSpc="rgb" dir="cw">
                                      <p:cBhvr override="childStyle">
                                        <p:cTn dur="1" fill="hold" display="0" masterRel="nextClick" afterEffect="1"/>
                                        <p:tgtEl>
                                          <p:spTgt spid="4">
                                            <p:txEl>
                                              <p:pRg st="10" end="10"/>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2362200" y="1066800"/>
            <a:ext cx="6324600" cy="3352800"/>
          </a:xfrm>
        </p:spPr>
        <p:txBody>
          <a:bodyPr anchor="t"/>
          <a:lstStyle/>
          <a:p>
            <a:pPr algn="l">
              <a:lnSpc>
                <a:spcPts val="4400"/>
              </a:lnSpc>
            </a:pPr>
            <a:br>
              <a:rPr lang="en-US" sz="6000" b="1" dirty="0">
                <a:solidFill>
                  <a:srgbClr val="004A64"/>
                </a:solidFill>
                <a:latin typeface="Brush Script MT" pitchFamily="66" charset="0"/>
              </a:rPr>
            </a:br>
            <a:r>
              <a:rPr lang="en-US" sz="6000" b="1" dirty="0">
                <a:solidFill>
                  <a:srgbClr val="004A64"/>
                </a:solidFill>
                <a:latin typeface="Brush Script MT" pitchFamily="66" charset="0"/>
              </a:rPr>
              <a:t>Simplicity Is The </a:t>
            </a:r>
            <a:br>
              <a:rPr lang="en-US" sz="6000" b="1" dirty="0">
                <a:solidFill>
                  <a:srgbClr val="004A64"/>
                </a:solidFill>
                <a:latin typeface="Brush Script MT" pitchFamily="66" charset="0"/>
              </a:rPr>
            </a:br>
            <a:br>
              <a:rPr lang="en-US" sz="6000" b="1" dirty="0">
                <a:solidFill>
                  <a:srgbClr val="004A64"/>
                </a:solidFill>
                <a:latin typeface="Brush Script MT" pitchFamily="66" charset="0"/>
              </a:rPr>
            </a:br>
            <a:r>
              <a:rPr lang="en-US" sz="6000" b="1" dirty="0">
                <a:solidFill>
                  <a:srgbClr val="004A64"/>
                </a:solidFill>
                <a:latin typeface="Brush Script MT" pitchFamily="66" charset="0"/>
              </a:rPr>
              <a:t>Ultimate </a:t>
            </a:r>
            <a:br>
              <a:rPr lang="en-US" sz="6000" b="1" dirty="0">
                <a:solidFill>
                  <a:srgbClr val="004A64"/>
                </a:solidFill>
                <a:latin typeface="Brush Script MT" pitchFamily="66" charset="0"/>
              </a:rPr>
            </a:br>
            <a:br>
              <a:rPr lang="en-US" sz="6000" b="1" dirty="0">
                <a:solidFill>
                  <a:srgbClr val="004A64"/>
                </a:solidFill>
                <a:latin typeface="Brush Script MT" pitchFamily="66" charset="0"/>
              </a:rPr>
            </a:br>
            <a:r>
              <a:rPr lang="en-US" sz="6000" b="1" dirty="0">
                <a:solidFill>
                  <a:srgbClr val="004A64"/>
                </a:solidFill>
                <a:latin typeface="Brush Script MT" pitchFamily="66" charset="0"/>
              </a:rPr>
              <a:t>Sophistication</a:t>
            </a:r>
            <a:br>
              <a:rPr lang="en-US" sz="6000" b="1" dirty="0">
                <a:solidFill>
                  <a:srgbClr val="004A64"/>
                </a:solidFill>
              </a:rPr>
            </a:br>
            <a:br>
              <a:rPr lang="en-US" b="1" dirty="0">
                <a:solidFill>
                  <a:srgbClr val="004A64"/>
                </a:solidFill>
              </a:rPr>
            </a:br>
            <a:endParaRPr lang="en-US" sz="3200" b="1" dirty="0">
              <a:solidFill>
                <a:srgbClr val="004A64"/>
              </a:solidFill>
            </a:endParaRPr>
          </a:p>
        </p:txBody>
      </p:sp>
      <p:sp>
        <p:nvSpPr>
          <p:cNvPr id="2" name="TextBox 1"/>
          <p:cNvSpPr txBox="1"/>
          <p:nvPr/>
        </p:nvSpPr>
        <p:spPr>
          <a:xfrm>
            <a:off x="5827295" y="4888468"/>
            <a:ext cx="2514600" cy="369332"/>
          </a:xfrm>
          <a:prstGeom prst="rect">
            <a:avLst/>
          </a:prstGeom>
          <a:noFill/>
        </p:spPr>
        <p:txBody>
          <a:bodyPr wrap="square" rtlCol="0">
            <a:spAutoFit/>
          </a:bodyPr>
          <a:lstStyle/>
          <a:p>
            <a:pPr algn="r"/>
            <a:r>
              <a:rPr lang="en-US" b="1" dirty="0">
                <a:solidFill>
                  <a:srgbClr val="004A64"/>
                </a:solidFill>
              </a:rPr>
              <a:t>- Leonardo da Vinci</a:t>
            </a:r>
            <a:endParaRPr lang="en-US" dirty="0"/>
          </a:p>
        </p:txBody>
      </p:sp>
      <p:sp>
        <p:nvSpPr>
          <p:cNvPr id="4" name="Slide Number Placeholder 3"/>
          <p:cNvSpPr>
            <a:spLocks noGrp="1"/>
          </p:cNvSpPr>
          <p:nvPr>
            <p:ph type="sldNum" sz="quarter" idx="12"/>
          </p:nvPr>
        </p:nvSpPr>
        <p:spPr/>
        <p:txBody>
          <a:bodyPr/>
          <a:lstStyle/>
          <a:p>
            <a:fld id="{B1786307-ADD8-48E8-995C-00C25831F129}" type="slidenum">
              <a:rPr lang="en-US" smtClean="0"/>
              <a:pPr/>
              <a:t>81</a:t>
            </a:fld>
            <a:endParaRPr lang="en-US" dirty="0"/>
          </a:p>
        </p:txBody>
      </p:sp>
    </p:spTree>
    <p:extLst>
      <p:ext uri="{BB962C8B-B14F-4D97-AF65-F5344CB8AC3E}">
        <p14:creationId xmlns:p14="http://schemas.microsoft.com/office/powerpoint/2010/main" val="28166842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DS_ppttempCO_1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8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ctrTitle"/>
          </p:nvPr>
        </p:nvSpPr>
        <p:spPr>
          <a:xfrm>
            <a:off x="4572000" y="4114800"/>
            <a:ext cx="4267200" cy="1981200"/>
          </a:xfrm>
        </p:spPr>
        <p:txBody>
          <a:bodyPr anchor="t"/>
          <a:lstStyle/>
          <a:p>
            <a:pPr algn="l">
              <a:lnSpc>
                <a:spcPts val="4400"/>
              </a:lnSpc>
            </a:pPr>
            <a:r>
              <a:rPr lang="en-US" b="1" dirty="0">
                <a:solidFill>
                  <a:srgbClr val="004A64"/>
                </a:solidFill>
              </a:rPr>
              <a:t>Thank You !!!</a:t>
            </a:r>
          </a:p>
        </p:txBody>
      </p:sp>
      <p:sp>
        <p:nvSpPr>
          <p:cNvPr id="3" name="Slide Number Placeholder 2"/>
          <p:cNvSpPr>
            <a:spLocks noGrp="1"/>
          </p:cNvSpPr>
          <p:nvPr>
            <p:ph type="sldNum" sz="quarter" idx="12"/>
          </p:nvPr>
        </p:nvSpPr>
        <p:spPr/>
        <p:txBody>
          <a:bodyPr/>
          <a:lstStyle/>
          <a:p>
            <a:fld id="{B1786307-ADD8-48E8-995C-00C25831F129}" type="slidenum">
              <a:rPr lang="en-US" smtClean="0"/>
              <a:pPr/>
              <a:t>82</a:t>
            </a:fld>
            <a:endParaRPr lang="en-US" dirty="0"/>
          </a:p>
        </p:txBody>
      </p:sp>
    </p:spTree>
    <p:extLst>
      <p:ext uri="{BB962C8B-B14F-4D97-AF65-F5344CB8AC3E}">
        <p14:creationId xmlns:p14="http://schemas.microsoft.com/office/powerpoint/2010/main" val="16143180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DS_ppttempCO_2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ctrTitle"/>
          </p:nvPr>
        </p:nvSpPr>
        <p:spPr>
          <a:xfrm>
            <a:off x="2362200" y="1066800"/>
            <a:ext cx="6324600" cy="3352800"/>
          </a:xfrm>
        </p:spPr>
        <p:txBody>
          <a:bodyPr anchor="t"/>
          <a:lstStyle/>
          <a:p>
            <a:pPr algn="l">
              <a:lnSpc>
                <a:spcPts val="4400"/>
              </a:lnSpc>
            </a:pPr>
            <a:br>
              <a:rPr lang="en-US" sz="6000" b="1" dirty="0">
                <a:solidFill>
                  <a:srgbClr val="004A64"/>
                </a:solidFill>
                <a:latin typeface="Brush Script MT" pitchFamily="66" charset="0"/>
              </a:rPr>
            </a:br>
            <a:r>
              <a:rPr lang="en-US" sz="6000" b="1" dirty="0">
                <a:solidFill>
                  <a:srgbClr val="004A64"/>
                </a:solidFill>
                <a:latin typeface="Brush Script MT" pitchFamily="66" charset="0"/>
              </a:rPr>
              <a:t>Simplicity Is The </a:t>
            </a:r>
            <a:br>
              <a:rPr lang="en-US" sz="6000" b="1" dirty="0">
                <a:solidFill>
                  <a:srgbClr val="004A64"/>
                </a:solidFill>
                <a:latin typeface="Brush Script MT" pitchFamily="66" charset="0"/>
              </a:rPr>
            </a:br>
            <a:br>
              <a:rPr lang="en-US" sz="6000" b="1" dirty="0">
                <a:solidFill>
                  <a:srgbClr val="004A64"/>
                </a:solidFill>
                <a:latin typeface="Brush Script MT" pitchFamily="66" charset="0"/>
              </a:rPr>
            </a:br>
            <a:r>
              <a:rPr lang="en-US" sz="6000" b="1" dirty="0">
                <a:solidFill>
                  <a:srgbClr val="004A64"/>
                </a:solidFill>
                <a:latin typeface="Brush Script MT" pitchFamily="66" charset="0"/>
              </a:rPr>
              <a:t>Ultimate </a:t>
            </a:r>
            <a:br>
              <a:rPr lang="en-US" sz="6000" b="1" dirty="0">
                <a:solidFill>
                  <a:srgbClr val="004A64"/>
                </a:solidFill>
                <a:latin typeface="Brush Script MT" pitchFamily="66" charset="0"/>
              </a:rPr>
            </a:br>
            <a:br>
              <a:rPr lang="en-US" sz="6000" b="1" dirty="0">
                <a:solidFill>
                  <a:srgbClr val="004A64"/>
                </a:solidFill>
                <a:latin typeface="Brush Script MT" pitchFamily="66" charset="0"/>
              </a:rPr>
            </a:br>
            <a:r>
              <a:rPr lang="en-US" sz="6000" b="1" dirty="0">
                <a:solidFill>
                  <a:srgbClr val="004A64"/>
                </a:solidFill>
                <a:latin typeface="Brush Script MT" pitchFamily="66" charset="0"/>
              </a:rPr>
              <a:t>Sophistication</a:t>
            </a:r>
            <a:br>
              <a:rPr lang="en-US" sz="6000" b="1" dirty="0">
                <a:solidFill>
                  <a:srgbClr val="004A64"/>
                </a:solidFill>
              </a:rPr>
            </a:br>
            <a:br>
              <a:rPr lang="en-US" b="1" dirty="0">
                <a:solidFill>
                  <a:srgbClr val="004A64"/>
                </a:solidFill>
              </a:rPr>
            </a:br>
            <a:endParaRPr lang="en-US" sz="3200" b="1" dirty="0">
              <a:solidFill>
                <a:srgbClr val="004A64"/>
              </a:solidFill>
            </a:endParaRPr>
          </a:p>
        </p:txBody>
      </p:sp>
      <p:sp>
        <p:nvSpPr>
          <p:cNvPr id="2" name="TextBox 1"/>
          <p:cNvSpPr txBox="1"/>
          <p:nvPr/>
        </p:nvSpPr>
        <p:spPr>
          <a:xfrm>
            <a:off x="5827295" y="4888468"/>
            <a:ext cx="2514600" cy="369332"/>
          </a:xfrm>
          <a:prstGeom prst="rect">
            <a:avLst/>
          </a:prstGeom>
          <a:noFill/>
        </p:spPr>
        <p:txBody>
          <a:bodyPr wrap="square" rtlCol="0">
            <a:spAutoFit/>
          </a:bodyPr>
          <a:lstStyle/>
          <a:p>
            <a:pPr algn="r"/>
            <a:r>
              <a:rPr lang="en-US" b="1" dirty="0">
                <a:solidFill>
                  <a:srgbClr val="004A64"/>
                </a:solidFill>
              </a:rPr>
              <a:t>- Leonardo da Vinci</a:t>
            </a:r>
            <a:endParaRPr lang="en-US" dirty="0"/>
          </a:p>
        </p:txBody>
      </p:sp>
      <p:sp>
        <p:nvSpPr>
          <p:cNvPr id="4" name="Slide Number Placeholder 3"/>
          <p:cNvSpPr>
            <a:spLocks noGrp="1"/>
          </p:cNvSpPr>
          <p:nvPr>
            <p:ph type="sldNum" sz="quarter" idx="12"/>
          </p:nvPr>
        </p:nvSpPr>
        <p:spPr/>
        <p:txBody>
          <a:bodyPr/>
          <a:lstStyle/>
          <a:p>
            <a:fld id="{B1786307-ADD8-48E8-995C-00C25831F129}" type="slidenum">
              <a:rPr lang="en-US" smtClean="0"/>
              <a:pPr/>
              <a:t>83</a:t>
            </a:fld>
            <a:endParaRPr lang="en-US" dirty="0"/>
          </a:p>
        </p:txBody>
      </p:sp>
    </p:spTree>
    <p:extLst>
      <p:ext uri="{BB962C8B-B14F-4D97-AF65-F5344CB8AC3E}">
        <p14:creationId xmlns:p14="http://schemas.microsoft.com/office/powerpoint/2010/main" val="4175459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DS_ppttempCO_3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1295400" y="152400"/>
            <a:ext cx="7848600" cy="685800"/>
          </a:xfrm>
        </p:spPr>
        <p:txBody>
          <a:bodyPr anchor="t"/>
          <a:lstStyle/>
          <a:p>
            <a:pPr algn="l">
              <a:lnSpc>
                <a:spcPts val="4400"/>
              </a:lnSpc>
            </a:pPr>
            <a:r>
              <a:rPr lang="en-US" b="1" dirty="0">
                <a:solidFill>
                  <a:srgbClr val="004A64"/>
                </a:solidFill>
              </a:rPr>
              <a:t>Delinquency Report-VO</a:t>
            </a:r>
          </a:p>
        </p:txBody>
      </p:sp>
      <p:sp>
        <p:nvSpPr>
          <p:cNvPr id="4" name="TextBox 3"/>
          <p:cNvSpPr txBox="1"/>
          <p:nvPr/>
        </p:nvSpPr>
        <p:spPr>
          <a:xfrm>
            <a:off x="1981200" y="1219200"/>
            <a:ext cx="6817895" cy="3939540"/>
          </a:xfrm>
          <a:prstGeom prst="rect">
            <a:avLst/>
          </a:prstGeom>
          <a:noFill/>
        </p:spPr>
        <p:txBody>
          <a:bodyPr wrap="square"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457200" indent="-457200">
              <a:buFont typeface="Arial" panose="020B0604020202020204" pitchFamily="34" charset="0"/>
              <a:buChar char="•"/>
            </a:pPr>
            <a:r>
              <a:rPr lang="en-US" sz="3200" b="1" dirty="0">
                <a:solidFill>
                  <a:srgbClr val="004A64"/>
                </a:solidFill>
              </a:rPr>
              <a:t>Minimum 95% Reporting Rate required to be scored for SEMAP Indicators 9, 10, 11, 12, and 14.</a:t>
            </a:r>
          </a:p>
          <a:p>
            <a:r>
              <a:rPr lang="en-US" sz="3200" b="1" dirty="0">
                <a:solidFill>
                  <a:srgbClr val="004A64"/>
                </a:solidFill>
              </a:rPr>
              <a:t>        - Do NOT overstate Last Day of</a:t>
            </a:r>
          </a:p>
          <a:p>
            <a:r>
              <a:rPr lang="en-US" sz="3200" b="1" dirty="0">
                <a:solidFill>
                  <a:srgbClr val="004A64"/>
                </a:solidFill>
              </a:rPr>
              <a:t>          Month count reported to VMS</a:t>
            </a:r>
          </a:p>
          <a:p>
            <a:r>
              <a:rPr lang="en-US" sz="3200" b="1" dirty="0">
                <a:solidFill>
                  <a:srgbClr val="004A64"/>
                </a:solidFill>
              </a:rPr>
              <a:t>          especially if a small PHA and</a:t>
            </a:r>
          </a:p>
          <a:p>
            <a:r>
              <a:rPr lang="en-US" sz="3200" b="1" dirty="0">
                <a:solidFill>
                  <a:srgbClr val="004A64"/>
                </a:solidFill>
              </a:rPr>
              <a:t>          11</a:t>
            </a:r>
            <a:r>
              <a:rPr lang="en-US" sz="3200" b="1" baseline="30000" dirty="0">
                <a:solidFill>
                  <a:srgbClr val="004A64"/>
                </a:solidFill>
              </a:rPr>
              <a:t>th</a:t>
            </a:r>
            <a:r>
              <a:rPr lang="en-US" sz="3200" b="1" dirty="0">
                <a:solidFill>
                  <a:srgbClr val="004A64"/>
                </a:solidFill>
              </a:rPr>
              <a:t> month of fiscal year… </a:t>
            </a:r>
          </a:p>
          <a:p>
            <a:r>
              <a:rPr lang="en-US" sz="3200" b="1" dirty="0">
                <a:solidFill>
                  <a:srgbClr val="004A64"/>
                </a:solidFill>
              </a:rPr>
              <a:t>           </a:t>
            </a:r>
          </a:p>
        </p:txBody>
      </p:sp>
      <p:sp>
        <p:nvSpPr>
          <p:cNvPr id="3" name="Slide Number Placeholder 2"/>
          <p:cNvSpPr>
            <a:spLocks noGrp="1"/>
          </p:cNvSpPr>
          <p:nvPr>
            <p:ph type="sldNum" sz="quarter" idx="12"/>
          </p:nvPr>
        </p:nvSpPr>
        <p:spPr/>
        <p:txBody>
          <a:bodyPr/>
          <a:lstStyle/>
          <a:p>
            <a:fld id="{B1786307-ADD8-48E8-995C-00C25831F129}" type="slidenum">
              <a:rPr lang="en-US" smtClean="0"/>
              <a:pPr/>
              <a:t>9</a:t>
            </a:fld>
            <a:endParaRPr lang="en-US" dirty="0"/>
          </a:p>
        </p:txBody>
      </p:sp>
    </p:spTree>
    <p:extLst>
      <p:ext uri="{BB962C8B-B14F-4D97-AF65-F5344CB8AC3E}">
        <p14:creationId xmlns:p14="http://schemas.microsoft.com/office/powerpoint/2010/main" val="27784430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HDS_CorpPPT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HDS_CorpPPTtemp</Template>
  <TotalTime>4622</TotalTime>
  <Words>6728</Words>
  <Application>Microsoft Office PowerPoint</Application>
  <PresentationFormat>On-screen Show (4:3)</PresentationFormat>
  <Paragraphs>1059</Paragraphs>
  <Slides>83</Slides>
  <Notes>79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ＭＳ Ｐゴシック</vt:lpstr>
      <vt:lpstr>Arial</vt:lpstr>
      <vt:lpstr>Brush Script MT</vt:lpstr>
      <vt:lpstr>Calibri</vt:lpstr>
      <vt:lpstr>Times New Roman</vt:lpstr>
      <vt:lpstr>Wingdings</vt:lpstr>
      <vt:lpstr>HDS_CorpPPTtemp</vt:lpstr>
      <vt:lpstr>PIC…  Everything but Errors   Mary Hirsch-Justice Housing Data Systems maryh@housingdatasystems.com  September 15, 2022</vt:lpstr>
      <vt:lpstr>Agenda</vt:lpstr>
      <vt:lpstr>Monthly Review</vt:lpstr>
      <vt:lpstr>Delinquency Report - PH</vt:lpstr>
      <vt:lpstr>Delinquency Report - PH</vt:lpstr>
      <vt:lpstr>Delinquency Report - VO</vt:lpstr>
      <vt:lpstr>Delinquency Report-VO</vt:lpstr>
      <vt:lpstr>Delinquency Report-VO</vt:lpstr>
      <vt:lpstr>Delinquency Report-VO</vt:lpstr>
      <vt:lpstr>Delinquency Report - VO</vt:lpstr>
      <vt:lpstr>Reexam Report</vt:lpstr>
      <vt:lpstr>Reexam Business Rules</vt:lpstr>
      <vt:lpstr>Reexam Report-PH</vt:lpstr>
      <vt:lpstr>Reexam Report-VO</vt:lpstr>
      <vt:lpstr>Pre-contract HQS Report</vt:lpstr>
      <vt:lpstr>Pre-contract HQS </vt:lpstr>
      <vt:lpstr>Continuing HQS Report</vt:lpstr>
      <vt:lpstr>Continuing HQS Report</vt:lpstr>
      <vt:lpstr>SEMAP Indicator Report</vt:lpstr>
      <vt:lpstr>SEMAP Indicator Report</vt:lpstr>
      <vt:lpstr>Invalid Tenant ID Report</vt:lpstr>
      <vt:lpstr>Possible Duplicates Report</vt:lpstr>
      <vt:lpstr>Portability Billing Reports</vt:lpstr>
      <vt:lpstr>Portability Billing Reports</vt:lpstr>
      <vt:lpstr>Issue &amp; Expired VO Report</vt:lpstr>
      <vt:lpstr>Ad Hoc Report</vt:lpstr>
      <vt:lpstr>Unit Status Summary Report-PH</vt:lpstr>
      <vt:lpstr>Unit Status Summary Report-PH</vt:lpstr>
      <vt:lpstr>Vacant Unit Report</vt:lpstr>
      <vt:lpstr>PIC…        Everything but Errors</vt:lpstr>
      <vt:lpstr>Thank You !!!      Mary Hirsch-Justice Housing Data Systems maryh@housingdatasystems.com  Housing Data Systems PO Box 883 West Salem, WI  54669 (608) 786-2366 </vt:lpstr>
      <vt:lpstr>Unit Status and Occupancy</vt:lpstr>
      <vt:lpstr>Unit Status and Occupancy </vt:lpstr>
      <vt:lpstr>Occupied Unit Status</vt:lpstr>
      <vt:lpstr>Occupied Unit Status</vt:lpstr>
      <vt:lpstr>Occupied Unit Status</vt:lpstr>
      <vt:lpstr>Occupied Unit Status</vt:lpstr>
      <vt:lpstr>Vacant HUD Approved</vt:lpstr>
      <vt:lpstr>Vacant HUD Approved</vt:lpstr>
      <vt:lpstr>Vacant HUD Approved</vt:lpstr>
      <vt:lpstr>Non-dwelling Unit Status</vt:lpstr>
      <vt:lpstr>Non-dwelling Unit Status</vt:lpstr>
      <vt:lpstr>Non-dwelling Unit Status</vt:lpstr>
      <vt:lpstr>Non-dwelling Unit Status (Non-Special Use)</vt:lpstr>
      <vt:lpstr>Non-dwelling  SPECIAL USE Unit Status</vt:lpstr>
      <vt:lpstr>Demo-Dispo  Approved and Vacant</vt:lpstr>
      <vt:lpstr>Vacant/Vacant</vt:lpstr>
      <vt:lpstr>PowerPoint Presentation</vt:lpstr>
      <vt:lpstr>Status and Occupancy</vt:lpstr>
      <vt:lpstr>Data Deadlines</vt:lpstr>
      <vt:lpstr>HUD FO Review</vt:lpstr>
      <vt:lpstr>FASS - Occupancy</vt:lpstr>
      <vt:lpstr>PHAS - Occupancy</vt:lpstr>
      <vt:lpstr>CAP Fund Certification</vt:lpstr>
      <vt:lpstr>Operating Subsidy Submission</vt:lpstr>
      <vt:lpstr>Data Deadlines</vt:lpstr>
      <vt:lpstr>What’s Up?</vt:lpstr>
      <vt:lpstr>Flat Rent</vt:lpstr>
      <vt:lpstr>Flat Rent – Annual Analysis</vt:lpstr>
      <vt:lpstr>Flat Rent – Annual Analysis</vt:lpstr>
      <vt:lpstr>Annual Rent Options</vt:lpstr>
      <vt:lpstr>Annual Rent Options</vt:lpstr>
      <vt:lpstr>HOTMA PH Over-Income 103</vt:lpstr>
      <vt:lpstr>HOTMA PH Over-Income 103</vt:lpstr>
      <vt:lpstr>HOTMA PH Over-Income 103</vt:lpstr>
      <vt:lpstr>Ceiling Rents</vt:lpstr>
      <vt:lpstr>What’s Up?</vt:lpstr>
      <vt:lpstr>Other Topics of Interest</vt:lpstr>
      <vt:lpstr>Portability</vt:lpstr>
      <vt:lpstr>Portability</vt:lpstr>
      <vt:lpstr>Issuance of Voucher</vt:lpstr>
      <vt:lpstr>Issuance of Voucher</vt:lpstr>
      <vt:lpstr>Issuance of Voucher</vt:lpstr>
      <vt:lpstr>Expiration of Voucher</vt:lpstr>
      <vt:lpstr>HAP HOLD vs SHOP</vt:lpstr>
      <vt:lpstr>Thank You !!!   Housing Data Systems PO Box 883 West Salem, WI  54669 (608) 786-2366 </vt:lpstr>
      <vt:lpstr>Voucher Forecasting Tool Input Variables                 Input Variables</vt:lpstr>
      <vt:lpstr>Voucher Forecasting Tool Input Variables</vt:lpstr>
      <vt:lpstr>Voucher Forecasting Tool Input Variables</vt:lpstr>
      <vt:lpstr>Voucher Forecasting Tool Input Variables</vt:lpstr>
      <vt:lpstr> Simplicity Is The   Ultimate   Sophistication  </vt:lpstr>
      <vt:lpstr>Thank You !!!</vt:lpstr>
      <vt:lpstr> Simplicity Is The   Ultimate   Sophistication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the Housing Agency</dc:title>
  <dc:creator>author</dc:creator>
  <cp:lastModifiedBy>Sarah Boss</cp:lastModifiedBy>
  <cp:revision>211</cp:revision>
  <cp:lastPrinted>2013-07-12T19:22:24Z</cp:lastPrinted>
  <dcterms:created xsi:type="dcterms:W3CDTF">2013-07-12T15:26:18Z</dcterms:created>
  <dcterms:modified xsi:type="dcterms:W3CDTF">2022-09-09T20:17:44Z</dcterms:modified>
</cp:coreProperties>
</file>