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564" r:id="rId3"/>
    <p:sldId id="565" r:id="rId4"/>
    <p:sldId id="568" r:id="rId5"/>
    <p:sldId id="569" r:id="rId6"/>
    <p:sldId id="566" r:id="rId7"/>
    <p:sldId id="563" r:id="rId8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yo, Kimberly B" initials="MKB" lastIdx="4" clrIdx="0">
    <p:extLst>
      <p:ext uri="{19B8F6BF-5375-455C-9EA6-DF929625EA0E}">
        <p15:presenceInfo xmlns:p15="http://schemas.microsoft.com/office/powerpoint/2012/main" userId="S-1-5-21-746137067-1677128483-1177238915-1090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AFEB"/>
    <a:srgbClr val="009900"/>
    <a:srgbClr val="2F5597"/>
    <a:srgbClr val="008080"/>
    <a:srgbClr val="548235"/>
    <a:srgbClr val="4D4DD3"/>
    <a:srgbClr val="8080E0"/>
    <a:srgbClr val="3D3DCF"/>
    <a:srgbClr val="52459F"/>
    <a:srgbClr val="BC28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6517" autoAdjust="0"/>
  </p:normalViewPr>
  <p:slideViewPr>
    <p:cSldViewPr snapToGrid="0">
      <p:cViewPr varScale="1">
        <p:scale>
          <a:sx n="81" d="100"/>
          <a:sy n="81" d="100"/>
        </p:scale>
        <p:origin x="1362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A21E43-41CA-4788-8FB9-FE318C83B8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3"/>
            <a:ext cx="3169196" cy="481370"/>
          </a:xfrm>
          <a:prstGeom prst="rect">
            <a:avLst/>
          </a:prstGeom>
        </p:spPr>
        <p:txBody>
          <a:bodyPr vert="horz" lIns="94693" tIns="47347" rIns="94693" bIns="4734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AA01D3-BFA0-45F8-9C86-026AA35409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4335" y="3"/>
            <a:ext cx="3169196" cy="481370"/>
          </a:xfrm>
          <a:prstGeom prst="rect">
            <a:avLst/>
          </a:prstGeom>
        </p:spPr>
        <p:txBody>
          <a:bodyPr vert="horz" lIns="94693" tIns="47347" rIns="94693" bIns="47347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60C5F4-DFA3-4FE6-8671-65AFF31924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119833"/>
            <a:ext cx="3169196" cy="481370"/>
          </a:xfrm>
          <a:prstGeom prst="rect">
            <a:avLst/>
          </a:prstGeom>
        </p:spPr>
        <p:txBody>
          <a:bodyPr vert="horz" lIns="94693" tIns="47347" rIns="94693" bIns="4734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5CE6DE-B487-4B31-B01E-F86F8FB92E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4335" y="9119833"/>
            <a:ext cx="3169196" cy="481370"/>
          </a:xfrm>
          <a:prstGeom prst="rect">
            <a:avLst/>
          </a:prstGeom>
        </p:spPr>
        <p:txBody>
          <a:bodyPr vert="horz" lIns="94693" tIns="47347" rIns="94693" bIns="47347" rtlCol="0" anchor="b"/>
          <a:lstStyle>
            <a:lvl1pPr algn="r">
              <a:defRPr sz="1200"/>
            </a:lvl1pPr>
          </a:lstStyle>
          <a:p>
            <a:fld id="{321F3E61-6802-4E60-B12C-66287AC085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31827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3170255" cy="481052"/>
          </a:xfrm>
          <a:prstGeom prst="rect">
            <a:avLst/>
          </a:prstGeom>
        </p:spPr>
        <p:txBody>
          <a:bodyPr vert="horz" lIns="95328" tIns="47664" rIns="95328" bIns="4766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271" y="4"/>
            <a:ext cx="3170255" cy="481052"/>
          </a:xfrm>
          <a:prstGeom prst="rect">
            <a:avLst/>
          </a:prstGeom>
        </p:spPr>
        <p:txBody>
          <a:bodyPr vert="horz" lIns="95328" tIns="47664" rIns="95328" bIns="47664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28" tIns="47664" rIns="95328" bIns="4766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58" y="4620413"/>
            <a:ext cx="5851490" cy="3780637"/>
          </a:xfrm>
          <a:prstGeom prst="rect">
            <a:avLst/>
          </a:prstGeom>
        </p:spPr>
        <p:txBody>
          <a:bodyPr vert="horz" lIns="95328" tIns="47664" rIns="95328" bIns="4766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120149"/>
            <a:ext cx="3170255" cy="481051"/>
          </a:xfrm>
          <a:prstGeom prst="rect">
            <a:avLst/>
          </a:prstGeom>
        </p:spPr>
        <p:txBody>
          <a:bodyPr vert="horz" lIns="95328" tIns="47664" rIns="95328" bIns="4766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271" y="9120149"/>
            <a:ext cx="3170255" cy="481051"/>
          </a:xfrm>
          <a:prstGeom prst="rect">
            <a:avLst/>
          </a:prstGeom>
        </p:spPr>
        <p:txBody>
          <a:bodyPr vert="horz" lIns="95328" tIns="47664" rIns="95328" bIns="47664" rtlCol="0" anchor="b"/>
          <a:lstStyle>
            <a:lvl1pPr algn="r">
              <a:defRPr sz="1200"/>
            </a:lvl1pPr>
          </a:lstStyle>
          <a:p>
            <a:fld id="{CBD5660C-10D2-43F3-A38C-E124E5F00E0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3925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5660C-10D2-43F3-A38C-E124E5F00E0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AAFB56-B4AB-43B0-906E-CB82468EEF5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358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D5660C-10D2-43F3-A38C-E124E5F00E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824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8F1E-BA46-47C9-92FD-0CFA7B256555}" type="datetime1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6E65E-92B5-4B18-BE66-17D27D1D6D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74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AF7E-A886-4C0A-B3DB-EF85FFA737F9}" type="datetime1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6E65E-92B5-4B18-BE66-17D27D1D6D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939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F594-AEC5-41D2-8DBB-B2CD04741D06}" type="datetime1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6E65E-92B5-4B18-BE66-17D27D1D6D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64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426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29A6-8B2E-4BDB-B1DC-A0EBA047AE78}" type="datetime1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6E65E-92B5-4B18-BE66-17D27D1D6D0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ACF551-6FBE-433F-A84B-9B315B66E0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07" y="0"/>
            <a:ext cx="3882044" cy="112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909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F8F4-994D-4F61-8669-42817EC3D0BD}" type="datetime1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6E65E-92B5-4B18-BE66-17D27D1D6D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56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1DE4D-E51F-47E3-B379-8FC22014228C}" type="datetime1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6E65E-92B5-4B18-BE66-17D27D1D6D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86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AC72-8884-4E2F-9B53-07F3BB907D9F}" type="datetime1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6E65E-92B5-4B18-BE66-17D27D1D6D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12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D1C6-E549-45B2-8CA2-59B625B4EBAA}" type="datetime1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6E65E-92B5-4B18-BE66-17D27D1D6D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69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D90F-20B8-4378-AC52-F1534477E4DD}" type="datetime1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6E65E-92B5-4B18-BE66-17D27D1D6D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74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7B7D-6540-46D2-B0EB-ABFFDC090246}" type="datetime1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6E65E-92B5-4B18-BE66-17D27D1D6D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968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439D-34E4-49CF-8466-D78CB3AA010E}" type="datetime1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6E65E-92B5-4B18-BE66-17D27D1D6D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94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7327C-C2E1-4A38-870B-6FF3CCB8746E}" type="datetime1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6E65E-92B5-4B18-BE66-17D27D1D6D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87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d.gov/sites/dfiles/PIH/documents/small_rural_pha_list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0653" y="2570678"/>
            <a:ext cx="9581284" cy="1716644"/>
          </a:xfrm>
        </p:spPr>
        <p:txBody>
          <a:bodyPr anchor="ctr">
            <a:normAutofit/>
          </a:bodyPr>
          <a:lstStyle/>
          <a:p>
            <a:r>
              <a:rPr lang="en-US" sz="3600" b="1" dirty="0">
                <a:cs typeface="+mj-ea"/>
              </a:rPr>
              <a:t>2021 Small Rural Frozen Rolling Base Overview</a:t>
            </a:r>
            <a:endParaRPr lang="en-US" sz="3600" dirty="0"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385" y="600360"/>
            <a:ext cx="6425105" cy="186454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00F326E-5E39-4AF5-9CE2-691281D8B99F}"/>
              </a:ext>
            </a:extLst>
          </p:cNvPr>
          <p:cNvSpPr txBox="1"/>
          <p:nvPr/>
        </p:nvSpPr>
        <p:spPr>
          <a:xfrm>
            <a:off x="273247" y="5241977"/>
            <a:ext cx="69441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Presented By: Eric Hau on September 15, 2021</a:t>
            </a:r>
          </a:p>
          <a:p>
            <a:r>
              <a:rPr lang="en-US" sz="2000" b="1" dirty="0"/>
              <a:t>Author:  Eric Hau, Financial Analyst</a:t>
            </a:r>
          </a:p>
          <a:p>
            <a:r>
              <a:rPr lang="en-US" sz="2000" b="1" dirty="0"/>
              <a:t>Milwaukee Field Office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341DA6-7E94-4CBE-8D00-57650B55EC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122" y="4526931"/>
            <a:ext cx="3706835" cy="199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829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748E9-DB60-40AE-8869-BAB5DEA84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8170" y="365125"/>
            <a:ext cx="7115629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To Frozen Rolling Base or Not to Frozen Rolling Base… That is the Question!!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0FAD7-327E-45AB-9100-17FA64245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30171"/>
            <a:ext cx="10515600" cy="16381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Which Wisconsin PHAs Were Deemed Small and Rural in 2021 and thus could have Elected to Participate in the Small Rural Frozen Base Program?</a:t>
            </a:r>
          </a:p>
          <a:p>
            <a:pPr marL="0" indent="0">
              <a:buNone/>
            </a:pPr>
            <a:r>
              <a:rPr lang="en-US" dirty="0"/>
              <a:t>Let’s take a look….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9D1B2C-812F-430E-A6F2-9D8A37DC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6E65E-92B5-4B18-BE66-17D27D1D6D0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493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0AC2D-0AF6-47C1-B069-741AFFA18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5942" y="365125"/>
            <a:ext cx="7347857" cy="1325563"/>
          </a:xfrm>
        </p:spPr>
        <p:txBody>
          <a:bodyPr>
            <a:normAutofit/>
          </a:bodyPr>
          <a:lstStyle/>
          <a:p>
            <a:r>
              <a:rPr lang="en-US" sz="3200" dirty="0">
                <a:hlinkClick r:id="rId3"/>
              </a:rPr>
              <a:t>https://www.hud.gov/sites/dfiles/PIH/documents/small_rural_pha_list.xlsx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2B600A-B22A-4E61-8F4A-74C2A5F3E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6E65E-92B5-4B18-BE66-17D27D1D6D0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036472-EBEE-4257-A175-32D6E43F00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756229"/>
            <a:ext cx="2895600" cy="478268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242A585-B674-4168-B6FF-CDC06A2816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5942" y="1756229"/>
            <a:ext cx="2905125" cy="399142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192C71E-9F45-468C-8FEB-59D8F0BCD05C}"/>
              </a:ext>
            </a:extLst>
          </p:cNvPr>
          <p:cNvSpPr txBox="1">
            <a:spLocks/>
          </p:cNvSpPr>
          <p:nvPr/>
        </p:nvSpPr>
        <p:spPr>
          <a:xfrm>
            <a:off x="7620000" y="2157639"/>
            <a:ext cx="4002313" cy="2911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highlight>
                  <a:srgbClr val="00FF00"/>
                </a:highlight>
              </a:rPr>
              <a:t>40 WI LRPH PHAs were deemed “Small Rural” in 2021!!</a:t>
            </a:r>
          </a:p>
        </p:txBody>
      </p:sp>
    </p:spTree>
    <p:extLst>
      <p:ext uri="{BB962C8B-B14F-4D97-AF65-F5344CB8AC3E}">
        <p14:creationId xmlns:p14="http://schemas.microsoft.com/office/powerpoint/2010/main" val="2945474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7D155-8515-4D3C-8F87-BFB46D0B7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0336" y="475488"/>
            <a:ext cx="3401247" cy="6382512"/>
          </a:xfrm>
        </p:spPr>
        <p:txBody>
          <a:bodyPr>
            <a:normAutofit/>
          </a:bodyPr>
          <a:lstStyle/>
          <a:p>
            <a:r>
              <a:rPr lang="en-US" sz="1600" b="1" dirty="0"/>
              <a:t>How Do You Save Money In Practice?  </a:t>
            </a:r>
            <a:r>
              <a:rPr lang="en-US" sz="1600" dirty="0"/>
              <a:t>	       </a:t>
            </a: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b="1" dirty="0"/>
            </a:br>
            <a:br>
              <a:rPr lang="en-US" sz="1600" b="1" dirty="0"/>
            </a:br>
            <a:br>
              <a:rPr lang="en-US" sz="1600" b="1" dirty="0"/>
            </a:br>
            <a:r>
              <a:rPr lang="en-US" sz="1600" dirty="0">
                <a:sym typeface="Wingdings" panose="05000000000000000000" pitchFamily="2" charset="2"/>
              </a:rPr>
              <a:t></a:t>
            </a:r>
            <a:r>
              <a:rPr lang="en-US" sz="1600" b="1" dirty="0"/>
              <a:t>The 52722 Before …..</a:t>
            </a:r>
            <a:br>
              <a:rPr lang="en-US" sz="1600" b="1" dirty="0"/>
            </a:br>
            <a:br>
              <a:rPr lang="en-US" sz="1600" b="1" dirty="0"/>
            </a:br>
            <a:br>
              <a:rPr lang="en-US" sz="1600" b="1" dirty="0"/>
            </a:br>
            <a:r>
              <a:rPr lang="en-US" sz="1600" dirty="0">
                <a:sym typeface="Wingdings" panose="05000000000000000000" pitchFamily="2" charset="2"/>
              </a:rPr>
              <a:t></a:t>
            </a:r>
            <a:r>
              <a:rPr lang="en-US" sz="1600" b="1" dirty="0"/>
              <a:t>The 52722 Before …..</a:t>
            </a:r>
            <a:br>
              <a:rPr lang="en-US" sz="1600" b="1" dirty="0"/>
            </a:br>
            <a:br>
              <a:rPr lang="en-US" sz="1600" b="1" dirty="0"/>
            </a:br>
            <a:br>
              <a:rPr lang="en-US" sz="1600" b="1" dirty="0"/>
            </a:br>
            <a:br>
              <a:rPr lang="en-US" sz="1600" b="1" dirty="0"/>
            </a:br>
            <a:br>
              <a:rPr lang="en-US" sz="1600" b="1" dirty="0"/>
            </a:br>
            <a:r>
              <a:rPr lang="en-US" sz="1600" dirty="0">
                <a:sym typeface="Wingdings" panose="05000000000000000000" pitchFamily="2" charset="2"/>
              </a:rPr>
              <a:t></a:t>
            </a:r>
            <a:r>
              <a:rPr lang="en-US" sz="1600" b="1" dirty="0"/>
              <a:t>The 52722 Before …..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508919F-ADEE-4D90-BCF6-0DCF360D5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4003" y="0"/>
            <a:ext cx="43463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661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7D155-8515-4D3C-8F87-BFB46D0B7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4944" y="475488"/>
            <a:ext cx="3596640" cy="6382512"/>
          </a:xfrm>
        </p:spPr>
        <p:txBody>
          <a:bodyPr>
            <a:normAutofit/>
          </a:bodyPr>
          <a:lstStyle/>
          <a:p>
            <a:r>
              <a:rPr lang="en-US" sz="1600" b="1" dirty="0"/>
              <a:t>How Do You Save Money In Practice?  </a:t>
            </a:r>
            <a:r>
              <a:rPr lang="en-US" sz="1600" dirty="0"/>
              <a:t>	       </a:t>
            </a: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b="1" dirty="0"/>
            </a:br>
            <a:r>
              <a:rPr lang="en-US" sz="1600" dirty="0">
                <a:sym typeface="Wingdings" panose="05000000000000000000" pitchFamily="2" charset="2"/>
              </a:rPr>
              <a:t></a:t>
            </a:r>
            <a:r>
              <a:rPr lang="en-US" sz="1600" b="1" dirty="0"/>
              <a:t>The 52722 After …..</a:t>
            </a:r>
            <a:br>
              <a:rPr lang="en-US" sz="1600" b="1" dirty="0"/>
            </a:br>
            <a:br>
              <a:rPr lang="en-US" sz="1600" b="1" dirty="0"/>
            </a:br>
            <a:br>
              <a:rPr lang="en-US" sz="1600" b="1" dirty="0"/>
            </a:br>
            <a:r>
              <a:rPr lang="en-US" sz="1600" dirty="0">
                <a:sym typeface="Wingdings" panose="05000000000000000000" pitchFamily="2" charset="2"/>
              </a:rPr>
              <a:t></a:t>
            </a:r>
            <a:r>
              <a:rPr lang="en-US" sz="1600" b="1" dirty="0"/>
              <a:t>The 52722 After …..</a:t>
            </a:r>
            <a:br>
              <a:rPr lang="en-US" sz="1600" b="1" dirty="0"/>
            </a:br>
            <a:br>
              <a:rPr lang="en-US" sz="1600" b="1" dirty="0"/>
            </a:br>
            <a:br>
              <a:rPr lang="en-US" sz="1600" b="1" dirty="0"/>
            </a:br>
            <a:br>
              <a:rPr lang="en-US" sz="1600" b="1" dirty="0"/>
            </a:br>
            <a:br>
              <a:rPr lang="en-US" sz="1600" b="1" dirty="0"/>
            </a:br>
            <a:r>
              <a:rPr lang="en-US" sz="1600" dirty="0">
                <a:sym typeface="Wingdings" panose="05000000000000000000" pitchFamily="2" charset="2"/>
              </a:rPr>
              <a:t></a:t>
            </a:r>
            <a:r>
              <a:rPr lang="en-US" sz="1600" b="1" dirty="0"/>
              <a:t>The 52722 After …..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413EE5-25BB-4B07-B945-C5CF7B31A1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6674" y="124326"/>
            <a:ext cx="4248270" cy="660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914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2979A-AD1C-4722-8B24-FFF352C7A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399" y="136525"/>
            <a:ext cx="8223323" cy="1325563"/>
          </a:xfrm>
        </p:spPr>
        <p:txBody>
          <a:bodyPr/>
          <a:lstStyle/>
          <a:p>
            <a:pPr algn="ctr"/>
            <a:r>
              <a:rPr lang="en-US" b="1" dirty="0"/>
              <a:t>Fortune Favor$ the Bold?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D7BC2-CC07-4961-B556-BF7B0E517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6E65E-92B5-4B18-BE66-17D27D1D6D0B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A75FFD-8BCF-4981-BFCE-AF716F00F8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9432" y="1630017"/>
            <a:ext cx="8360029" cy="4867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021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51FD7-190B-4D60-AAB4-C38E26D75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?????QUESTIONS????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3A8B3A-5D72-4EAC-852A-30B92418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6E65E-92B5-4B18-BE66-17D27D1D6D0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29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14431</TotalTime>
  <Words>227</Words>
  <Application>Microsoft Office PowerPoint</Application>
  <PresentationFormat>Widescreen</PresentationFormat>
  <Paragraphs>21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2021 Small Rural Frozen Rolling Base Overview</vt:lpstr>
      <vt:lpstr>To Frozen Rolling Base or Not to Frozen Rolling Base… That is the Question!!</vt:lpstr>
      <vt:lpstr>https://www.hud.gov/sites/dfiles/PIH/documents/small_rural_pha_list.xlsx</vt:lpstr>
      <vt:lpstr>How Do You Save Money In Practice?                            The 52722 Before …..   The 52722 Before …..     The 52722 Before …..</vt:lpstr>
      <vt:lpstr>How Do You Save Money In Practice?                           The 52722 After …..   The 52722 After …..     The 52722 After …..</vt:lpstr>
      <vt:lpstr>Fortune Favor$ the Bold?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 Repositioning</dc:title>
  <dc:creator>Flores, Virginia</dc:creator>
  <cp:lastModifiedBy>Hau, Eric A</cp:lastModifiedBy>
  <cp:revision>482</cp:revision>
  <cp:lastPrinted>2019-06-17T05:30:05Z</cp:lastPrinted>
  <dcterms:created xsi:type="dcterms:W3CDTF">2017-06-20T18:03:49Z</dcterms:created>
  <dcterms:modified xsi:type="dcterms:W3CDTF">2021-09-15T16:49:50Z</dcterms:modified>
</cp:coreProperties>
</file>