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700" r:id="rId2"/>
    <p:sldMasterId id="2147483715" r:id="rId3"/>
    <p:sldMasterId id="2147483724" r:id="rId4"/>
  </p:sldMasterIdLst>
  <p:notesMasterIdLst>
    <p:notesMasterId r:id="rId44"/>
  </p:notesMasterIdLst>
  <p:sldIdLst>
    <p:sldId id="257" r:id="rId5"/>
    <p:sldId id="355" r:id="rId6"/>
    <p:sldId id="341" r:id="rId7"/>
    <p:sldId id="266" r:id="rId8"/>
    <p:sldId id="268" r:id="rId9"/>
    <p:sldId id="270" r:id="rId10"/>
    <p:sldId id="279" r:id="rId11"/>
    <p:sldId id="281" r:id="rId12"/>
    <p:sldId id="280" r:id="rId13"/>
    <p:sldId id="282" r:id="rId14"/>
    <p:sldId id="284" r:id="rId15"/>
    <p:sldId id="285" r:id="rId16"/>
    <p:sldId id="283" r:id="rId17"/>
    <p:sldId id="286" r:id="rId18"/>
    <p:sldId id="290" r:id="rId19"/>
    <p:sldId id="293" r:id="rId20"/>
    <p:sldId id="294" r:id="rId21"/>
    <p:sldId id="295" r:id="rId22"/>
    <p:sldId id="288" r:id="rId23"/>
    <p:sldId id="296" r:id="rId24"/>
    <p:sldId id="297" r:id="rId25"/>
    <p:sldId id="298" r:id="rId26"/>
    <p:sldId id="299" r:id="rId27"/>
    <p:sldId id="334" r:id="rId28"/>
    <p:sldId id="335" r:id="rId29"/>
    <p:sldId id="303" r:id="rId30"/>
    <p:sldId id="320" r:id="rId31"/>
    <p:sldId id="325" r:id="rId32"/>
    <p:sldId id="330" r:id="rId33"/>
    <p:sldId id="331" r:id="rId34"/>
    <p:sldId id="332" r:id="rId35"/>
    <p:sldId id="333" r:id="rId36"/>
    <p:sldId id="336" r:id="rId37"/>
    <p:sldId id="337" r:id="rId38"/>
    <p:sldId id="340" r:id="rId39"/>
    <p:sldId id="338" r:id="rId40"/>
    <p:sldId id="339" r:id="rId41"/>
    <p:sldId id="305" r:id="rId42"/>
    <p:sldId id="306"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6440"/>
    <a:srgbClr val="808184"/>
    <a:srgbClr val="158C59"/>
    <a:srgbClr val="56B747"/>
    <a:srgbClr val="02A69C"/>
    <a:srgbClr val="08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2" autoAdjust="0"/>
    <p:restoredTop sz="89528" autoAdjust="0"/>
  </p:normalViewPr>
  <p:slideViewPr>
    <p:cSldViewPr snapToGrid="0">
      <p:cViewPr varScale="1">
        <p:scale>
          <a:sx n="113" d="100"/>
          <a:sy n="113" d="100"/>
        </p:scale>
        <p:origin x="1440" y="11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EB6DEE-EA8A-49C0-83D0-54BAF609079B}" type="datetimeFigureOut">
              <a:rPr lang="en-US" smtClean="0"/>
              <a:t>9/3/2019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E30CBFB-404D-4E3C-9205-0C47B6EA3571}" type="slidenum">
              <a:rPr lang="en-US" smtClean="0"/>
              <a:t>‹#›</a:t>
            </a:fld>
            <a:endParaRPr lang="en-US"/>
          </a:p>
        </p:txBody>
      </p:sp>
    </p:spTree>
    <p:extLst>
      <p:ext uri="{BB962C8B-B14F-4D97-AF65-F5344CB8AC3E}">
        <p14:creationId xmlns:p14="http://schemas.microsoft.com/office/powerpoint/2010/main" val="3012044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Income </a:t>
            </a:r>
          </a:p>
          <a:p>
            <a:endParaRPr lang="en-US" dirty="0"/>
          </a:p>
        </p:txBody>
      </p:sp>
      <p:sp>
        <p:nvSpPr>
          <p:cNvPr id="4" name="Slide Number Placeholder 3"/>
          <p:cNvSpPr>
            <a:spLocks noGrp="1"/>
          </p:cNvSpPr>
          <p:nvPr>
            <p:ph type="sldNum" sz="quarter" idx="10"/>
          </p:nvPr>
        </p:nvSpPr>
        <p:spPr/>
        <p:txBody>
          <a:bodyPr/>
          <a:lstStyle/>
          <a:p>
            <a:fld id="{0E30CBFB-404D-4E3C-9205-0C47B6EA3571}" type="slidenum">
              <a:rPr lang="en-US" smtClean="0"/>
              <a:t>24</a:t>
            </a:fld>
            <a:endParaRPr lang="en-US"/>
          </a:p>
        </p:txBody>
      </p:sp>
    </p:spTree>
    <p:extLst>
      <p:ext uri="{BB962C8B-B14F-4D97-AF65-F5344CB8AC3E}">
        <p14:creationId xmlns:p14="http://schemas.microsoft.com/office/powerpoint/2010/main" val="1688491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Section Divider Option 1">
    <p:bg>
      <p:bgPr>
        <a:solidFill>
          <a:srgbClr val="158C5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0" y="1984248"/>
            <a:ext cx="5943600" cy="2441448"/>
          </a:xfrm>
          <a:prstGeom prst="rect">
            <a:avLst/>
          </a:prstGeom>
        </p:spPr>
        <p:txBody>
          <a:bodyPr anchor="t">
            <a:normAutofit/>
          </a:bodyPr>
          <a:lstStyle>
            <a:lvl1pPr algn="l">
              <a:defRPr sz="4400">
                <a:solidFill>
                  <a:srgbClr val="089292"/>
                </a:solidFill>
                <a:latin typeface="Gotham Rounded Medium" panose="02000000000000000000" pitchFamily="50" charset="0"/>
              </a:defRPr>
            </a:lvl1pPr>
          </a:lstStyle>
          <a:p>
            <a:r>
              <a:rPr lang="en-US" dirty="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847088"/>
            <a:ext cx="2112264" cy="3200400"/>
          </a:xfrm>
          <a:prstGeom prst="rect">
            <a:avLst/>
          </a:prstGeom>
        </p:spPr>
      </p:pic>
    </p:spTree>
    <p:extLst>
      <p:ext uri="{BB962C8B-B14F-4D97-AF65-F5344CB8AC3E}">
        <p14:creationId xmlns:p14="http://schemas.microsoft.com/office/powerpoint/2010/main" val="311386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Speaking Up 3">
    <p:bg>
      <p:bgPr>
        <a:blipFill dpi="0" rotWithShape="1">
          <a:blip r:embed="rId2">
            <a:lum/>
          </a:blip>
          <a:srcRect/>
          <a:stretch>
            <a:fillRect l="75000" t="5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546" y="263381"/>
            <a:ext cx="5855854" cy="697201"/>
          </a:xfrm>
        </p:spPr>
        <p:txBody>
          <a:bodyPr anchor="t">
            <a:normAutofit/>
          </a:bodyPr>
          <a:lstStyle>
            <a:lvl1pPr algn="l">
              <a:defRPr sz="3200"/>
            </a:lvl1pPr>
          </a:lstStyle>
          <a:p>
            <a:r>
              <a:rPr lang="en-US" dirty="0"/>
              <a:t>CLICK TO EDIT</a:t>
            </a:r>
          </a:p>
        </p:txBody>
      </p:sp>
      <p:sp>
        <p:nvSpPr>
          <p:cNvPr id="3" name="Subtitle 2"/>
          <p:cNvSpPr>
            <a:spLocks noGrp="1"/>
          </p:cNvSpPr>
          <p:nvPr>
            <p:ph type="subTitle" idx="1" hasCustomPrompt="1"/>
          </p:nvPr>
        </p:nvSpPr>
        <p:spPr>
          <a:xfrm>
            <a:off x="646545" y="1394692"/>
            <a:ext cx="5855855" cy="4802908"/>
          </a:xfrm>
        </p:spPr>
        <p:txBody>
          <a:bodyPr>
            <a:normAutofit/>
          </a:bodyPr>
          <a:lstStyle>
            <a:lvl1pPr marL="457200" indent="-457200" algn="l">
              <a:buFont typeface="Arial" panose="020B0604020202020204" pitchFamily="34" charset="0"/>
              <a:buChar char="•"/>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a:p>
            <a:endParaRPr lang="en-US" dirty="0"/>
          </a:p>
        </p:txBody>
      </p:sp>
    </p:spTree>
    <p:extLst>
      <p:ext uri="{BB962C8B-B14F-4D97-AF65-F5344CB8AC3E}">
        <p14:creationId xmlns:p14="http://schemas.microsoft.com/office/powerpoint/2010/main" val="1359023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Binging the Pieces Together">
    <p:bg>
      <p:bgPr>
        <a:blipFill dpi="0" rotWithShape="1">
          <a:blip r:embed="rId2">
            <a:lum/>
          </a:blip>
          <a:srcRect/>
          <a:stretch>
            <a:fillRect l="74000" t="47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546" y="263381"/>
            <a:ext cx="5855854" cy="706437"/>
          </a:xfrm>
        </p:spPr>
        <p:txBody>
          <a:bodyPr anchor="t">
            <a:normAutofit/>
          </a:bodyPr>
          <a:lstStyle>
            <a:lvl1pPr algn="l">
              <a:defRPr sz="3200"/>
            </a:lvl1pPr>
          </a:lstStyle>
          <a:p>
            <a:r>
              <a:rPr lang="en-US" dirty="0"/>
              <a:t>CLICK TO EDIT</a:t>
            </a:r>
          </a:p>
        </p:txBody>
      </p:sp>
      <p:sp>
        <p:nvSpPr>
          <p:cNvPr id="3" name="Subtitle 2"/>
          <p:cNvSpPr>
            <a:spLocks noGrp="1"/>
          </p:cNvSpPr>
          <p:nvPr>
            <p:ph type="subTitle" idx="1" hasCustomPrompt="1"/>
          </p:nvPr>
        </p:nvSpPr>
        <p:spPr>
          <a:xfrm>
            <a:off x="646545" y="1394692"/>
            <a:ext cx="5855855" cy="4802908"/>
          </a:xfrm>
        </p:spPr>
        <p:txBody>
          <a:bodyPr>
            <a:normAutofit/>
          </a:bodyPr>
          <a:lstStyle>
            <a:lvl1pPr marL="457200" indent="-457200" algn="l">
              <a:buFont typeface="Arial" panose="020B0604020202020204" pitchFamily="34" charset="0"/>
              <a:buChar char="•"/>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a:p>
            <a:endParaRPr lang="en-US" dirty="0"/>
          </a:p>
        </p:txBody>
      </p:sp>
    </p:spTree>
    <p:extLst>
      <p:ext uri="{BB962C8B-B14F-4D97-AF65-F5344CB8AC3E}">
        <p14:creationId xmlns:p14="http://schemas.microsoft.com/office/powerpoint/2010/main" val="110620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Working Together">
    <p:bg>
      <p:bgPr>
        <a:blipFill dpi="0" rotWithShape="1">
          <a:blip r:embed="rId2">
            <a:lum/>
          </a:blip>
          <a:srcRect/>
          <a:stretch>
            <a:fillRect l="72000" t="25000" r="3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546" y="263381"/>
            <a:ext cx="5855854" cy="808037"/>
          </a:xfrm>
        </p:spPr>
        <p:txBody>
          <a:bodyPr anchor="t">
            <a:normAutofit/>
          </a:bodyPr>
          <a:lstStyle>
            <a:lvl1pPr algn="l">
              <a:defRPr sz="3200"/>
            </a:lvl1pPr>
          </a:lstStyle>
          <a:p>
            <a:r>
              <a:rPr lang="en-US" dirty="0"/>
              <a:t>CLICK TO EDIT</a:t>
            </a:r>
          </a:p>
        </p:txBody>
      </p:sp>
      <p:sp>
        <p:nvSpPr>
          <p:cNvPr id="3" name="Subtitle 2"/>
          <p:cNvSpPr>
            <a:spLocks noGrp="1"/>
          </p:cNvSpPr>
          <p:nvPr>
            <p:ph type="subTitle" idx="1" hasCustomPrompt="1"/>
          </p:nvPr>
        </p:nvSpPr>
        <p:spPr>
          <a:xfrm>
            <a:off x="646545" y="1394692"/>
            <a:ext cx="5855855" cy="4802908"/>
          </a:xfrm>
        </p:spPr>
        <p:txBody>
          <a:bodyPr>
            <a:normAutofit/>
          </a:bodyPr>
          <a:lstStyle>
            <a:lvl1pPr marL="457200" indent="-457200" algn="l">
              <a:buFont typeface="Arial" panose="020B0604020202020204" pitchFamily="34" charset="0"/>
              <a:buChar char="•"/>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a:p>
            <a:endParaRPr lang="en-US" dirty="0"/>
          </a:p>
        </p:txBody>
      </p:sp>
    </p:spTree>
    <p:extLst>
      <p:ext uri="{BB962C8B-B14F-4D97-AF65-F5344CB8AC3E}">
        <p14:creationId xmlns:p14="http://schemas.microsoft.com/office/powerpoint/2010/main" val="2782281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Moving Up">
    <p:bg>
      <p:bgPr>
        <a:blipFill dpi="0" rotWithShape="1">
          <a:blip r:embed="rId2">
            <a:lum/>
          </a:blip>
          <a:srcRect/>
          <a:stretch>
            <a:fillRect l="68000" t="4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546" y="263382"/>
            <a:ext cx="5855854" cy="817274"/>
          </a:xfrm>
        </p:spPr>
        <p:txBody>
          <a:bodyPr anchor="t">
            <a:normAutofit/>
          </a:bodyPr>
          <a:lstStyle>
            <a:lvl1pPr algn="l">
              <a:defRPr sz="3200"/>
            </a:lvl1pPr>
          </a:lstStyle>
          <a:p>
            <a:r>
              <a:rPr lang="en-US" dirty="0"/>
              <a:t>CLICK TO EDIT</a:t>
            </a:r>
          </a:p>
        </p:txBody>
      </p:sp>
      <p:sp>
        <p:nvSpPr>
          <p:cNvPr id="3" name="Subtitle 2"/>
          <p:cNvSpPr>
            <a:spLocks noGrp="1"/>
          </p:cNvSpPr>
          <p:nvPr>
            <p:ph type="subTitle" idx="1" hasCustomPrompt="1"/>
          </p:nvPr>
        </p:nvSpPr>
        <p:spPr>
          <a:xfrm>
            <a:off x="646545" y="1394692"/>
            <a:ext cx="5855855" cy="4802908"/>
          </a:xfrm>
        </p:spPr>
        <p:txBody>
          <a:bodyPr>
            <a:normAutofit/>
          </a:bodyPr>
          <a:lstStyle>
            <a:lvl1pPr marL="457200" indent="-457200" algn="l">
              <a:buFont typeface="Arial" panose="020B0604020202020204" pitchFamily="34" charset="0"/>
              <a:buChar char="•"/>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a:p>
            <a:endParaRPr lang="en-US" dirty="0"/>
          </a:p>
        </p:txBody>
      </p:sp>
    </p:spTree>
    <p:extLst>
      <p:ext uri="{BB962C8B-B14F-4D97-AF65-F5344CB8AC3E}">
        <p14:creationId xmlns:p14="http://schemas.microsoft.com/office/powerpoint/2010/main" val="4261508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5015373-2923-4EAA-B4AC-40262ED7E603}" type="datetimeFigureOut">
              <a:rPr lang="en-US" smtClean="0"/>
              <a:t>9/3/2019</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1E16CAE-1727-45CA-A646-E28DE58E5C0A}" type="slidenum">
              <a:rPr lang="en-US" smtClean="0"/>
              <a:t>‹#›</a:t>
            </a:fld>
            <a:endParaRPr lang="en-US" dirty="0"/>
          </a:p>
        </p:txBody>
      </p:sp>
    </p:spTree>
    <p:extLst>
      <p:ext uri="{BB962C8B-B14F-4D97-AF65-F5344CB8AC3E}">
        <p14:creationId xmlns:p14="http://schemas.microsoft.com/office/powerpoint/2010/main" val="786006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Famil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2428" y="2286000"/>
            <a:ext cx="2140527" cy="2007524"/>
          </a:xfrm>
          <a:prstGeom prst="rect">
            <a:avLst/>
          </a:prstGeom>
        </p:spPr>
      </p:pic>
    </p:spTree>
    <p:extLst>
      <p:ext uri="{BB962C8B-B14F-4D97-AF65-F5344CB8AC3E}">
        <p14:creationId xmlns:p14="http://schemas.microsoft.com/office/powerpoint/2010/main" val="2022142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ltifami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4893" y="2286000"/>
            <a:ext cx="2134214" cy="2011680"/>
          </a:xfrm>
          <a:prstGeom prst="rect">
            <a:avLst/>
          </a:prstGeom>
        </p:spPr>
      </p:pic>
    </p:spTree>
    <p:extLst>
      <p:ext uri="{BB962C8B-B14F-4D97-AF65-F5344CB8AC3E}">
        <p14:creationId xmlns:p14="http://schemas.microsoft.com/office/powerpoint/2010/main" val="143186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conomic Developm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6678" y="2286000"/>
            <a:ext cx="2780607" cy="2011680"/>
          </a:xfrm>
          <a:prstGeom prst="rect">
            <a:avLst/>
          </a:prstGeom>
        </p:spPr>
      </p:pic>
    </p:spTree>
    <p:extLst>
      <p:ext uri="{BB962C8B-B14F-4D97-AF65-F5344CB8AC3E}">
        <p14:creationId xmlns:p14="http://schemas.microsoft.com/office/powerpoint/2010/main" val="918815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1328" y="2286000"/>
            <a:ext cx="2140527" cy="2011680"/>
          </a:xfrm>
          <a:prstGeom prst="rect">
            <a:avLst/>
          </a:prstGeom>
        </p:spPr>
      </p:pic>
    </p:spTree>
    <p:extLst>
      <p:ext uri="{BB962C8B-B14F-4D97-AF65-F5344CB8AC3E}">
        <p14:creationId xmlns:p14="http://schemas.microsoft.com/office/powerpoint/2010/main" val="1628901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mercial Lendin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0891" y="2261100"/>
            <a:ext cx="2566509" cy="2006100"/>
          </a:xfrm>
          <a:prstGeom prst="rect">
            <a:avLst/>
          </a:prstGeom>
        </p:spPr>
      </p:pic>
    </p:spTree>
    <p:extLst>
      <p:ext uri="{BB962C8B-B14F-4D97-AF65-F5344CB8AC3E}">
        <p14:creationId xmlns:p14="http://schemas.microsoft.com/office/powerpoint/2010/main" val="324879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Option 2">
    <p:bg>
      <p:bgPr>
        <a:solidFill>
          <a:srgbClr val="02A69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0" y="1984248"/>
            <a:ext cx="5943600" cy="2441448"/>
          </a:xfrm>
          <a:prstGeom prst="rect">
            <a:avLst/>
          </a:prstGeom>
        </p:spPr>
        <p:txBody>
          <a:bodyPr anchor="t"/>
          <a:lstStyle>
            <a:lvl1pPr algn="l">
              <a:defRPr sz="4400">
                <a:solidFill>
                  <a:srgbClr val="106440"/>
                </a:solidFill>
                <a:latin typeface="Gotham Rounded Medium" panose="02000000000000000000" pitchFamily="50" charset="0"/>
              </a:defRPr>
            </a:lvl1pPr>
          </a:lstStyle>
          <a:p>
            <a:r>
              <a:rPr lang="en-US" dirty="0"/>
              <a:t>CLICK TO EDIT MASTER TITLE STYLE</a:t>
            </a:r>
            <a:br>
              <a:rPr lang="en-US" dirty="0"/>
            </a:b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47088"/>
            <a:ext cx="2112264" cy="3200400"/>
          </a:xfrm>
          <a:prstGeom prst="rect">
            <a:avLst/>
          </a:prstGeom>
        </p:spPr>
      </p:pic>
    </p:spTree>
    <p:extLst>
      <p:ext uri="{BB962C8B-B14F-4D97-AF65-F5344CB8AC3E}">
        <p14:creationId xmlns:p14="http://schemas.microsoft.com/office/powerpoint/2010/main" val="2514226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isk &amp; Complianc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3605" y="2286000"/>
            <a:ext cx="2261080" cy="2006100"/>
          </a:xfrm>
          <a:prstGeom prst="rect">
            <a:avLst/>
          </a:prstGeom>
        </p:spPr>
      </p:pic>
    </p:spTree>
    <p:extLst>
      <p:ext uri="{BB962C8B-B14F-4D97-AF65-F5344CB8AC3E}">
        <p14:creationId xmlns:p14="http://schemas.microsoft.com/office/powerpoint/2010/main" val="884463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ption 1 Cover Pag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0" y="1984248"/>
            <a:ext cx="5943600" cy="2441448"/>
          </a:xfrm>
          <a:prstGeom prst="rect">
            <a:avLst/>
          </a:prstGeom>
        </p:spPr>
        <p:txBody>
          <a:bodyPr anchor="t"/>
          <a:lstStyle>
            <a:lvl1pPr algn="l">
              <a:defRPr sz="3200">
                <a:solidFill>
                  <a:srgbClr val="106440"/>
                </a:solidFill>
                <a:latin typeface="+mn-lt"/>
              </a:defRPr>
            </a:lvl1pPr>
          </a:lstStyle>
          <a:p>
            <a:r>
              <a:rPr lang="en-US" dirty="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47088"/>
            <a:ext cx="2112264" cy="3200400"/>
          </a:xfrm>
          <a:prstGeom prst="rect">
            <a:avLst/>
          </a:prstGeom>
        </p:spPr>
      </p:pic>
    </p:spTree>
    <p:extLst>
      <p:ext uri="{BB962C8B-B14F-4D97-AF65-F5344CB8AC3E}">
        <p14:creationId xmlns:p14="http://schemas.microsoft.com/office/powerpoint/2010/main" val="1237732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5015373-2923-4EAA-B4AC-40262ED7E603}" type="datetimeFigureOut">
              <a:rPr lang="en-US" smtClean="0"/>
              <a:t>9/3/2019</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1E16CAE-1727-45CA-A646-E28DE58E5C0A}" type="slidenum">
              <a:rPr lang="en-US" smtClean="0"/>
              <a:t>‹#›</a:t>
            </a:fld>
            <a:endParaRPr lang="en-US" dirty="0"/>
          </a:p>
        </p:txBody>
      </p:sp>
    </p:spTree>
    <p:extLst>
      <p:ext uri="{BB962C8B-B14F-4D97-AF65-F5344CB8AC3E}">
        <p14:creationId xmlns:p14="http://schemas.microsoft.com/office/powerpoint/2010/main" val="1715442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Option 3">
    <p:bg>
      <p:bgPr>
        <a:solidFill>
          <a:srgbClr val="56B747"/>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0" y="1984248"/>
            <a:ext cx="5943600" cy="2441448"/>
          </a:xfrm>
          <a:prstGeom prst="rect">
            <a:avLst/>
          </a:prstGeom>
        </p:spPr>
        <p:txBody>
          <a:bodyPr anchor="t"/>
          <a:lstStyle>
            <a:lvl1pPr algn="l">
              <a:defRPr sz="4400">
                <a:solidFill>
                  <a:srgbClr val="106440"/>
                </a:solidFill>
                <a:latin typeface="Gotham Rounded Medium" panose="02000000000000000000" pitchFamily="50"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47088"/>
            <a:ext cx="2112264" cy="3200400"/>
          </a:xfrm>
          <a:prstGeom prst="rect">
            <a:avLst/>
          </a:prstGeom>
        </p:spPr>
      </p:pic>
    </p:spTree>
    <p:extLst>
      <p:ext uri="{BB962C8B-B14F-4D97-AF65-F5344CB8AC3E}">
        <p14:creationId xmlns:p14="http://schemas.microsoft.com/office/powerpoint/2010/main" val="525123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3912" y="336249"/>
            <a:ext cx="5868488" cy="1325563"/>
          </a:xfrm>
        </p:spPr>
        <p:txBody>
          <a:bodyPr anchor="t"/>
          <a:lstStyle>
            <a:lvl1pPr>
              <a:lnSpc>
                <a:spcPct val="100000"/>
              </a:lnSpc>
              <a:defRPr/>
            </a:lvl1pPr>
          </a:lstStyle>
          <a:p>
            <a:r>
              <a:rPr lang="en-US" dirty="0"/>
              <a:t>CLICK TO EDIT</a:t>
            </a:r>
          </a:p>
        </p:txBody>
      </p:sp>
      <p:sp>
        <p:nvSpPr>
          <p:cNvPr id="3" name="Subtitle 2"/>
          <p:cNvSpPr>
            <a:spLocks noGrp="1"/>
          </p:cNvSpPr>
          <p:nvPr>
            <p:ph type="subTitle" idx="1" hasCustomPrompt="1"/>
          </p:nvPr>
        </p:nvSpPr>
        <p:spPr>
          <a:xfrm>
            <a:off x="646545" y="1867300"/>
            <a:ext cx="5855855" cy="4330299"/>
          </a:xfrm>
        </p:spPr>
        <p:txBody>
          <a:bodyPr>
            <a:normAutofit/>
          </a:bodyPr>
          <a:lstStyle>
            <a:lvl1pPr marL="457200" indent="-457200" algn="l">
              <a:buFont typeface="Arial" panose="020B0604020202020204" pitchFamily="34" charset="0"/>
              <a:buChar char="•"/>
              <a:defRPr sz="2800"/>
            </a:lvl1pPr>
            <a:lvl2pPr marL="800100" indent="-342900" algn="l">
              <a:buFont typeface="Arial" panose="020B0604020202020204" pitchFamily="34" charset="0"/>
              <a:buChar char="•"/>
              <a:defRPr sz="2000">
                <a:latin typeface="Gotham Rounded Book" pitchFamily="50" charset="0"/>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a:p>
            <a:pPr lvl="1"/>
            <a:endParaRPr lang="en-US" dirty="0"/>
          </a:p>
          <a:p>
            <a:endParaRPr lang="en-US" dirty="0"/>
          </a:p>
        </p:txBody>
      </p:sp>
    </p:spTree>
    <p:extLst>
      <p:ext uri="{BB962C8B-B14F-4D97-AF65-F5344CB8AC3E}">
        <p14:creationId xmlns:p14="http://schemas.microsoft.com/office/powerpoint/2010/main" val="1117368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siness Meeting">
    <p:bg>
      <p:bgPr>
        <a:blipFill dpi="0" rotWithShape="1">
          <a:blip r:embed="rId2">
            <a:lum/>
          </a:blip>
          <a:srcRect/>
          <a:stretch>
            <a:fillRect l="65000" t="5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546" y="263381"/>
            <a:ext cx="5855854" cy="706437"/>
          </a:xfrm>
        </p:spPr>
        <p:txBody>
          <a:bodyPr anchor="t">
            <a:normAutofit/>
          </a:bodyPr>
          <a:lstStyle>
            <a:lvl1pPr algn="l">
              <a:defRPr sz="3200"/>
            </a:lvl1pPr>
          </a:lstStyle>
          <a:p>
            <a:r>
              <a:rPr lang="en-US" dirty="0"/>
              <a:t>CLICK TO EDIT</a:t>
            </a:r>
          </a:p>
        </p:txBody>
      </p:sp>
      <p:sp>
        <p:nvSpPr>
          <p:cNvPr id="3" name="Subtitle 2"/>
          <p:cNvSpPr>
            <a:spLocks noGrp="1"/>
          </p:cNvSpPr>
          <p:nvPr>
            <p:ph type="subTitle" idx="1" hasCustomPrompt="1"/>
          </p:nvPr>
        </p:nvSpPr>
        <p:spPr>
          <a:xfrm>
            <a:off x="646545" y="1394692"/>
            <a:ext cx="5855855" cy="4802908"/>
          </a:xfrm>
        </p:spPr>
        <p:txBody>
          <a:bodyPr>
            <a:normAutofit/>
          </a:bodyPr>
          <a:lstStyle>
            <a:lvl1pPr marL="457200" indent="-457200" algn="l">
              <a:buFont typeface="Arial" panose="020B0604020202020204" pitchFamily="34" charset="0"/>
              <a:buChar char="•"/>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a:p>
            <a:endParaRPr lang="en-US" dirty="0"/>
          </a:p>
        </p:txBody>
      </p:sp>
    </p:spTree>
    <p:extLst>
      <p:ext uri="{BB962C8B-B14F-4D97-AF65-F5344CB8AC3E}">
        <p14:creationId xmlns:p14="http://schemas.microsoft.com/office/powerpoint/2010/main" val="164888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Ideas in Action">
    <p:bg>
      <p:bgPr>
        <a:blipFill dpi="0" rotWithShape="1">
          <a:blip r:embed="rId2">
            <a:lum/>
          </a:blip>
          <a:srcRect/>
          <a:stretch>
            <a:fillRect l="73000" t="3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546" y="263381"/>
            <a:ext cx="5855854" cy="1011237"/>
          </a:xfrm>
        </p:spPr>
        <p:txBody>
          <a:bodyPr anchor="t">
            <a:normAutofit/>
          </a:bodyPr>
          <a:lstStyle>
            <a:lvl1pPr algn="l">
              <a:defRPr sz="3200"/>
            </a:lvl1pPr>
          </a:lstStyle>
          <a:p>
            <a:r>
              <a:rPr lang="en-US" dirty="0"/>
              <a:t>CLICK TO EDIT</a:t>
            </a:r>
          </a:p>
        </p:txBody>
      </p:sp>
      <p:sp>
        <p:nvSpPr>
          <p:cNvPr id="3" name="Subtitle 2"/>
          <p:cNvSpPr>
            <a:spLocks noGrp="1"/>
          </p:cNvSpPr>
          <p:nvPr>
            <p:ph type="subTitle" idx="1" hasCustomPrompt="1"/>
          </p:nvPr>
        </p:nvSpPr>
        <p:spPr>
          <a:xfrm>
            <a:off x="646545" y="1394692"/>
            <a:ext cx="5855855" cy="4802908"/>
          </a:xfrm>
        </p:spPr>
        <p:txBody>
          <a:bodyPr>
            <a:normAutofit/>
          </a:bodyPr>
          <a:lstStyle>
            <a:lvl1pPr marL="457200" indent="-457200" algn="l">
              <a:buFont typeface="Arial" panose="020B0604020202020204" pitchFamily="34" charset="0"/>
              <a:buChar char="•"/>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a:p>
            <a:endParaRPr lang="en-US" dirty="0"/>
          </a:p>
        </p:txBody>
      </p:sp>
    </p:spTree>
    <p:extLst>
      <p:ext uri="{BB962C8B-B14F-4D97-AF65-F5344CB8AC3E}">
        <p14:creationId xmlns:p14="http://schemas.microsoft.com/office/powerpoint/2010/main" val="227487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ollaboration">
    <p:bg>
      <p:bgPr>
        <a:blipFill dpi="0" rotWithShape="1">
          <a:blip r:embed="rId2">
            <a:lum/>
          </a:blip>
          <a:srcRect/>
          <a:stretch>
            <a:fillRect l="71000" t="5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546" y="263381"/>
            <a:ext cx="5855854" cy="1011237"/>
          </a:xfrm>
        </p:spPr>
        <p:txBody>
          <a:bodyPr anchor="t">
            <a:normAutofit/>
          </a:bodyPr>
          <a:lstStyle>
            <a:lvl1pPr algn="l">
              <a:defRPr sz="3200"/>
            </a:lvl1pPr>
          </a:lstStyle>
          <a:p>
            <a:r>
              <a:rPr lang="en-US" dirty="0"/>
              <a:t>CLICK TO EDIT</a:t>
            </a:r>
          </a:p>
        </p:txBody>
      </p:sp>
      <p:sp>
        <p:nvSpPr>
          <p:cNvPr id="3" name="Subtitle 2"/>
          <p:cNvSpPr>
            <a:spLocks noGrp="1"/>
          </p:cNvSpPr>
          <p:nvPr>
            <p:ph type="subTitle" idx="1" hasCustomPrompt="1"/>
          </p:nvPr>
        </p:nvSpPr>
        <p:spPr>
          <a:xfrm>
            <a:off x="646545" y="1394692"/>
            <a:ext cx="5855855" cy="4802908"/>
          </a:xfrm>
        </p:spPr>
        <p:txBody>
          <a:bodyPr>
            <a:normAutofit/>
          </a:bodyPr>
          <a:lstStyle>
            <a:lvl1pPr marL="457200" indent="-457200" algn="l">
              <a:buFont typeface="Arial" panose="020B0604020202020204" pitchFamily="34" charset="0"/>
              <a:buChar char="•"/>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a:p>
            <a:endParaRPr lang="en-US" dirty="0"/>
          </a:p>
        </p:txBody>
      </p:sp>
    </p:spTree>
    <p:extLst>
      <p:ext uri="{BB962C8B-B14F-4D97-AF65-F5344CB8AC3E}">
        <p14:creationId xmlns:p14="http://schemas.microsoft.com/office/powerpoint/2010/main" val="320427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Speaking Up">
    <p:bg>
      <p:bgPr>
        <a:blipFill dpi="0" rotWithShape="1">
          <a:blip r:embed="rId2">
            <a:lum/>
          </a:blip>
          <a:srcRect/>
          <a:stretch>
            <a:fillRect l="75000" t="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546" y="263382"/>
            <a:ext cx="5855854" cy="687964"/>
          </a:xfrm>
        </p:spPr>
        <p:txBody>
          <a:bodyPr anchor="t">
            <a:normAutofit/>
          </a:bodyPr>
          <a:lstStyle>
            <a:lvl1pPr algn="l">
              <a:defRPr sz="3200"/>
            </a:lvl1pPr>
          </a:lstStyle>
          <a:p>
            <a:r>
              <a:rPr lang="en-US" dirty="0"/>
              <a:t>CLICK TO EDIT</a:t>
            </a:r>
          </a:p>
        </p:txBody>
      </p:sp>
      <p:sp>
        <p:nvSpPr>
          <p:cNvPr id="3" name="Subtitle 2"/>
          <p:cNvSpPr>
            <a:spLocks noGrp="1"/>
          </p:cNvSpPr>
          <p:nvPr>
            <p:ph type="subTitle" idx="1" hasCustomPrompt="1"/>
          </p:nvPr>
        </p:nvSpPr>
        <p:spPr>
          <a:xfrm>
            <a:off x="646545" y="1394692"/>
            <a:ext cx="5855855" cy="4802908"/>
          </a:xfrm>
        </p:spPr>
        <p:txBody>
          <a:bodyPr>
            <a:normAutofit/>
          </a:bodyPr>
          <a:lstStyle>
            <a:lvl1pPr marL="457200" indent="-457200" algn="l">
              <a:buFont typeface="Arial" panose="020B0604020202020204" pitchFamily="34" charset="0"/>
              <a:buChar char="•"/>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a:p>
            <a:endParaRPr lang="en-US" dirty="0"/>
          </a:p>
        </p:txBody>
      </p:sp>
    </p:spTree>
    <p:extLst>
      <p:ext uri="{BB962C8B-B14F-4D97-AF65-F5344CB8AC3E}">
        <p14:creationId xmlns:p14="http://schemas.microsoft.com/office/powerpoint/2010/main" val="1727301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Speaking Up 2">
    <p:bg>
      <p:bgPr>
        <a:blipFill dpi="0" rotWithShape="1">
          <a:blip r:embed="rId2">
            <a:lum/>
          </a:blip>
          <a:srcRect/>
          <a:stretch>
            <a:fillRect l="70000" t="5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546" y="263382"/>
            <a:ext cx="5855854" cy="780328"/>
          </a:xfrm>
        </p:spPr>
        <p:txBody>
          <a:bodyPr anchor="t">
            <a:normAutofit/>
          </a:bodyPr>
          <a:lstStyle>
            <a:lvl1pPr algn="l">
              <a:defRPr sz="3200"/>
            </a:lvl1pPr>
          </a:lstStyle>
          <a:p>
            <a:r>
              <a:rPr lang="en-US" dirty="0"/>
              <a:t>CLICK TO EDIT</a:t>
            </a:r>
          </a:p>
        </p:txBody>
      </p:sp>
      <p:sp>
        <p:nvSpPr>
          <p:cNvPr id="3" name="Subtitle 2"/>
          <p:cNvSpPr>
            <a:spLocks noGrp="1"/>
          </p:cNvSpPr>
          <p:nvPr>
            <p:ph type="subTitle" idx="1" hasCustomPrompt="1"/>
          </p:nvPr>
        </p:nvSpPr>
        <p:spPr>
          <a:xfrm>
            <a:off x="646545" y="1394692"/>
            <a:ext cx="5855855" cy="4802908"/>
          </a:xfrm>
        </p:spPr>
        <p:txBody>
          <a:bodyPr>
            <a:normAutofit/>
          </a:bodyPr>
          <a:lstStyle>
            <a:lvl1pPr marL="457200" indent="-457200" algn="l">
              <a:buFont typeface="Arial" panose="020B0604020202020204" pitchFamily="34" charset="0"/>
              <a:buChar char="•"/>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a:p>
            <a:endParaRPr lang="en-US" dirty="0"/>
          </a:p>
        </p:txBody>
      </p:sp>
    </p:spTree>
    <p:extLst>
      <p:ext uri="{BB962C8B-B14F-4D97-AF65-F5344CB8AC3E}">
        <p14:creationId xmlns:p14="http://schemas.microsoft.com/office/powerpoint/2010/main" val="23621232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41710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72"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add text</a:t>
            </a:r>
          </a:p>
        </p:txBody>
      </p:sp>
      <p:pic>
        <p:nvPicPr>
          <p:cNvPr id="4" name="Picture 3"/>
          <p:cNvPicPr>
            <a:picLocks noChangeAspect="1"/>
          </p:cNvPicPr>
          <p:nvPr userDrawn="1"/>
        </p:nvPicPr>
        <p:blipFill>
          <a:blip r:embed="rId13"/>
          <a:stretch>
            <a:fillRect/>
          </a:stretch>
        </p:blipFill>
        <p:spPr>
          <a:xfrm>
            <a:off x="628650" y="6311900"/>
            <a:ext cx="213378" cy="329213"/>
          </a:xfrm>
          <a:prstGeom prst="rect">
            <a:avLst/>
          </a:prstGeom>
        </p:spPr>
      </p:pic>
    </p:spTree>
    <p:extLst>
      <p:ext uri="{BB962C8B-B14F-4D97-AF65-F5344CB8AC3E}">
        <p14:creationId xmlns:p14="http://schemas.microsoft.com/office/powerpoint/2010/main" val="2333746201"/>
      </p:ext>
    </p:extLst>
  </p:cSld>
  <p:clrMap bg1="lt1" tx1="dk1" bg2="lt2" tx2="dk2" accent1="accent1" accent2="accent2" accent3="accent3" accent4="accent4" accent5="accent5" accent6="accent6" hlink="hlink" folHlink="folHlink"/>
  <p:sldLayoutIdLst>
    <p:sldLayoutId id="2147483722" r:id="rId1"/>
    <p:sldLayoutId id="2147483701" r:id="rId2"/>
    <p:sldLayoutId id="2147483705" r:id="rId3"/>
    <p:sldLayoutId id="2147483704" r:id="rId4"/>
    <p:sldLayoutId id="2147483708" r:id="rId5"/>
    <p:sldLayoutId id="2147483707" r:id="rId6"/>
    <p:sldLayoutId id="2147483706" r:id="rId7"/>
    <p:sldLayoutId id="2147483703" r:id="rId8"/>
    <p:sldLayoutId id="2147483702" r:id="rId9"/>
    <p:sldLayoutId id="2147483709" r:id="rId10"/>
    <p:sldLayoutId id="2147483727" r:id="rId11"/>
  </p:sldLayoutIdLst>
  <p:txStyles>
    <p:titleStyle>
      <a:lvl1pPr algn="l" defTabSz="914400" rtl="0" eaLnBrk="1" latinLnBrk="0" hangingPunct="1">
        <a:lnSpc>
          <a:spcPct val="90000"/>
        </a:lnSpc>
        <a:spcBef>
          <a:spcPct val="0"/>
        </a:spcBef>
        <a:buNone/>
        <a:defRPr sz="3200" kern="1200">
          <a:solidFill>
            <a:srgbClr val="158C5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80818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16521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5015373-2923-4EAA-B4AC-40262ED7E603}" type="datetimeFigureOut">
              <a:rPr lang="en-US" smtClean="0"/>
              <a:t>9/3/2019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1E16CAE-1727-45CA-A646-E28DE58E5C0A}" type="slidenum">
              <a:rPr lang="en-US" smtClean="0"/>
              <a:t>‹#›</a:t>
            </a:fld>
            <a:endParaRPr lang="en-US" dirty="0"/>
          </a:p>
        </p:txBody>
      </p:sp>
    </p:spTree>
    <p:extLst>
      <p:ext uri="{BB962C8B-B14F-4D97-AF65-F5344CB8AC3E}">
        <p14:creationId xmlns:p14="http://schemas.microsoft.com/office/powerpoint/2010/main" val="3069615409"/>
      </p:ext>
    </p:extLst>
  </p:cSld>
  <p:clrMap bg1="lt1" tx1="dk1" bg2="lt2" tx2="dk2" accent1="accent1" accent2="accent2" accent3="accent3" accent4="accent4" accent5="accent5" accent6="accent6" hlink="hlink" folHlink="folHlink"/>
  <p:sldLayoutIdLst>
    <p:sldLayoutId id="2147483726" r:id="rId1"/>
    <p:sldLayoutId id="2147483728" r:id="rId2"/>
  </p:sldLayoutIdLst>
  <p:txStyles>
    <p:titleStyle>
      <a:lvl1pPr algn="l" defTabSz="685800" rtl="0" eaLnBrk="1" latinLnBrk="0" hangingPunct="1">
        <a:lnSpc>
          <a:spcPct val="90000"/>
        </a:lnSpc>
        <a:spcBef>
          <a:spcPct val="0"/>
        </a:spcBef>
        <a:buNone/>
        <a:defRPr sz="3300"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hemeOverride" Target="../theme/themeOverride1.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mailto:connie.martin@wheda.com" TargetMode="External"/><Relationship Id="rId2" Type="http://schemas.openxmlformats.org/officeDocument/2006/relationships/hyperlink" Target="mailto:tonya.buchner@wheda.com" TargetMode="External"/><Relationship Id="rId1" Type="http://schemas.openxmlformats.org/officeDocument/2006/relationships/slideLayout" Target="../slideLayouts/slideLayout22.xml"/><Relationship Id="rId4" Type="http://schemas.openxmlformats.org/officeDocument/2006/relationships/hyperlink" Target="mailto:sharon.spengler@wheda.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hyperlink" Target="mailto:Carmen.Nordness@WHEDA.com" TargetMode="External"/><Relationship Id="rId2" Type="http://schemas.openxmlformats.org/officeDocument/2006/relationships/hyperlink" Target="mailto:Bonnie.Robertson@WHEDA.com"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2352" y="2121876"/>
            <a:ext cx="6636058" cy="2555632"/>
          </a:xfrm>
        </p:spPr>
        <p:txBody>
          <a:bodyPr>
            <a:normAutofit/>
          </a:bodyPr>
          <a:lstStyle/>
          <a:p>
            <a:pPr algn="ctr"/>
            <a:br>
              <a:rPr lang="en-US" dirty="0">
                <a:solidFill>
                  <a:schemeClr val="tx1"/>
                </a:solidFill>
              </a:rPr>
            </a:br>
            <a:br>
              <a:rPr lang="en-US" dirty="0">
                <a:solidFill>
                  <a:schemeClr val="tx1"/>
                </a:solidFill>
              </a:rPr>
            </a:br>
            <a:br>
              <a:rPr lang="en-US" dirty="0">
                <a:solidFill>
                  <a:schemeClr val="tx1"/>
                </a:solidFill>
              </a:rPr>
            </a:br>
            <a:r>
              <a:rPr lang="en-US" sz="2800" dirty="0">
                <a:solidFill>
                  <a:schemeClr val="tx1"/>
                </a:solidFill>
              </a:rPr>
              <a:t>2019 WAHA Conference</a:t>
            </a:r>
            <a:br>
              <a:rPr lang="en-US" sz="2800" dirty="0">
                <a:solidFill>
                  <a:schemeClr val="tx1"/>
                </a:solidFill>
              </a:rPr>
            </a:br>
            <a:r>
              <a:rPr lang="en-US" sz="2800" dirty="0">
                <a:solidFill>
                  <a:schemeClr val="tx1"/>
                </a:solidFill>
              </a:rPr>
              <a:t>September 18, 2019</a:t>
            </a:r>
          </a:p>
        </p:txBody>
      </p:sp>
      <p:sp>
        <p:nvSpPr>
          <p:cNvPr id="4" name="Title 1"/>
          <p:cNvSpPr txBox="1">
            <a:spLocks/>
          </p:cNvSpPr>
          <p:nvPr/>
        </p:nvSpPr>
        <p:spPr>
          <a:xfrm>
            <a:off x="0" y="-41189"/>
            <a:ext cx="9124749" cy="252577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200" kern="1200">
                <a:solidFill>
                  <a:srgbClr val="106440"/>
                </a:solidFill>
                <a:latin typeface="Gotham Rounded Medium" panose="02000000000000000000" pitchFamily="50" charset="0"/>
                <a:ea typeface="+mj-ea"/>
                <a:cs typeface="+mj-cs"/>
              </a:defRPr>
            </a:lvl1pPr>
          </a:lstStyle>
          <a:p>
            <a:pPr algn="ctr"/>
            <a:br>
              <a:rPr lang="en-US" sz="4800" b="1" dirty="0">
                <a:latin typeface="+mn-lt"/>
              </a:rPr>
            </a:br>
            <a:r>
              <a:rPr lang="en-US" sz="4000" b="1" dirty="0"/>
              <a:t>Management &amp; Occupancy Review (MOR)</a:t>
            </a:r>
            <a:endParaRPr lang="en-US" sz="4000" b="1" dirty="0">
              <a:latin typeface="+mn-lt"/>
            </a:endParaRPr>
          </a:p>
        </p:txBody>
      </p:sp>
    </p:spTree>
    <p:extLst>
      <p:ext uri="{BB962C8B-B14F-4D97-AF65-F5344CB8AC3E}">
        <p14:creationId xmlns:p14="http://schemas.microsoft.com/office/powerpoint/2010/main" val="3226896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HUD File Review Requirements</a:t>
            </a:r>
          </a:p>
        </p:txBody>
      </p:sp>
      <p:sp>
        <p:nvSpPr>
          <p:cNvPr id="3" name="Content Placeholder 2"/>
          <p:cNvSpPr>
            <a:spLocks noGrp="1"/>
          </p:cNvSpPr>
          <p:nvPr>
            <p:ph idx="1"/>
          </p:nvPr>
        </p:nvSpPr>
        <p:spPr>
          <a:xfrm>
            <a:off x="628650" y="2038061"/>
            <a:ext cx="7886700" cy="3670011"/>
          </a:xfrm>
        </p:spPr>
        <p:txBody>
          <a:bodyPr>
            <a:normAutofit/>
          </a:bodyPr>
          <a:lstStyle/>
          <a:p>
            <a:r>
              <a:rPr lang="en-US" sz="2400" dirty="0">
                <a:solidFill>
                  <a:schemeClr val="tx1"/>
                </a:solidFill>
              </a:rPr>
              <a:t>Number of Units:</a:t>
            </a:r>
          </a:p>
          <a:p>
            <a:pPr marL="285750" indent="-285750"/>
            <a:r>
              <a:rPr lang="en-US" sz="2400" dirty="0">
                <a:solidFill>
                  <a:schemeClr val="tx1"/>
                </a:solidFill>
              </a:rPr>
              <a:t>100 or fewer – 5 files plus 1 for each 10 units over 50</a:t>
            </a:r>
          </a:p>
          <a:p>
            <a:pPr marL="285750" indent="-285750"/>
            <a:r>
              <a:rPr lang="en-US" sz="2400" dirty="0">
                <a:solidFill>
                  <a:schemeClr val="tx1"/>
                </a:solidFill>
              </a:rPr>
              <a:t>101-600 – 10 files plus 1 for each 50 units or part of 50 over 100</a:t>
            </a:r>
          </a:p>
          <a:p>
            <a:pPr marL="285750" indent="-285750"/>
            <a:r>
              <a:rPr lang="en-US" sz="2400" dirty="0">
                <a:solidFill>
                  <a:schemeClr val="tx1"/>
                </a:solidFill>
              </a:rPr>
              <a:t>601-2,000 – 20 files plus 1 for each 100 units or part of 100 over 600</a:t>
            </a:r>
          </a:p>
          <a:p>
            <a:pPr marL="285750" indent="-285750"/>
            <a:r>
              <a:rPr lang="en-US" sz="2400" dirty="0">
                <a:solidFill>
                  <a:schemeClr val="tx1"/>
                </a:solidFill>
              </a:rPr>
              <a:t>Over 2,000 – 34 files plus 1 for each 200 units or part of 200 over 2,200</a:t>
            </a:r>
          </a:p>
        </p:txBody>
      </p:sp>
    </p:spTree>
    <p:extLst>
      <p:ext uri="{BB962C8B-B14F-4D97-AF65-F5344CB8AC3E}">
        <p14:creationId xmlns:p14="http://schemas.microsoft.com/office/powerpoint/2010/main" val="2504921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dirty="0"/>
              <a:t>PHYSICAL Review: How does WHEDA choose </a:t>
            </a:r>
            <a:br>
              <a:rPr lang="en-US" sz="3600" b="1" dirty="0"/>
            </a:br>
            <a:r>
              <a:rPr lang="en-US" sz="3600" b="1" dirty="0"/>
              <a:t>the units they inspect?</a:t>
            </a:r>
          </a:p>
        </p:txBody>
      </p:sp>
      <p:sp>
        <p:nvSpPr>
          <p:cNvPr id="4" name="Content Placeholder 3"/>
          <p:cNvSpPr>
            <a:spLocks noGrp="1"/>
          </p:cNvSpPr>
          <p:nvPr>
            <p:ph idx="1"/>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034575949"/>
              </p:ext>
            </p:extLst>
          </p:nvPr>
        </p:nvGraphicFramePr>
        <p:xfrm>
          <a:off x="666750" y="1676400"/>
          <a:ext cx="7848600" cy="4846320"/>
        </p:xfrm>
        <a:graphic>
          <a:graphicData uri="http://schemas.openxmlformats.org/drawingml/2006/table">
            <a:tbl>
              <a:tblPr firstRow="1" bandRow="1">
                <a:tableStyleId>{5C22544A-7EE6-4342-B048-85BDC9FD1C3A}</a:tableStyleId>
              </a:tblPr>
              <a:tblGrid>
                <a:gridCol w="26162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tblGrid>
              <a:tr h="496078">
                <a:tc>
                  <a:txBody>
                    <a:bodyPr/>
                    <a:lstStyle/>
                    <a:p>
                      <a:pPr algn="ctr"/>
                      <a:r>
                        <a:rPr lang="en-US" dirty="0"/>
                        <a:t>SECTION 8</a:t>
                      </a:r>
                    </a:p>
                  </a:txBody>
                  <a:tcPr>
                    <a:solidFill>
                      <a:srgbClr val="1D8B57"/>
                    </a:solidFill>
                  </a:tcPr>
                </a:tc>
                <a:tc>
                  <a:txBody>
                    <a:bodyPr/>
                    <a:lstStyle/>
                    <a:p>
                      <a:pPr algn="ctr"/>
                      <a:r>
                        <a:rPr lang="en-US" dirty="0"/>
                        <a:t>WHEDA FINANCED-Not Layered</a:t>
                      </a:r>
                    </a:p>
                  </a:txBody>
                  <a:tcPr>
                    <a:solidFill>
                      <a:srgbClr val="1D8B57"/>
                    </a:solidFill>
                  </a:tcPr>
                </a:tc>
                <a:tc>
                  <a:txBody>
                    <a:bodyPr/>
                    <a:lstStyle/>
                    <a:p>
                      <a:pPr algn="ctr"/>
                      <a:r>
                        <a:rPr lang="en-US" dirty="0"/>
                        <a:t>TAX CREDIT</a:t>
                      </a:r>
                    </a:p>
                  </a:txBody>
                  <a:tcPr>
                    <a:solidFill>
                      <a:srgbClr val="1D8B57"/>
                    </a:solidFill>
                  </a:tcPr>
                </a:tc>
                <a:extLst>
                  <a:ext uri="{0D108BD9-81ED-4DB2-BD59-A6C34878D82A}">
                    <a16:rowId xmlns:a16="http://schemas.microsoft.com/office/drawing/2014/main" val="10000"/>
                  </a:ext>
                </a:extLst>
              </a:tr>
              <a:tr h="4004485">
                <a:tc>
                  <a:txBody>
                    <a:bodyPr/>
                    <a:lstStyle/>
                    <a:p>
                      <a:pPr algn="l"/>
                      <a:r>
                        <a:rPr lang="en-US" baseline="0" dirty="0"/>
                        <a:t>PBCA: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 random selection from the last REAC inspection with emphasis on Health and Safety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285750" indent="-285750" algn="l">
                        <a:buFont typeface="Arial" panose="020B0604020202020204" pitchFamily="34" charset="0"/>
                        <a:buChar char="•"/>
                      </a:pPr>
                      <a:r>
                        <a:rPr lang="en-US" baseline="0" dirty="0"/>
                        <a:t>All vacant units </a:t>
                      </a:r>
                    </a:p>
                    <a:p>
                      <a:pPr marL="285750" indent="-285750" algn="l">
                        <a:buFont typeface="Arial" panose="020B0604020202020204" pitchFamily="34" charset="0"/>
                        <a:buChar char="•"/>
                      </a:pPr>
                      <a:endParaRPr lang="en-US" baseline="0" dirty="0"/>
                    </a:p>
                    <a:p>
                      <a:pPr algn="l"/>
                      <a:r>
                        <a:rPr lang="en-US" baseline="0" dirty="0"/>
                        <a:t>TCA:</a:t>
                      </a:r>
                    </a:p>
                    <a:p>
                      <a:pPr marL="285750" indent="-285750" algn="l">
                        <a:buFont typeface="Arial" panose="020B0604020202020204" pitchFamily="34" charset="0"/>
                        <a:buChar char="•"/>
                      </a:pPr>
                      <a:r>
                        <a:rPr lang="en-US" baseline="0" dirty="0"/>
                        <a:t>A percentage of occupied units </a:t>
                      </a:r>
                      <a:br>
                        <a:rPr lang="en-US" baseline="0" dirty="0"/>
                      </a:br>
                      <a:r>
                        <a:rPr lang="en-US" baseline="0" dirty="0"/>
                        <a:t>(Pre vs Post)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All vacant units </a:t>
                      </a:r>
                    </a:p>
                    <a:p>
                      <a:pPr marL="285750" indent="-285750" algn="l">
                        <a:buFont typeface="Arial" panose="020B0604020202020204" pitchFamily="34" charset="0"/>
                        <a:buChar char="•"/>
                      </a:pPr>
                      <a:endParaRPr lang="en-US" baseline="0" dirty="0"/>
                    </a:p>
                  </a:txBody>
                  <a:tcPr>
                    <a:solidFill>
                      <a:srgbClr val="EBF1DE"/>
                    </a:solidFill>
                  </a:tcPr>
                </a:tc>
                <a:tc>
                  <a:txBody>
                    <a:bodyPr/>
                    <a:lstStyle/>
                    <a:p>
                      <a:pPr marL="285750" indent="-285750" algn="l">
                        <a:buFont typeface="Arial" panose="020B0604020202020204" pitchFamily="34" charset="0"/>
                        <a:buChar char="•"/>
                      </a:pPr>
                      <a:r>
                        <a:rPr lang="en-US" baseline="0" dirty="0"/>
                        <a:t>10% to 20% (follows HUD file selection criteria) or more as determined by inspector</a:t>
                      </a:r>
                    </a:p>
                    <a:p>
                      <a:pPr marL="285750" indent="-285750" algn="l">
                        <a:buFont typeface="Arial" panose="020B0604020202020204" pitchFamily="34" charset="0"/>
                        <a:buChar char="•"/>
                      </a:pPr>
                      <a:endParaRPr lang="en-US" baseline="0" dirty="0"/>
                    </a:p>
                    <a:p>
                      <a:pPr marL="285750" indent="-285750" algn="l">
                        <a:buFont typeface="Arial" panose="020B0604020202020204" pitchFamily="34" charset="0"/>
                        <a:buChar char="•"/>
                      </a:pPr>
                      <a:r>
                        <a:rPr lang="en-US" baseline="0" dirty="0"/>
                        <a:t>A sampling of vacant units</a:t>
                      </a:r>
                    </a:p>
                    <a:p>
                      <a:pPr algn="l"/>
                      <a:endParaRPr lang="en-US" dirty="0"/>
                    </a:p>
                  </a:txBody>
                  <a:tcPr>
                    <a:solidFill>
                      <a:srgbClr val="EBF1DE"/>
                    </a:solidFill>
                  </a:tcPr>
                </a:tc>
                <a:tc>
                  <a:txBody>
                    <a:bodyPr/>
                    <a:lstStyle/>
                    <a:p>
                      <a:pPr marL="285750" indent="-285750" algn="l">
                        <a:buFont typeface="Arial" panose="020B0604020202020204" pitchFamily="34" charset="0"/>
                        <a:buChar char="•"/>
                      </a:pPr>
                      <a:r>
                        <a:rPr lang="en-US" baseline="0" dirty="0"/>
                        <a:t>20% of the LI units per  project and/or grouping within a project including a sampling of vacant units</a:t>
                      </a:r>
                    </a:p>
                    <a:p>
                      <a:pPr marL="0" indent="0" algn="l">
                        <a:buFont typeface="Arial" panose="020B0604020202020204" pitchFamily="34" charset="0"/>
                        <a:buNone/>
                      </a:pPr>
                      <a:endParaRPr lang="en-US" baseline="0" dirty="0"/>
                    </a:p>
                    <a:p>
                      <a:pPr marL="285750" indent="-285750" algn="l">
                        <a:buFont typeface="Arial" panose="020B0604020202020204" pitchFamily="34" charset="0"/>
                        <a:buChar char="•"/>
                      </a:pPr>
                      <a:r>
                        <a:rPr lang="en-US" baseline="0" dirty="0"/>
                        <a:t>EUP = 10% of the LI units</a:t>
                      </a:r>
                    </a:p>
                    <a:p>
                      <a:pPr marL="285750" indent="-285750" algn="l">
                        <a:buFont typeface="Arial" panose="020B0604020202020204" pitchFamily="34" charset="0"/>
                        <a:buChar char="•"/>
                      </a:pPr>
                      <a:endParaRPr lang="en-US" baseline="0" dirty="0"/>
                    </a:p>
                    <a:p>
                      <a:pPr marL="285750" indent="-285750" algn="l">
                        <a:buFont typeface="Arial" panose="020B0604020202020204" pitchFamily="34" charset="0"/>
                        <a:buChar char="•"/>
                      </a:pPr>
                      <a:r>
                        <a:rPr lang="en-US" baseline="0" dirty="0"/>
                        <a:t>WITH THE FINAL RULE, MORE UNITS AND FILES WILL BE REVIEWED</a:t>
                      </a:r>
                      <a:endParaRPr lang="en-US" dirty="0"/>
                    </a:p>
                  </a:txBody>
                  <a:tcPr>
                    <a:solidFill>
                      <a:srgbClr val="EBF1D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70972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Written Notice to the Tenants</a:t>
            </a:r>
          </a:p>
        </p:txBody>
      </p:sp>
      <p:sp>
        <p:nvSpPr>
          <p:cNvPr id="3" name="Content Placeholder 2"/>
          <p:cNvSpPr>
            <a:spLocks noGrp="1"/>
          </p:cNvSpPr>
          <p:nvPr>
            <p:ph idx="1"/>
          </p:nvPr>
        </p:nvSpPr>
        <p:spPr>
          <a:xfrm>
            <a:off x="628650" y="2038061"/>
            <a:ext cx="7886700" cy="3670011"/>
          </a:xfrm>
        </p:spPr>
        <p:txBody>
          <a:bodyPr>
            <a:normAutofit/>
          </a:bodyPr>
          <a:lstStyle/>
          <a:p>
            <a:pPr lvl="0"/>
            <a:r>
              <a:rPr lang="en-US" sz="2400" dirty="0">
                <a:solidFill>
                  <a:prstClr val="black"/>
                </a:solidFill>
              </a:rPr>
              <a:t>Please give proper notice as required by the lease agreement</a:t>
            </a:r>
          </a:p>
          <a:p>
            <a:pPr lvl="0"/>
            <a:r>
              <a:rPr lang="en-US" sz="2400" dirty="0">
                <a:solidFill>
                  <a:prstClr val="black"/>
                </a:solidFill>
              </a:rPr>
              <a:t>Please do not include a time, just give the date of the review</a:t>
            </a:r>
          </a:p>
          <a:p>
            <a:pPr lvl="0"/>
            <a:r>
              <a:rPr lang="en-US" sz="2400" dirty="0">
                <a:solidFill>
                  <a:prstClr val="black"/>
                </a:solidFill>
              </a:rPr>
              <a:t>Please notify </a:t>
            </a:r>
            <a:r>
              <a:rPr lang="en-US" sz="2400" b="1" dirty="0">
                <a:solidFill>
                  <a:prstClr val="black"/>
                </a:solidFill>
              </a:rPr>
              <a:t>all tenants</a:t>
            </a:r>
            <a:r>
              <a:rPr lang="en-US" sz="2400" dirty="0">
                <a:solidFill>
                  <a:prstClr val="black"/>
                </a:solidFill>
              </a:rPr>
              <a:t>, even those not in a low-income unit</a:t>
            </a:r>
          </a:p>
          <a:p>
            <a:pPr lvl="0"/>
            <a:r>
              <a:rPr lang="en-US" sz="2400" dirty="0">
                <a:solidFill>
                  <a:prstClr val="black"/>
                </a:solidFill>
              </a:rPr>
              <a:t>If there are additional units you’d like to physically inspect, please feel free to ask</a:t>
            </a:r>
          </a:p>
        </p:txBody>
      </p:sp>
    </p:spTree>
    <p:extLst>
      <p:ext uri="{BB962C8B-B14F-4D97-AF65-F5344CB8AC3E}">
        <p14:creationId xmlns:p14="http://schemas.microsoft.com/office/powerpoint/2010/main" val="3643714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How can Owner/Agent prepare?</a:t>
            </a:r>
          </a:p>
        </p:txBody>
      </p:sp>
      <p:sp>
        <p:nvSpPr>
          <p:cNvPr id="3" name="Content Placeholder 2"/>
          <p:cNvSpPr>
            <a:spLocks noGrp="1"/>
          </p:cNvSpPr>
          <p:nvPr>
            <p:ph idx="1"/>
          </p:nvPr>
        </p:nvSpPr>
        <p:spPr>
          <a:xfrm>
            <a:off x="628650" y="2038061"/>
            <a:ext cx="7886700" cy="3670011"/>
          </a:xfrm>
        </p:spPr>
        <p:txBody>
          <a:bodyPr>
            <a:normAutofit fontScale="92500" lnSpcReduction="10000"/>
          </a:bodyPr>
          <a:lstStyle/>
          <a:p>
            <a:pPr lvl="0"/>
            <a:r>
              <a:rPr lang="en-US" sz="2400" dirty="0">
                <a:solidFill>
                  <a:prstClr val="black"/>
                </a:solidFill>
              </a:rPr>
              <a:t>Please have copies of all the documents requested on the confirmation letter </a:t>
            </a:r>
          </a:p>
          <a:p>
            <a:pPr lvl="0"/>
            <a:endParaRPr lang="en-US" sz="2400" dirty="0">
              <a:solidFill>
                <a:prstClr val="black"/>
              </a:solidFill>
            </a:endParaRPr>
          </a:p>
          <a:p>
            <a:pPr lvl="0"/>
            <a:r>
              <a:rPr lang="en-US" sz="2400" dirty="0">
                <a:solidFill>
                  <a:prstClr val="black"/>
                </a:solidFill>
              </a:rPr>
              <a:t>Give </a:t>
            </a:r>
            <a:r>
              <a:rPr lang="en-US" sz="2400" b="1" dirty="0">
                <a:solidFill>
                  <a:prstClr val="black"/>
                </a:solidFill>
              </a:rPr>
              <a:t>ALL</a:t>
            </a:r>
            <a:r>
              <a:rPr lang="en-US" sz="2400" dirty="0">
                <a:solidFill>
                  <a:prstClr val="black"/>
                </a:solidFill>
              </a:rPr>
              <a:t> tenants the required notice</a:t>
            </a:r>
          </a:p>
          <a:p>
            <a:pPr lvl="0"/>
            <a:endParaRPr lang="en-US" sz="2400" dirty="0">
              <a:solidFill>
                <a:prstClr val="black"/>
              </a:solidFill>
            </a:endParaRPr>
          </a:p>
          <a:p>
            <a:pPr lvl="0"/>
            <a:r>
              <a:rPr lang="en-US" sz="2400" dirty="0">
                <a:solidFill>
                  <a:prstClr val="black"/>
                </a:solidFill>
              </a:rPr>
              <a:t>Whenever possible, make sure all vacant units are in tenant ready condition </a:t>
            </a:r>
          </a:p>
          <a:p>
            <a:pPr lvl="0"/>
            <a:endParaRPr lang="en-US" sz="2400" dirty="0">
              <a:solidFill>
                <a:prstClr val="black"/>
              </a:solidFill>
            </a:endParaRPr>
          </a:p>
          <a:p>
            <a:pPr lvl="0"/>
            <a:r>
              <a:rPr lang="en-US" sz="2400" dirty="0">
                <a:solidFill>
                  <a:prstClr val="black"/>
                </a:solidFill>
              </a:rPr>
              <a:t>Keep a binder with important property facts</a:t>
            </a:r>
          </a:p>
          <a:p>
            <a:pPr marL="800100" lvl="1" indent="-342900">
              <a:spcBef>
                <a:spcPts val="1000"/>
              </a:spcBef>
              <a:buFont typeface="Courier New" panose="02070309020205020404" pitchFamily="49" charset="0"/>
              <a:buChar char="o"/>
            </a:pPr>
            <a:r>
              <a:rPr lang="en-US" dirty="0">
                <a:solidFill>
                  <a:prstClr val="black"/>
                </a:solidFill>
              </a:rPr>
              <a:t>It can contain the set-asides, 8823’s, cost cert, etc.</a:t>
            </a:r>
          </a:p>
        </p:txBody>
      </p:sp>
    </p:spTree>
    <p:extLst>
      <p:ext uri="{BB962C8B-B14F-4D97-AF65-F5344CB8AC3E}">
        <p14:creationId xmlns:p14="http://schemas.microsoft.com/office/powerpoint/2010/main" val="3835958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How can Owner/Agent prepare?</a:t>
            </a:r>
          </a:p>
        </p:txBody>
      </p:sp>
      <p:sp>
        <p:nvSpPr>
          <p:cNvPr id="3" name="Content Placeholder 2"/>
          <p:cNvSpPr>
            <a:spLocks noGrp="1"/>
          </p:cNvSpPr>
          <p:nvPr>
            <p:ph idx="1"/>
          </p:nvPr>
        </p:nvSpPr>
        <p:spPr>
          <a:xfrm>
            <a:off x="628650" y="2038061"/>
            <a:ext cx="7886700" cy="3670011"/>
          </a:xfrm>
        </p:spPr>
        <p:txBody>
          <a:bodyPr>
            <a:normAutofit/>
          </a:bodyPr>
          <a:lstStyle/>
          <a:p>
            <a:pPr lvl="0"/>
            <a:r>
              <a:rPr lang="en-US" sz="2400" dirty="0">
                <a:solidFill>
                  <a:prstClr val="black"/>
                </a:solidFill>
              </a:rPr>
              <a:t>Make sure there is a staff member available to accompany WHEDA on the physical inspection </a:t>
            </a:r>
          </a:p>
          <a:p>
            <a:pPr lvl="0"/>
            <a:endParaRPr lang="en-US" sz="2400" dirty="0">
              <a:solidFill>
                <a:prstClr val="black"/>
              </a:solidFill>
            </a:endParaRPr>
          </a:p>
          <a:p>
            <a:pPr lvl="0"/>
            <a:r>
              <a:rPr lang="en-US" sz="2400" dirty="0">
                <a:solidFill>
                  <a:prstClr val="black"/>
                </a:solidFill>
              </a:rPr>
              <a:t>To help eliminate critical violations, have this person bring along:</a:t>
            </a:r>
          </a:p>
          <a:p>
            <a:pPr marL="800100" lvl="1" indent="-342900">
              <a:spcBef>
                <a:spcPts val="1000"/>
              </a:spcBef>
              <a:buFont typeface="Courier New" panose="02070309020205020404" pitchFamily="49" charset="0"/>
              <a:buChar char="o"/>
            </a:pPr>
            <a:r>
              <a:rPr lang="en-US" dirty="0">
                <a:solidFill>
                  <a:prstClr val="black"/>
                </a:solidFill>
              </a:rPr>
              <a:t>Smoke detector batteries</a:t>
            </a:r>
          </a:p>
          <a:p>
            <a:pPr marL="800100" lvl="1" indent="-342900">
              <a:spcBef>
                <a:spcPts val="1000"/>
              </a:spcBef>
              <a:buFont typeface="Courier New" panose="02070309020205020404" pitchFamily="49" charset="0"/>
              <a:buChar char="o"/>
            </a:pPr>
            <a:r>
              <a:rPr lang="en-US" dirty="0">
                <a:solidFill>
                  <a:prstClr val="black"/>
                </a:solidFill>
              </a:rPr>
              <a:t>Switch plates and outlet covers</a:t>
            </a:r>
          </a:p>
          <a:p>
            <a:pPr marL="800100" lvl="1" indent="-342900">
              <a:spcBef>
                <a:spcPts val="1000"/>
              </a:spcBef>
              <a:buFont typeface="Courier New" panose="02070309020205020404" pitchFamily="49" charset="0"/>
              <a:buChar char="o"/>
            </a:pPr>
            <a:r>
              <a:rPr lang="en-US" dirty="0">
                <a:solidFill>
                  <a:prstClr val="black"/>
                </a:solidFill>
              </a:rPr>
              <a:t>Light bulbs</a:t>
            </a:r>
          </a:p>
        </p:txBody>
      </p:sp>
      <p:pic>
        <p:nvPicPr>
          <p:cNvPr id="4" name="Picture 3"/>
          <p:cNvPicPr>
            <a:picLocks noChangeAspect="1"/>
          </p:cNvPicPr>
          <p:nvPr/>
        </p:nvPicPr>
        <p:blipFill>
          <a:blip r:embed="rId2"/>
          <a:stretch>
            <a:fillRect/>
          </a:stretch>
        </p:blipFill>
        <p:spPr>
          <a:xfrm>
            <a:off x="5535272" y="4269509"/>
            <a:ext cx="2980078" cy="1981200"/>
          </a:xfrm>
          <a:prstGeom prst="rect">
            <a:avLst/>
          </a:prstGeom>
        </p:spPr>
      </p:pic>
    </p:spTree>
    <p:extLst>
      <p:ext uri="{BB962C8B-B14F-4D97-AF65-F5344CB8AC3E}">
        <p14:creationId xmlns:p14="http://schemas.microsoft.com/office/powerpoint/2010/main" val="3962706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What is WHEDA looking for </a:t>
            </a:r>
            <a:br>
              <a:rPr lang="en-US" sz="3600" b="1" dirty="0"/>
            </a:br>
            <a:r>
              <a:rPr lang="en-US" sz="3600" b="1" dirty="0"/>
              <a:t>while on-site?</a:t>
            </a:r>
          </a:p>
        </p:txBody>
      </p:sp>
      <p:sp>
        <p:nvSpPr>
          <p:cNvPr id="3" name="Content Placeholder 2"/>
          <p:cNvSpPr>
            <a:spLocks noGrp="1"/>
          </p:cNvSpPr>
          <p:nvPr>
            <p:ph idx="1"/>
          </p:nvPr>
        </p:nvSpPr>
        <p:spPr>
          <a:xfrm>
            <a:off x="628650" y="2038061"/>
            <a:ext cx="7886700" cy="3670011"/>
          </a:xfrm>
        </p:spPr>
        <p:txBody>
          <a:bodyPr>
            <a:normAutofit/>
          </a:bodyPr>
          <a:lstStyle/>
          <a:p>
            <a:pPr lvl="1"/>
            <a:r>
              <a:rPr lang="en-US" dirty="0">
                <a:solidFill>
                  <a:prstClr val="black"/>
                </a:solidFill>
              </a:rPr>
              <a:t>The property is in decent, safe, and sanitary condition</a:t>
            </a:r>
          </a:p>
          <a:p>
            <a:pPr lvl="1"/>
            <a:endParaRPr lang="en-US" dirty="0">
              <a:solidFill>
                <a:prstClr val="black"/>
              </a:solidFill>
            </a:endParaRPr>
          </a:p>
          <a:p>
            <a:pPr lvl="1"/>
            <a:r>
              <a:rPr lang="en-US" dirty="0">
                <a:solidFill>
                  <a:prstClr val="black"/>
                </a:solidFill>
              </a:rPr>
              <a:t>The tenants appear satisfied with their living situation</a:t>
            </a:r>
          </a:p>
          <a:p>
            <a:pPr lvl="1"/>
            <a:endParaRPr lang="en-US" dirty="0">
              <a:solidFill>
                <a:prstClr val="black"/>
              </a:solidFill>
            </a:endParaRPr>
          </a:p>
          <a:p>
            <a:pPr lvl="1"/>
            <a:r>
              <a:rPr lang="en-US" dirty="0">
                <a:solidFill>
                  <a:prstClr val="black"/>
                </a:solidFill>
              </a:rPr>
              <a:t>The program regulations are being followed correctly and that the rules that govern each program are being adhered to</a:t>
            </a:r>
          </a:p>
          <a:p>
            <a:pPr lvl="1"/>
            <a:endParaRPr lang="en-US" dirty="0">
              <a:solidFill>
                <a:prstClr val="black"/>
              </a:solidFill>
            </a:endParaRPr>
          </a:p>
          <a:p>
            <a:pPr lvl="1"/>
            <a:r>
              <a:rPr lang="en-US" dirty="0">
                <a:solidFill>
                  <a:prstClr val="black"/>
                </a:solidFill>
              </a:rPr>
              <a:t>The proper paperwork is complete in the tenant files</a:t>
            </a:r>
          </a:p>
          <a:p>
            <a:pPr marL="57150" indent="0">
              <a:spcBef>
                <a:spcPts val="500"/>
              </a:spcBef>
              <a:buNone/>
            </a:pPr>
            <a:endParaRPr lang="en-US" sz="2400" dirty="0">
              <a:solidFill>
                <a:prstClr val="black"/>
              </a:solidFill>
            </a:endParaRPr>
          </a:p>
        </p:txBody>
      </p:sp>
    </p:spTree>
    <p:extLst>
      <p:ext uri="{BB962C8B-B14F-4D97-AF65-F5344CB8AC3E}">
        <p14:creationId xmlns:p14="http://schemas.microsoft.com/office/powerpoint/2010/main" val="2128364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Common Physical Review Findings</a:t>
            </a:r>
          </a:p>
        </p:txBody>
      </p:sp>
      <p:sp>
        <p:nvSpPr>
          <p:cNvPr id="3" name="Content Placeholder 2"/>
          <p:cNvSpPr>
            <a:spLocks noGrp="1"/>
          </p:cNvSpPr>
          <p:nvPr>
            <p:ph idx="1"/>
          </p:nvPr>
        </p:nvSpPr>
        <p:spPr>
          <a:xfrm>
            <a:off x="628650" y="1616365"/>
            <a:ext cx="7886700" cy="4091708"/>
          </a:xfrm>
        </p:spPr>
        <p:txBody>
          <a:bodyPr>
            <a:normAutofit/>
          </a:bodyPr>
          <a:lstStyle/>
          <a:p>
            <a:pPr lvl="0">
              <a:spcBef>
                <a:spcPts val="0"/>
              </a:spcBef>
            </a:pPr>
            <a:r>
              <a:rPr lang="en-US" sz="2400" dirty="0">
                <a:solidFill>
                  <a:schemeClr val="tx1"/>
                </a:solidFill>
                <a:ea typeface="Calibri" panose="020F0502020204030204" pitchFamily="34" charset="0"/>
                <a:cs typeface="Times New Roman" panose="02020603050405020304" pitchFamily="18" charset="0"/>
              </a:rPr>
              <a:t>Non-functioning Emergency Exit Lights, Emergency Lighting, Smoke Detectors</a:t>
            </a:r>
          </a:p>
          <a:p>
            <a:pPr lvl="1">
              <a:spcBef>
                <a:spcPts val="0"/>
              </a:spcBef>
              <a:buFont typeface="Courier New" panose="02070309020205020404" pitchFamily="49" charset="0"/>
              <a:buChar char="o"/>
            </a:pPr>
            <a:endParaRPr lang="en-US" dirty="0">
              <a:ea typeface="Calibri" panose="020F0502020204030204" pitchFamily="34" charset="0"/>
              <a:cs typeface="Times New Roman" panose="02020603050405020304" pitchFamily="18" charset="0"/>
            </a:endParaRPr>
          </a:p>
          <a:p>
            <a:pPr>
              <a:spcBef>
                <a:spcPts val="0"/>
              </a:spcBef>
            </a:pPr>
            <a:r>
              <a:rPr lang="en-US" sz="2400" dirty="0">
                <a:solidFill>
                  <a:schemeClr val="tx1"/>
                </a:solidFill>
                <a:ea typeface="Calibri" panose="020F0502020204030204" pitchFamily="34" charset="0"/>
                <a:cs typeface="Times New Roman" panose="02020603050405020304" pitchFamily="18" charset="0"/>
              </a:rPr>
              <a:t>CO2 detectors not functioning </a:t>
            </a:r>
          </a:p>
          <a:p>
            <a:pPr>
              <a:spcBef>
                <a:spcPts val="0"/>
              </a:spcBef>
            </a:pPr>
            <a:endParaRPr lang="en-US" sz="2400" dirty="0">
              <a:solidFill>
                <a:schemeClr val="tx1"/>
              </a:solidFill>
              <a:ea typeface="Calibri" panose="020F0502020204030204" pitchFamily="34" charset="0"/>
              <a:cs typeface="Times New Roman" panose="02020603050405020304" pitchFamily="18" charset="0"/>
            </a:endParaRPr>
          </a:p>
          <a:p>
            <a:pPr lvl="1">
              <a:spcBef>
                <a:spcPts val="0"/>
              </a:spcBef>
              <a:buFont typeface="Courier New" panose="02070309020205020404" pitchFamily="49" charset="0"/>
              <a:buChar char="o"/>
            </a:pPr>
            <a:r>
              <a:rPr lang="en-US" dirty="0">
                <a:ea typeface="Calibri" panose="020F0502020204030204" pitchFamily="34" charset="0"/>
                <a:cs typeface="Times New Roman" panose="02020603050405020304" pitchFamily="18" charset="0"/>
              </a:rPr>
              <a:t>These findings can be eliminated by maintaining a preventative maintenance schedule  </a:t>
            </a:r>
          </a:p>
        </p:txBody>
      </p:sp>
      <p:pic>
        <p:nvPicPr>
          <p:cNvPr id="4" name="Picture 3"/>
          <p:cNvPicPr>
            <a:picLocks noChangeAspect="1"/>
          </p:cNvPicPr>
          <p:nvPr/>
        </p:nvPicPr>
        <p:blipFill>
          <a:blip r:embed="rId2"/>
          <a:stretch>
            <a:fillRect/>
          </a:stretch>
        </p:blipFill>
        <p:spPr>
          <a:xfrm>
            <a:off x="2667000" y="4572000"/>
            <a:ext cx="3562350" cy="2105025"/>
          </a:xfrm>
          <a:prstGeom prst="rect">
            <a:avLst/>
          </a:prstGeom>
        </p:spPr>
      </p:pic>
    </p:spTree>
    <p:extLst>
      <p:ext uri="{BB962C8B-B14F-4D97-AF65-F5344CB8AC3E}">
        <p14:creationId xmlns:p14="http://schemas.microsoft.com/office/powerpoint/2010/main" val="1814712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Common Physical Review Findings</a:t>
            </a:r>
          </a:p>
        </p:txBody>
      </p:sp>
      <p:sp>
        <p:nvSpPr>
          <p:cNvPr id="3" name="Content Placeholder 2"/>
          <p:cNvSpPr>
            <a:spLocks noGrp="1"/>
          </p:cNvSpPr>
          <p:nvPr>
            <p:ph idx="1"/>
          </p:nvPr>
        </p:nvSpPr>
        <p:spPr>
          <a:xfrm>
            <a:off x="628650" y="1616365"/>
            <a:ext cx="7886700" cy="4091708"/>
          </a:xfrm>
        </p:spPr>
        <p:txBody>
          <a:bodyPr>
            <a:normAutofit/>
          </a:bodyPr>
          <a:lstStyle/>
          <a:p>
            <a:pPr>
              <a:spcBef>
                <a:spcPts val="0"/>
              </a:spcBef>
            </a:pPr>
            <a:r>
              <a:rPr lang="en-US" sz="2400" dirty="0">
                <a:solidFill>
                  <a:schemeClr val="tx1"/>
                </a:solidFill>
                <a:ea typeface="Calibri" panose="020F0502020204030204" pitchFamily="34" charset="0"/>
                <a:cs typeface="Times New Roman" panose="02020603050405020304" pitchFamily="18" charset="0"/>
              </a:rPr>
              <a:t>Screens missing or torn </a:t>
            </a:r>
          </a:p>
          <a:p>
            <a:pPr lvl="1">
              <a:spcBef>
                <a:spcPts val="0"/>
              </a:spcBef>
              <a:buFont typeface="Courier New" panose="02070309020205020404" pitchFamily="49" charset="0"/>
              <a:buChar char="o"/>
            </a:pPr>
            <a:r>
              <a:rPr lang="en-US" dirty="0">
                <a:ea typeface="Calibri" panose="020F0502020204030204" pitchFamily="34" charset="0"/>
                <a:cs typeface="Times New Roman" panose="02020603050405020304" pitchFamily="18" charset="0"/>
              </a:rPr>
              <a:t>Replace the screens as needed</a:t>
            </a:r>
          </a:p>
          <a:p>
            <a:pPr lvl="1">
              <a:spcBef>
                <a:spcPts val="0"/>
              </a:spcBef>
              <a:buFont typeface="Courier New" panose="02070309020205020404" pitchFamily="49" charset="0"/>
              <a:buChar char="o"/>
            </a:pPr>
            <a:endParaRPr lang="en-US" dirty="0">
              <a:ea typeface="Calibri" panose="020F0502020204030204" pitchFamily="34" charset="0"/>
              <a:cs typeface="Times New Roman" panose="02020603050405020304" pitchFamily="18" charset="0"/>
            </a:endParaRPr>
          </a:p>
          <a:p>
            <a:pPr>
              <a:spcBef>
                <a:spcPts val="0"/>
              </a:spcBef>
            </a:pPr>
            <a:r>
              <a:rPr lang="en-US" sz="2400" dirty="0">
                <a:solidFill>
                  <a:schemeClr val="tx1"/>
                </a:solidFill>
                <a:ea typeface="Calibri" panose="020F0502020204030204" pitchFamily="34" charset="0"/>
                <a:cs typeface="Times New Roman" panose="02020603050405020304" pitchFamily="18" charset="0"/>
              </a:rPr>
              <a:t>Housekeeping issues - in violation of the lease agreement </a:t>
            </a:r>
          </a:p>
          <a:p>
            <a:pPr lvl="1">
              <a:spcBef>
                <a:spcPts val="0"/>
              </a:spcBef>
              <a:buFont typeface="Courier New" panose="02070309020205020404" pitchFamily="49" charset="0"/>
              <a:buChar char="o"/>
            </a:pPr>
            <a:r>
              <a:rPr lang="en-US" dirty="0">
                <a:ea typeface="Calibri" panose="020F0502020204030204" pitchFamily="34" charset="0"/>
                <a:cs typeface="Times New Roman" panose="02020603050405020304" pitchFamily="18" charset="0"/>
              </a:rPr>
              <a:t>Work with the tenant to gain compliance, issue written notices of lease violation</a:t>
            </a:r>
          </a:p>
          <a:p>
            <a:pPr lvl="1">
              <a:spcBef>
                <a:spcPts val="0"/>
              </a:spcBef>
              <a:buFont typeface="Courier New" panose="02070309020205020404" pitchFamily="49" charset="0"/>
              <a:buChar char="o"/>
            </a:pPr>
            <a:endParaRPr lang="en-US" dirty="0">
              <a:ea typeface="Calibri" panose="020F0502020204030204" pitchFamily="34" charset="0"/>
              <a:cs typeface="Times New Roman" panose="02020603050405020304" pitchFamily="18" charset="0"/>
            </a:endParaRPr>
          </a:p>
          <a:p>
            <a:pPr>
              <a:spcBef>
                <a:spcPts val="0"/>
              </a:spcBef>
            </a:pPr>
            <a:r>
              <a:rPr lang="en-US" sz="2400" dirty="0">
                <a:solidFill>
                  <a:schemeClr val="tx1"/>
                </a:solidFill>
                <a:ea typeface="Calibri" panose="020F0502020204030204" pitchFamily="34" charset="0"/>
                <a:cs typeface="Times New Roman" panose="02020603050405020304" pitchFamily="18" charset="0"/>
              </a:rPr>
              <a:t>Fire doors propped open, door closures disconnected, or stoppers attached to fire doors </a:t>
            </a:r>
          </a:p>
        </p:txBody>
      </p:sp>
    </p:spTree>
    <p:extLst>
      <p:ext uri="{BB962C8B-B14F-4D97-AF65-F5344CB8AC3E}">
        <p14:creationId xmlns:p14="http://schemas.microsoft.com/office/powerpoint/2010/main" val="2068202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Common Physical Review Findings</a:t>
            </a:r>
          </a:p>
        </p:txBody>
      </p:sp>
      <p:sp>
        <p:nvSpPr>
          <p:cNvPr id="3" name="Content Placeholder 2"/>
          <p:cNvSpPr>
            <a:spLocks noGrp="1"/>
          </p:cNvSpPr>
          <p:nvPr>
            <p:ph idx="1"/>
          </p:nvPr>
        </p:nvSpPr>
        <p:spPr>
          <a:xfrm>
            <a:off x="628650" y="1468583"/>
            <a:ext cx="7886700" cy="4091708"/>
          </a:xfrm>
        </p:spPr>
        <p:txBody>
          <a:bodyPr>
            <a:normAutofit/>
          </a:bodyPr>
          <a:lstStyle/>
          <a:p>
            <a:pPr>
              <a:spcBef>
                <a:spcPts val="0"/>
              </a:spcBef>
            </a:pPr>
            <a:r>
              <a:rPr lang="en-US" sz="2400" dirty="0">
                <a:solidFill>
                  <a:schemeClr val="tx1"/>
                </a:solidFill>
                <a:ea typeface="Calibri" panose="020F0502020204030204" pitchFamily="34" charset="0"/>
                <a:cs typeface="Times New Roman" panose="02020603050405020304" pitchFamily="18" charset="0"/>
              </a:rPr>
              <a:t>Sinks and bathtubs missing stoppers </a:t>
            </a:r>
          </a:p>
          <a:p>
            <a:pPr>
              <a:spcBef>
                <a:spcPts val="0"/>
              </a:spcBef>
            </a:pPr>
            <a:endParaRPr lang="en-US" sz="2400" dirty="0">
              <a:solidFill>
                <a:schemeClr val="tx1"/>
              </a:solidFill>
              <a:ea typeface="Calibri" panose="020F0502020204030204" pitchFamily="34" charset="0"/>
              <a:cs typeface="Times New Roman" panose="02020603050405020304" pitchFamily="18" charset="0"/>
            </a:endParaRPr>
          </a:p>
          <a:p>
            <a:pPr lvl="1">
              <a:spcBef>
                <a:spcPts val="0"/>
              </a:spcBef>
              <a:buFont typeface="Courier New" panose="02070309020205020404" pitchFamily="49" charset="0"/>
              <a:buChar char="o"/>
            </a:pPr>
            <a:endParaRPr lang="en-US" dirty="0">
              <a:ea typeface="Calibri" panose="020F0502020204030204" pitchFamily="34" charset="0"/>
              <a:cs typeface="Times New Roman" panose="02020603050405020304" pitchFamily="18" charset="0"/>
            </a:endParaRPr>
          </a:p>
          <a:p>
            <a:pPr>
              <a:spcBef>
                <a:spcPts val="0"/>
              </a:spcBef>
            </a:pPr>
            <a:r>
              <a:rPr lang="en-US" sz="2400" dirty="0">
                <a:solidFill>
                  <a:schemeClr val="tx1"/>
                </a:solidFill>
                <a:ea typeface="Calibri" panose="020F0502020204030204" pitchFamily="34" charset="0"/>
                <a:cs typeface="Times New Roman" panose="02020603050405020304" pitchFamily="18" charset="0"/>
              </a:rPr>
              <a:t>Screws missing from switch-plates or cracked switch-plates</a:t>
            </a:r>
          </a:p>
          <a:p>
            <a:pPr>
              <a:spcBef>
                <a:spcPts val="0"/>
              </a:spcBef>
            </a:pPr>
            <a:endParaRPr lang="en-US" sz="2400" dirty="0">
              <a:solidFill>
                <a:schemeClr val="tx1"/>
              </a:solidFill>
              <a:ea typeface="Calibri" panose="020F0502020204030204" pitchFamily="34" charset="0"/>
              <a:cs typeface="Times New Roman" panose="02020603050405020304" pitchFamily="18" charset="0"/>
            </a:endParaRPr>
          </a:p>
          <a:p>
            <a:pPr>
              <a:spcBef>
                <a:spcPts val="0"/>
              </a:spcBef>
            </a:pPr>
            <a:r>
              <a:rPr lang="en-US" sz="2400" dirty="0">
                <a:solidFill>
                  <a:schemeClr val="tx1"/>
                </a:solidFill>
                <a:ea typeface="Calibri" panose="020F0502020204030204" pitchFamily="34" charset="0"/>
                <a:cs typeface="Times New Roman" panose="02020603050405020304" pitchFamily="18" charset="0"/>
              </a:rPr>
              <a:t>REAC findings </a:t>
            </a:r>
          </a:p>
          <a:p>
            <a:pPr lvl="1">
              <a:spcBef>
                <a:spcPts val="0"/>
              </a:spcBef>
              <a:buFont typeface="Courier New" panose="02070309020205020404" pitchFamily="49" charset="0"/>
              <a:buChar char="o"/>
            </a:pPr>
            <a:r>
              <a:rPr lang="en-US" dirty="0">
                <a:ea typeface="Calibri" panose="020F0502020204030204" pitchFamily="34" charset="0"/>
                <a:cs typeface="Times New Roman" panose="02020603050405020304" pitchFamily="18" charset="0"/>
              </a:rPr>
              <a:t>REAC findings not corrected as required (applies to HUD MORs only)</a:t>
            </a:r>
          </a:p>
          <a:p>
            <a:pPr>
              <a:spcBef>
                <a:spcPts val="0"/>
              </a:spcBef>
            </a:pPr>
            <a:endParaRPr lang="en-US" sz="2400" dirty="0">
              <a:solidFill>
                <a:schemeClr val="tx1"/>
              </a:solidFill>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429000" y="4648200"/>
            <a:ext cx="2660240" cy="2114550"/>
          </a:xfrm>
          <a:prstGeom prst="rect">
            <a:avLst/>
          </a:prstGeom>
        </p:spPr>
      </p:pic>
    </p:spTree>
    <p:extLst>
      <p:ext uri="{BB962C8B-B14F-4D97-AF65-F5344CB8AC3E}">
        <p14:creationId xmlns:p14="http://schemas.microsoft.com/office/powerpoint/2010/main" val="3389755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Initial 15 Years vs Extended Use Period (Tax Credit Properties)</a:t>
            </a:r>
          </a:p>
        </p:txBody>
      </p:sp>
      <p:sp>
        <p:nvSpPr>
          <p:cNvPr id="3" name="Content Placeholder 2"/>
          <p:cNvSpPr>
            <a:spLocks noGrp="1"/>
          </p:cNvSpPr>
          <p:nvPr>
            <p:ph idx="1"/>
          </p:nvPr>
        </p:nvSpPr>
        <p:spPr>
          <a:xfrm>
            <a:off x="628650" y="2038061"/>
            <a:ext cx="7886700" cy="3670011"/>
          </a:xfrm>
        </p:spPr>
        <p:txBody>
          <a:bodyPr>
            <a:normAutofit/>
          </a:bodyPr>
          <a:lstStyle/>
          <a:p>
            <a:pPr marL="285750">
              <a:spcBef>
                <a:spcPts val="500"/>
              </a:spcBef>
            </a:pPr>
            <a:r>
              <a:rPr lang="en-US" sz="2400" dirty="0">
                <a:solidFill>
                  <a:prstClr val="black"/>
                </a:solidFill>
              </a:rPr>
              <a:t>For projects allocated at less than 100% low-income,  full recertifications are required annually.</a:t>
            </a:r>
          </a:p>
          <a:p>
            <a:pPr marL="857250" lvl="2" indent="0">
              <a:buNone/>
            </a:pPr>
            <a:endParaRPr lang="en-US" dirty="0">
              <a:solidFill>
                <a:prstClr val="black"/>
              </a:solidFill>
            </a:endParaRPr>
          </a:p>
          <a:p>
            <a:pPr marL="285750">
              <a:spcBef>
                <a:spcPts val="500"/>
              </a:spcBef>
            </a:pPr>
            <a:r>
              <a:rPr lang="en-US" sz="2400" dirty="0">
                <a:solidFill>
                  <a:prstClr val="black"/>
                </a:solidFill>
              </a:rPr>
              <a:t>For projects allocated 100% low-income there are no annual income recertification requirements, but you must verify </a:t>
            </a:r>
            <a:r>
              <a:rPr lang="en-US" dirty="0">
                <a:solidFill>
                  <a:prstClr val="black"/>
                </a:solidFill>
              </a:rPr>
              <a:t> </a:t>
            </a:r>
            <a:r>
              <a:rPr lang="en-US" sz="2400" dirty="0">
                <a:solidFill>
                  <a:prstClr val="black"/>
                </a:solidFill>
              </a:rPr>
              <a:t>student status and family composition</a:t>
            </a:r>
          </a:p>
          <a:p>
            <a:pPr marL="1085850" lvl="2"/>
            <a:endParaRPr lang="en-US" dirty="0">
              <a:solidFill>
                <a:prstClr val="black"/>
              </a:solidFill>
            </a:endParaRPr>
          </a:p>
          <a:p>
            <a:pPr marL="1085850" lvl="2"/>
            <a:endParaRPr lang="en-US" dirty="0">
              <a:solidFill>
                <a:prstClr val="black"/>
              </a:solidFill>
            </a:endParaRPr>
          </a:p>
        </p:txBody>
      </p:sp>
    </p:spTree>
    <p:extLst>
      <p:ext uri="{BB962C8B-B14F-4D97-AF65-F5344CB8AC3E}">
        <p14:creationId xmlns:p14="http://schemas.microsoft.com/office/powerpoint/2010/main" val="1455806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solidFill>
                  <a:srgbClr val="158C59"/>
                </a:solidFill>
              </a:rPr>
              <a:t>Risk and Compliance </a:t>
            </a:r>
            <a:br>
              <a:rPr lang="en-US" sz="3600" b="1" dirty="0">
                <a:solidFill>
                  <a:srgbClr val="158C59"/>
                </a:solidFill>
              </a:rPr>
            </a:br>
            <a:r>
              <a:rPr lang="en-US" sz="3600" b="1" dirty="0">
                <a:solidFill>
                  <a:srgbClr val="158C59"/>
                </a:solidFill>
              </a:rPr>
              <a:t>Offices &amp; Responsibilities</a:t>
            </a:r>
          </a:p>
        </p:txBody>
      </p:sp>
      <p:sp>
        <p:nvSpPr>
          <p:cNvPr id="3" name="Content Placeholder 2"/>
          <p:cNvSpPr>
            <a:spLocks noGrp="1"/>
          </p:cNvSpPr>
          <p:nvPr>
            <p:ph idx="1"/>
          </p:nvPr>
        </p:nvSpPr>
        <p:spPr>
          <a:xfrm>
            <a:off x="628650" y="1533237"/>
            <a:ext cx="8238259" cy="5061527"/>
          </a:xfrm>
        </p:spPr>
        <p:txBody>
          <a:bodyPr>
            <a:normAutofit/>
          </a:bodyPr>
          <a:lstStyle/>
          <a:p>
            <a:r>
              <a:rPr lang="en-US" sz="2400" dirty="0">
                <a:solidFill>
                  <a:schemeClr val="tx1"/>
                </a:solidFill>
              </a:rPr>
              <a:t>Compliance</a:t>
            </a:r>
          </a:p>
          <a:p>
            <a:pPr lvl="1">
              <a:buFont typeface="Courier New" panose="02070309020205020404" pitchFamily="49" charset="0"/>
              <a:buChar char="o"/>
            </a:pPr>
            <a:r>
              <a:rPr lang="en-US" sz="2000" dirty="0"/>
              <a:t>Management &amp; Occupancy Reviews (MORs)</a:t>
            </a:r>
          </a:p>
          <a:p>
            <a:pPr lvl="1">
              <a:buFont typeface="Courier New" panose="02070309020205020404" pitchFamily="49" charset="0"/>
              <a:buChar char="o"/>
            </a:pPr>
            <a:r>
              <a:rPr lang="en-US" sz="2000" dirty="0"/>
              <a:t>Tenant &amp; Agent Relations</a:t>
            </a:r>
          </a:p>
          <a:p>
            <a:pPr lvl="1">
              <a:buFont typeface="Courier New" panose="02070309020205020404" pitchFamily="49" charset="0"/>
              <a:buChar char="o"/>
            </a:pPr>
            <a:r>
              <a:rPr lang="en-US" sz="2000" dirty="0"/>
              <a:t>Annual Analysis &amp; Violations</a:t>
            </a:r>
          </a:p>
          <a:p>
            <a:pPr marL="457200" lvl="1" indent="0">
              <a:buNone/>
            </a:pPr>
            <a:endParaRPr lang="en-US" sz="2000" dirty="0"/>
          </a:p>
          <a:p>
            <a:r>
              <a:rPr lang="en-US" sz="2400" dirty="0">
                <a:solidFill>
                  <a:schemeClr val="tx1"/>
                </a:solidFill>
              </a:rPr>
              <a:t>Risk</a:t>
            </a:r>
          </a:p>
          <a:p>
            <a:pPr lvl="1">
              <a:buFont typeface="Courier New" panose="02070309020205020404" pitchFamily="49" charset="0"/>
              <a:buChar char="o"/>
            </a:pPr>
            <a:r>
              <a:rPr lang="en-US" sz="2000" dirty="0"/>
              <a:t>Financial oversight of WHEDA loans</a:t>
            </a:r>
          </a:p>
          <a:p>
            <a:pPr lvl="1">
              <a:buFont typeface="Courier New" panose="02070309020205020404" pitchFamily="49" charset="0"/>
              <a:buChar char="o"/>
            </a:pPr>
            <a:r>
              <a:rPr lang="en-US" sz="2000" dirty="0"/>
              <a:t>Loan Servicing</a:t>
            </a:r>
          </a:p>
          <a:p>
            <a:pPr lvl="1">
              <a:buFont typeface="Courier New" panose="02070309020205020404" pitchFamily="49" charset="0"/>
              <a:buChar char="o"/>
            </a:pPr>
            <a:r>
              <a:rPr lang="en-US" sz="2000" dirty="0"/>
              <a:t>Multifamily Quality Assurance</a:t>
            </a:r>
          </a:p>
          <a:p>
            <a:pPr lvl="1">
              <a:buFont typeface="Courier New" panose="02070309020205020404" pitchFamily="49" charset="0"/>
              <a:buChar char="o"/>
            </a:pPr>
            <a:endParaRPr lang="en-US" sz="2000" dirty="0"/>
          </a:p>
          <a:p>
            <a:r>
              <a:rPr lang="en-US" sz="2400" dirty="0">
                <a:solidFill>
                  <a:schemeClr val="tx1"/>
                </a:solidFill>
              </a:rPr>
              <a:t>Compliance Specialists</a:t>
            </a:r>
          </a:p>
          <a:p>
            <a:pPr lvl="1">
              <a:buFont typeface="Courier New" panose="02070309020205020404" pitchFamily="49" charset="0"/>
              <a:buChar char="o"/>
            </a:pPr>
            <a:r>
              <a:rPr lang="en-US" sz="2000" dirty="0"/>
              <a:t>Housing Choice Vouchers</a:t>
            </a:r>
          </a:p>
          <a:p>
            <a:pPr lvl="1">
              <a:buFont typeface="Courier New" panose="02070309020205020404" pitchFamily="49" charset="0"/>
              <a:buChar char="o"/>
            </a:pPr>
            <a:r>
              <a:rPr lang="en-US" sz="2000" dirty="0"/>
              <a:t>Contract Renewals / Rent Adjustments</a:t>
            </a:r>
          </a:p>
          <a:p>
            <a:pPr lvl="1">
              <a:buFont typeface="Courier New" panose="02070309020205020404" pitchFamily="49" charset="0"/>
              <a:buChar char="o"/>
            </a:pPr>
            <a:r>
              <a:rPr lang="en-US" sz="2000" dirty="0"/>
              <a:t>Special Claims</a:t>
            </a:r>
          </a:p>
          <a:p>
            <a:endParaRPr lang="en-US" dirty="0"/>
          </a:p>
        </p:txBody>
      </p:sp>
    </p:spTree>
    <p:extLst>
      <p:ext uri="{BB962C8B-B14F-4D97-AF65-F5344CB8AC3E}">
        <p14:creationId xmlns:p14="http://schemas.microsoft.com/office/powerpoint/2010/main" val="778184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Common File Review Findings</a:t>
            </a:r>
          </a:p>
        </p:txBody>
      </p:sp>
      <p:sp>
        <p:nvSpPr>
          <p:cNvPr id="3" name="Content Placeholder 2"/>
          <p:cNvSpPr>
            <a:spLocks noGrp="1"/>
          </p:cNvSpPr>
          <p:nvPr>
            <p:ph idx="1"/>
          </p:nvPr>
        </p:nvSpPr>
        <p:spPr>
          <a:xfrm>
            <a:off x="628650" y="1616365"/>
            <a:ext cx="7886700" cy="4091708"/>
          </a:xfrm>
        </p:spPr>
        <p:txBody>
          <a:bodyPr>
            <a:normAutofit/>
          </a:bodyPr>
          <a:lstStyle/>
          <a:p>
            <a:pPr lvl="0">
              <a:spcBef>
                <a:spcPts val="0"/>
              </a:spcBef>
            </a:pPr>
            <a:r>
              <a:rPr lang="en-US" sz="2400" dirty="0">
                <a:solidFill>
                  <a:schemeClr val="tx1"/>
                </a:solidFill>
                <a:ea typeface="Calibri" panose="020F0502020204030204" pitchFamily="34" charset="0"/>
                <a:cs typeface="Times New Roman" panose="02020603050405020304" pitchFamily="18" charset="0"/>
              </a:rPr>
              <a:t>Gross income calculations</a:t>
            </a:r>
          </a:p>
          <a:p>
            <a:pPr lvl="1">
              <a:spcBef>
                <a:spcPts val="0"/>
              </a:spcBef>
              <a:buFont typeface="Courier New" panose="02070309020205020404" pitchFamily="49" charset="0"/>
              <a:buChar char="o"/>
            </a:pPr>
            <a:r>
              <a:rPr lang="en-US" dirty="0">
                <a:ea typeface="Calibri" panose="020F0502020204030204" pitchFamily="34" charset="0"/>
                <a:cs typeface="Times New Roman" panose="02020603050405020304" pitchFamily="18" charset="0"/>
              </a:rPr>
              <a:t>Show your work in the file (spreadsheets or calculator tape, etc.) and have supporting documentation (3</a:t>
            </a:r>
            <a:r>
              <a:rPr lang="en-US" baseline="30000" dirty="0">
                <a:ea typeface="Calibri" panose="020F0502020204030204" pitchFamily="34" charset="0"/>
                <a:cs typeface="Times New Roman" panose="02020603050405020304" pitchFamily="18" charset="0"/>
              </a:rPr>
              <a:t>rd</a:t>
            </a:r>
            <a:r>
              <a:rPr lang="en-US" dirty="0">
                <a:ea typeface="Calibri" panose="020F0502020204030204" pitchFamily="34" charset="0"/>
                <a:cs typeface="Times New Roman" panose="02020603050405020304" pitchFamily="18" charset="0"/>
              </a:rPr>
              <a:t> party verifications, 4-6 consecutive check stubs etc.)  </a:t>
            </a:r>
          </a:p>
          <a:p>
            <a:pPr lvl="1">
              <a:spcBef>
                <a:spcPts val="0"/>
              </a:spcBef>
              <a:buFont typeface="Courier New" panose="02070309020205020404" pitchFamily="49" charset="0"/>
              <a:buChar char="o"/>
            </a:pPr>
            <a:endParaRPr lang="en-US" dirty="0">
              <a:ea typeface="Calibri" panose="020F0502020204030204" pitchFamily="34" charset="0"/>
              <a:cs typeface="Times New Roman" panose="02020603050405020304" pitchFamily="18" charset="0"/>
            </a:endParaRPr>
          </a:p>
          <a:p>
            <a:pPr lvl="0">
              <a:spcBef>
                <a:spcPts val="0"/>
              </a:spcBef>
            </a:pPr>
            <a:r>
              <a:rPr lang="en-US" sz="2400" dirty="0">
                <a:solidFill>
                  <a:schemeClr val="tx1"/>
                </a:solidFill>
                <a:ea typeface="Calibri" panose="020F0502020204030204" pitchFamily="34" charset="0"/>
                <a:cs typeface="Times New Roman" panose="02020603050405020304" pitchFamily="18" charset="0"/>
              </a:rPr>
              <a:t>Not including all sources of income on the certification </a:t>
            </a:r>
          </a:p>
          <a:p>
            <a:pPr lvl="1">
              <a:spcBef>
                <a:spcPts val="0"/>
              </a:spcBef>
              <a:buFont typeface="Courier New" panose="02070309020205020404" pitchFamily="49" charset="0"/>
              <a:buChar char="o"/>
            </a:pPr>
            <a:r>
              <a:rPr lang="en-US" dirty="0">
                <a:ea typeface="Calibri" panose="020F0502020204030204" pitchFamily="34" charset="0"/>
                <a:cs typeface="Times New Roman" panose="02020603050405020304" pitchFamily="18" charset="0"/>
              </a:rPr>
              <a:t>Include all possible sources of income even if they do not generate significant amounts (checking, savings, 401K etc.)</a:t>
            </a:r>
          </a:p>
          <a:p>
            <a:pPr lvl="1">
              <a:spcBef>
                <a:spcPts val="0"/>
              </a:spcBef>
              <a:buFont typeface="Courier New" panose="02070309020205020404" pitchFamily="49" charset="0"/>
              <a:buChar char="o"/>
            </a:pPr>
            <a:endParaRPr lang="en-US" dirty="0">
              <a:ea typeface="Calibri" panose="020F0502020204030204" pitchFamily="34" charset="0"/>
              <a:cs typeface="Times New Roman" panose="02020603050405020304" pitchFamily="18" charset="0"/>
            </a:endParaRPr>
          </a:p>
          <a:p>
            <a:pPr lvl="0">
              <a:spcBef>
                <a:spcPts val="0"/>
              </a:spcBef>
            </a:pPr>
            <a:r>
              <a:rPr lang="en-US" sz="2400" dirty="0">
                <a:solidFill>
                  <a:schemeClr val="tx1"/>
                </a:solidFill>
                <a:ea typeface="Calibri" panose="020F0502020204030204" pitchFamily="34" charset="0"/>
                <a:cs typeface="Times New Roman" panose="02020603050405020304" pitchFamily="18" charset="0"/>
              </a:rPr>
              <a:t>Not documenting Annual Inspections</a:t>
            </a:r>
          </a:p>
          <a:p>
            <a:pPr lvl="1">
              <a:spcBef>
                <a:spcPts val="0"/>
              </a:spcBef>
              <a:buFont typeface="Courier New" panose="02070309020205020404" pitchFamily="49" charset="0"/>
              <a:buChar char="o"/>
            </a:pPr>
            <a:r>
              <a:rPr lang="en-US" dirty="0">
                <a:ea typeface="Calibri" panose="020F0502020204030204" pitchFamily="34" charset="0"/>
                <a:cs typeface="Times New Roman" panose="02020603050405020304" pitchFamily="18" charset="0"/>
              </a:rPr>
              <a:t>Document annual inspections via checklist</a:t>
            </a:r>
          </a:p>
        </p:txBody>
      </p:sp>
    </p:spTree>
    <p:extLst>
      <p:ext uri="{BB962C8B-B14F-4D97-AF65-F5344CB8AC3E}">
        <p14:creationId xmlns:p14="http://schemas.microsoft.com/office/powerpoint/2010/main" val="3264755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Common File Review Findings</a:t>
            </a:r>
          </a:p>
        </p:txBody>
      </p:sp>
      <p:sp>
        <p:nvSpPr>
          <p:cNvPr id="3" name="Content Placeholder 2"/>
          <p:cNvSpPr>
            <a:spLocks noGrp="1"/>
          </p:cNvSpPr>
          <p:nvPr>
            <p:ph idx="1"/>
          </p:nvPr>
        </p:nvSpPr>
        <p:spPr>
          <a:xfrm>
            <a:off x="628650" y="1616365"/>
            <a:ext cx="7886700" cy="4091708"/>
          </a:xfrm>
        </p:spPr>
        <p:txBody>
          <a:bodyPr>
            <a:normAutofit fontScale="92500" lnSpcReduction="10000"/>
          </a:bodyPr>
          <a:lstStyle/>
          <a:p>
            <a:pPr lvl="0">
              <a:spcBef>
                <a:spcPts val="0"/>
              </a:spcBef>
            </a:pPr>
            <a:r>
              <a:rPr lang="en-US" sz="2400" dirty="0">
                <a:solidFill>
                  <a:schemeClr val="tx1"/>
                </a:solidFill>
                <a:ea typeface="Calibri" panose="020F0502020204030204" pitchFamily="34" charset="0"/>
                <a:cs typeface="Times New Roman" panose="02020603050405020304" pitchFamily="18" charset="0"/>
              </a:rPr>
              <a:t>Incorrect Utility Allowance amount reported on the Unit Event History or 50059 </a:t>
            </a:r>
          </a:p>
          <a:p>
            <a:pPr lvl="1">
              <a:spcBef>
                <a:spcPts val="0"/>
              </a:spcBef>
              <a:buFont typeface="Courier New" panose="02070309020205020404" pitchFamily="49" charset="0"/>
              <a:buChar char="o"/>
            </a:pPr>
            <a:r>
              <a:rPr lang="en-US" dirty="0">
                <a:ea typeface="Calibri" panose="020F0502020204030204" pitchFamily="34" charset="0"/>
                <a:cs typeface="Times New Roman" panose="02020603050405020304" pitchFamily="18" charset="0"/>
              </a:rPr>
              <a:t>Double check the UA amounts for each unit type before submitting the USR via RCRS</a:t>
            </a:r>
          </a:p>
          <a:p>
            <a:pPr lvl="1">
              <a:spcBef>
                <a:spcPts val="0"/>
              </a:spcBef>
              <a:buFont typeface="Courier New" panose="02070309020205020404" pitchFamily="49" charset="0"/>
              <a:buChar char="o"/>
            </a:pPr>
            <a:endParaRPr lang="en-US" dirty="0">
              <a:ea typeface="Calibri" panose="020F0502020204030204" pitchFamily="34" charset="0"/>
              <a:cs typeface="Times New Roman" panose="02020603050405020304" pitchFamily="18" charset="0"/>
            </a:endParaRPr>
          </a:p>
          <a:p>
            <a:pPr lvl="0">
              <a:spcBef>
                <a:spcPts val="0"/>
              </a:spcBef>
            </a:pPr>
            <a:r>
              <a:rPr lang="en-US" sz="2400" dirty="0">
                <a:solidFill>
                  <a:schemeClr val="tx1"/>
                </a:solidFill>
                <a:ea typeface="Calibri" panose="020F0502020204030204" pitchFamily="34" charset="0"/>
                <a:cs typeface="Times New Roman" panose="02020603050405020304" pitchFamily="18" charset="0"/>
              </a:rPr>
              <a:t>File documents not fully executed and/or not signed and dated by the required parties </a:t>
            </a:r>
          </a:p>
          <a:p>
            <a:pPr lvl="1">
              <a:spcBef>
                <a:spcPts val="0"/>
              </a:spcBef>
              <a:buFont typeface="Courier New" panose="02070309020205020404" pitchFamily="49" charset="0"/>
              <a:buChar char="o"/>
            </a:pPr>
            <a:r>
              <a:rPr lang="en-US" dirty="0">
                <a:ea typeface="Calibri" panose="020F0502020204030204" pitchFamily="34" charset="0"/>
                <a:cs typeface="Times New Roman" panose="02020603050405020304" pitchFamily="18" charset="0"/>
              </a:rPr>
              <a:t>Make sure all documents are fully executed on or before the effective date and signed and dated by all parties</a:t>
            </a:r>
          </a:p>
          <a:p>
            <a:pPr lvl="0">
              <a:spcBef>
                <a:spcPts val="0"/>
              </a:spcBef>
            </a:pPr>
            <a:endParaRPr lang="en-US" sz="2400" dirty="0">
              <a:solidFill>
                <a:schemeClr val="tx1"/>
              </a:solidFill>
              <a:ea typeface="Calibri" panose="020F0502020204030204" pitchFamily="34" charset="0"/>
              <a:cs typeface="Times New Roman" panose="02020603050405020304" pitchFamily="18" charset="0"/>
            </a:endParaRPr>
          </a:p>
          <a:p>
            <a:pPr lvl="0">
              <a:spcBef>
                <a:spcPts val="0"/>
              </a:spcBef>
            </a:pPr>
            <a:r>
              <a:rPr lang="en-US" sz="2400" dirty="0">
                <a:solidFill>
                  <a:schemeClr val="tx1"/>
                </a:solidFill>
                <a:ea typeface="Calibri" panose="020F0502020204030204" pitchFamily="34" charset="0"/>
                <a:cs typeface="Times New Roman" panose="02020603050405020304" pitchFamily="18" charset="0"/>
              </a:rPr>
              <a:t>Annuities being counted as both assets and income</a:t>
            </a:r>
          </a:p>
          <a:p>
            <a:pPr lvl="0">
              <a:spcBef>
                <a:spcPts val="0"/>
              </a:spcBef>
            </a:pPr>
            <a:endParaRPr lang="en-US" sz="1600" dirty="0">
              <a:solidFill>
                <a:schemeClr val="tx1"/>
              </a:solidFill>
              <a:ea typeface="Calibri" panose="020F0502020204030204" pitchFamily="34" charset="0"/>
              <a:cs typeface="Times New Roman" panose="02020603050405020304" pitchFamily="18" charset="0"/>
            </a:endParaRPr>
          </a:p>
          <a:p>
            <a:pPr lvl="0">
              <a:spcBef>
                <a:spcPts val="0"/>
              </a:spcBef>
            </a:pPr>
            <a:r>
              <a:rPr lang="en-US" sz="2400" dirty="0">
                <a:solidFill>
                  <a:schemeClr val="tx1"/>
                </a:solidFill>
                <a:ea typeface="Calibri" panose="020F0502020204030204" pitchFamily="34" charset="0"/>
                <a:cs typeface="Times New Roman" panose="02020603050405020304" pitchFamily="18" charset="0"/>
              </a:rPr>
              <a:t>Writing True and Complete as of a certain date does not cure the late signature.</a:t>
            </a:r>
          </a:p>
        </p:txBody>
      </p:sp>
    </p:spTree>
    <p:extLst>
      <p:ext uri="{BB962C8B-B14F-4D97-AF65-F5344CB8AC3E}">
        <p14:creationId xmlns:p14="http://schemas.microsoft.com/office/powerpoint/2010/main" val="1738865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Common File Review Findings</a:t>
            </a:r>
          </a:p>
        </p:txBody>
      </p:sp>
      <p:sp>
        <p:nvSpPr>
          <p:cNvPr id="3" name="Content Placeholder 2"/>
          <p:cNvSpPr>
            <a:spLocks noGrp="1"/>
          </p:cNvSpPr>
          <p:nvPr>
            <p:ph idx="1"/>
          </p:nvPr>
        </p:nvSpPr>
        <p:spPr>
          <a:xfrm>
            <a:off x="628649" y="1239769"/>
            <a:ext cx="7886701" cy="4468304"/>
          </a:xfrm>
        </p:spPr>
        <p:txBody>
          <a:bodyPr>
            <a:normAutofit/>
          </a:bodyPr>
          <a:lstStyle/>
          <a:p>
            <a:pPr lvl="0">
              <a:spcBef>
                <a:spcPts val="0"/>
              </a:spcBef>
            </a:pPr>
            <a:r>
              <a:rPr lang="en-US" sz="2400" dirty="0">
                <a:solidFill>
                  <a:schemeClr val="tx1"/>
                </a:solidFill>
                <a:ea typeface="Calibri" panose="020F0502020204030204" pitchFamily="34" charset="0"/>
                <a:cs typeface="Times New Roman" panose="02020603050405020304" pitchFamily="18" charset="0"/>
              </a:rPr>
              <a:t>Applications which are incomplete-HUD</a:t>
            </a:r>
          </a:p>
          <a:p>
            <a:pPr lvl="1">
              <a:spcBef>
                <a:spcPts val="0"/>
              </a:spcBef>
              <a:buFont typeface="Courier New" panose="02070309020205020404" pitchFamily="49" charset="0"/>
              <a:buChar char="o"/>
            </a:pPr>
            <a:r>
              <a:rPr lang="en-US" dirty="0">
                <a:ea typeface="Calibri" panose="020F0502020204030204" pitchFamily="34" charset="0"/>
                <a:cs typeface="Times New Roman" panose="02020603050405020304" pitchFamily="18" charset="0"/>
              </a:rPr>
              <a:t>Make sure the application covers all required topics – please see Chapter 4 of the 4350.3 HUD manual</a:t>
            </a:r>
          </a:p>
          <a:p>
            <a:pPr lvl="0">
              <a:spcBef>
                <a:spcPts val="0"/>
              </a:spcBef>
            </a:pPr>
            <a:endParaRPr lang="en-US" sz="2400" dirty="0">
              <a:solidFill>
                <a:schemeClr val="tx1"/>
              </a:solidFill>
              <a:ea typeface="Calibri" panose="020F0502020204030204" pitchFamily="34" charset="0"/>
              <a:cs typeface="Times New Roman" panose="02020603050405020304" pitchFamily="18" charset="0"/>
            </a:endParaRPr>
          </a:p>
          <a:p>
            <a:pPr lvl="0">
              <a:spcBef>
                <a:spcPts val="0"/>
              </a:spcBef>
            </a:pPr>
            <a:r>
              <a:rPr lang="en-US" sz="2400" dirty="0">
                <a:solidFill>
                  <a:schemeClr val="tx1"/>
                </a:solidFill>
                <a:ea typeface="Calibri" panose="020F0502020204030204" pitchFamily="34" charset="0"/>
                <a:cs typeface="Times New Roman" panose="02020603050405020304" pitchFamily="18" charset="0"/>
              </a:rPr>
              <a:t>Charges in addition to rent-HUD</a:t>
            </a:r>
          </a:p>
          <a:p>
            <a:pPr lvl="1">
              <a:spcBef>
                <a:spcPts val="0"/>
              </a:spcBef>
              <a:buFont typeface="Courier New" panose="02070309020205020404" pitchFamily="49" charset="0"/>
              <a:buChar char="o"/>
            </a:pPr>
            <a:r>
              <a:rPr lang="en-US" dirty="0">
                <a:ea typeface="Calibri" panose="020F0502020204030204" pitchFamily="34" charset="0"/>
                <a:cs typeface="Times New Roman" panose="02020603050405020304" pitchFamily="18" charset="0"/>
              </a:rPr>
              <a:t>Make sure they are allowable or the property has approval</a:t>
            </a:r>
          </a:p>
          <a:p>
            <a:pPr marL="457200" lvl="1" indent="0">
              <a:spcBef>
                <a:spcPts val="0"/>
              </a:spcBef>
              <a:buNone/>
            </a:pPr>
            <a:endParaRPr lang="en-US" dirty="0">
              <a:ea typeface="Calibri" panose="020F0502020204030204" pitchFamily="34" charset="0"/>
              <a:cs typeface="Times New Roman" panose="02020603050405020304" pitchFamily="18" charset="0"/>
            </a:endParaRPr>
          </a:p>
          <a:p>
            <a:pPr lvl="1">
              <a:spcBef>
                <a:spcPts val="0"/>
              </a:spcBef>
              <a:buFont typeface="Courier New" panose="02070309020205020404" pitchFamily="49" charset="0"/>
              <a:buChar char="o"/>
            </a:pPr>
            <a:r>
              <a:rPr lang="en-US" dirty="0">
                <a:ea typeface="Calibri" panose="020F0502020204030204" pitchFamily="34" charset="0"/>
                <a:cs typeface="Times New Roman" panose="02020603050405020304" pitchFamily="18" charset="0"/>
              </a:rPr>
              <a:t>Be prepared to provide a cost certification-Tax Credit</a:t>
            </a:r>
          </a:p>
          <a:p>
            <a:pPr lvl="1">
              <a:spcBef>
                <a:spcPts val="0"/>
              </a:spcBef>
              <a:buFont typeface="Courier New" panose="02070309020205020404" pitchFamily="49" charset="0"/>
              <a:buChar char="o"/>
            </a:pPr>
            <a:endParaRPr lang="en-US" dirty="0">
              <a:ea typeface="Calibri" panose="020F0502020204030204" pitchFamily="34" charset="0"/>
              <a:cs typeface="Times New Roman" panose="02020603050405020304" pitchFamily="18" charset="0"/>
            </a:endParaRPr>
          </a:p>
          <a:p>
            <a:pPr lvl="1">
              <a:spcBef>
                <a:spcPts val="0"/>
              </a:spcBef>
              <a:buFont typeface="Courier New" panose="02070309020205020404" pitchFamily="49" charset="0"/>
              <a:buChar char="o"/>
            </a:pPr>
            <a:endParaRPr lang="en-US" dirty="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743200" y="4270895"/>
            <a:ext cx="3657600" cy="2428647"/>
          </a:xfrm>
          <a:prstGeom prst="rect">
            <a:avLst/>
          </a:prstGeom>
        </p:spPr>
      </p:pic>
    </p:spTree>
    <p:extLst>
      <p:ext uri="{BB962C8B-B14F-4D97-AF65-F5344CB8AC3E}">
        <p14:creationId xmlns:p14="http://schemas.microsoft.com/office/powerpoint/2010/main" val="3743281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Common File Review Findings</a:t>
            </a:r>
            <a:br>
              <a:rPr lang="en-US" sz="3600" b="1" dirty="0"/>
            </a:br>
            <a:r>
              <a:rPr lang="en-US" sz="3600" b="1" dirty="0"/>
              <a:t>(HUD MORs only)</a:t>
            </a:r>
          </a:p>
        </p:txBody>
      </p:sp>
      <p:sp>
        <p:nvSpPr>
          <p:cNvPr id="3" name="Content Placeholder 2"/>
          <p:cNvSpPr>
            <a:spLocks noGrp="1"/>
          </p:cNvSpPr>
          <p:nvPr>
            <p:ph idx="1"/>
          </p:nvPr>
        </p:nvSpPr>
        <p:spPr>
          <a:xfrm>
            <a:off x="628650" y="1874983"/>
            <a:ext cx="7886700" cy="4091708"/>
          </a:xfrm>
        </p:spPr>
        <p:txBody>
          <a:bodyPr>
            <a:normAutofit/>
          </a:bodyPr>
          <a:lstStyle/>
          <a:p>
            <a:pPr lvl="0">
              <a:spcBef>
                <a:spcPts val="0"/>
              </a:spcBef>
            </a:pPr>
            <a:r>
              <a:rPr lang="en-US" sz="2400" dirty="0">
                <a:solidFill>
                  <a:schemeClr val="tx1"/>
                </a:solidFill>
                <a:ea typeface="Calibri" panose="020F0502020204030204" pitchFamily="34" charset="0"/>
                <a:cs typeface="Times New Roman" panose="02020603050405020304" pitchFamily="18" charset="0"/>
              </a:rPr>
              <a:t>Tenant Selection Plans which are non-compliant </a:t>
            </a:r>
          </a:p>
          <a:p>
            <a:pPr lvl="1">
              <a:spcBef>
                <a:spcPts val="0"/>
              </a:spcBef>
              <a:buFont typeface="Courier New" panose="02070309020205020404" pitchFamily="49" charset="0"/>
              <a:buChar char="o"/>
            </a:pPr>
            <a:r>
              <a:rPr lang="en-US" dirty="0">
                <a:ea typeface="Calibri" panose="020F0502020204030204" pitchFamily="34" charset="0"/>
                <a:cs typeface="Times New Roman" panose="02020603050405020304" pitchFamily="18" charset="0"/>
              </a:rPr>
              <a:t>Make sure the plan covers all of the required topics</a:t>
            </a:r>
          </a:p>
          <a:p>
            <a:pPr lvl="1">
              <a:spcBef>
                <a:spcPts val="0"/>
              </a:spcBef>
              <a:buFont typeface="Courier New" panose="02070309020205020404" pitchFamily="49" charset="0"/>
              <a:buChar char="o"/>
            </a:pPr>
            <a:r>
              <a:rPr lang="en-US" dirty="0">
                <a:ea typeface="Calibri" panose="020F0502020204030204" pitchFamily="34" charset="0"/>
                <a:cs typeface="Times New Roman" panose="02020603050405020304" pitchFamily="18" charset="0"/>
              </a:rPr>
              <a:t>See Chapter 4 of the 4350.3 HUD manual </a:t>
            </a:r>
          </a:p>
          <a:p>
            <a:pPr lvl="0">
              <a:spcBef>
                <a:spcPts val="0"/>
              </a:spcBef>
            </a:pPr>
            <a:endParaRPr lang="en-US" sz="2400" dirty="0">
              <a:solidFill>
                <a:schemeClr val="tx1"/>
              </a:solidFill>
              <a:ea typeface="Calibri" panose="020F0502020204030204" pitchFamily="34" charset="0"/>
              <a:cs typeface="Times New Roman" panose="02020603050405020304" pitchFamily="18" charset="0"/>
            </a:endParaRPr>
          </a:p>
          <a:p>
            <a:pPr lvl="0">
              <a:spcBef>
                <a:spcPts val="0"/>
              </a:spcBef>
            </a:pPr>
            <a:r>
              <a:rPr lang="en-US" sz="2400" dirty="0">
                <a:solidFill>
                  <a:schemeClr val="tx1"/>
                </a:solidFill>
                <a:ea typeface="Calibri" panose="020F0502020204030204" pitchFamily="34" charset="0"/>
                <a:cs typeface="Times New Roman" panose="02020603050405020304" pitchFamily="18" charset="0"/>
              </a:rPr>
              <a:t>Missing Social Security number verifications, Race and Ethnicity Forms, or Citizenship verification </a:t>
            </a:r>
          </a:p>
          <a:p>
            <a:pPr lvl="1">
              <a:spcBef>
                <a:spcPts val="0"/>
              </a:spcBef>
              <a:buFont typeface="Courier New" panose="02070309020205020404" pitchFamily="49" charset="0"/>
              <a:buChar char="o"/>
            </a:pPr>
            <a:r>
              <a:rPr lang="en-US" dirty="0">
                <a:ea typeface="Calibri" panose="020F0502020204030204" pitchFamily="34" charset="0"/>
                <a:cs typeface="Times New Roman" panose="02020603050405020304" pitchFamily="18" charset="0"/>
              </a:rPr>
              <a:t>Make sure the file is properly documented for all household members</a:t>
            </a:r>
          </a:p>
          <a:p>
            <a:pPr lvl="0">
              <a:spcBef>
                <a:spcPts val="0"/>
              </a:spcBef>
            </a:pPr>
            <a:endParaRPr lang="en-US" sz="2400" dirty="0">
              <a:solidFill>
                <a:schemeClr val="tx1"/>
              </a:solidFill>
              <a:ea typeface="Calibri" panose="020F0502020204030204" pitchFamily="34" charset="0"/>
              <a:cs typeface="Times New Roman" panose="02020603050405020304" pitchFamily="18" charset="0"/>
            </a:endParaRPr>
          </a:p>
          <a:p>
            <a:pPr lvl="0">
              <a:spcBef>
                <a:spcPts val="0"/>
              </a:spcBef>
            </a:pPr>
            <a:r>
              <a:rPr lang="en-US" sz="2400" dirty="0">
                <a:solidFill>
                  <a:schemeClr val="tx1"/>
                </a:solidFill>
                <a:ea typeface="Calibri" panose="020F0502020204030204" pitchFamily="34" charset="0"/>
                <a:cs typeface="Times New Roman" panose="02020603050405020304" pitchFamily="18" charset="0"/>
              </a:rPr>
              <a:t>EIV not being utilized as required-Existing tenant search not being pulled for every occupant</a:t>
            </a:r>
          </a:p>
        </p:txBody>
      </p:sp>
    </p:spTree>
    <p:extLst>
      <p:ext uri="{BB962C8B-B14F-4D97-AF65-F5344CB8AC3E}">
        <p14:creationId xmlns:p14="http://schemas.microsoft.com/office/powerpoint/2010/main" val="3043984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HUD Enterprise Income Verification </a:t>
            </a:r>
            <a:br>
              <a:rPr lang="en-US" sz="3600" b="1" dirty="0"/>
            </a:br>
            <a:r>
              <a:rPr lang="en-US" sz="3600" b="1" dirty="0"/>
              <a:t>(EIV) Reports</a:t>
            </a:r>
          </a:p>
        </p:txBody>
      </p:sp>
      <p:sp>
        <p:nvSpPr>
          <p:cNvPr id="3" name="Content Placeholder 2"/>
          <p:cNvSpPr>
            <a:spLocks noGrp="1"/>
          </p:cNvSpPr>
          <p:nvPr>
            <p:ph idx="1"/>
          </p:nvPr>
        </p:nvSpPr>
        <p:spPr>
          <a:xfrm>
            <a:off x="785668" y="1690688"/>
            <a:ext cx="7886700" cy="4691640"/>
          </a:xfrm>
        </p:spPr>
        <p:txBody>
          <a:bodyPr>
            <a:normAutofit fontScale="92500" lnSpcReduction="10000"/>
          </a:bodyPr>
          <a:lstStyle/>
          <a:p>
            <a:pPr marL="0" indent="0">
              <a:buNone/>
            </a:pPr>
            <a:r>
              <a:rPr lang="en-US" sz="2400" dirty="0">
                <a:solidFill>
                  <a:schemeClr val="tx1"/>
                </a:solidFill>
              </a:rPr>
              <a:t>For HUD properties, the following EIV reports should be kept in a log book:</a:t>
            </a:r>
          </a:p>
          <a:p>
            <a:pPr marL="0" indent="0">
              <a:buNone/>
            </a:pPr>
            <a:endParaRPr lang="en-US" sz="1100" dirty="0">
              <a:solidFill>
                <a:schemeClr val="tx1"/>
              </a:solidFill>
            </a:endParaRPr>
          </a:p>
          <a:p>
            <a:pPr marL="0" indent="0">
              <a:buNone/>
            </a:pPr>
            <a:r>
              <a:rPr lang="en-US" sz="2400" dirty="0">
                <a:solidFill>
                  <a:schemeClr val="tx1"/>
                </a:solidFill>
              </a:rPr>
              <a:t>Monthly Reports:</a:t>
            </a:r>
          </a:p>
          <a:p>
            <a:r>
              <a:rPr lang="en-US" sz="2400" dirty="0">
                <a:solidFill>
                  <a:schemeClr val="tx1"/>
                </a:solidFill>
              </a:rPr>
              <a:t>EIV- Failed Pre-Screening</a:t>
            </a:r>
          </a:p>
          <a:p>
            <a:r>
              <a:rPr lang="en-US" sz="2400" dirty="0">
                <a:solidFill>
                  <a:schemeClr val="tx1"/>
                </a:solidFill>
              </a:rPr>
              <a:t>EIV- Failed Verification</a:t>
            </a:r>
          </a:p>
          <a:p>
            <a:r>
              <a:rPr lang="en-US" sz="2400" dirty="0">
                <a:solidFill>
                  <a:schemeClr val="tx1"/>
                </a:solidFill>
              </a:rPr>
              <a:t>EIV- Identity Verification</a:t>
            </a:r>
          </a:p>
          <a:p>
            <a:endParaRPr lang="en-US" sz="2400" dirty="0">
              <a:solidFill>
                <a:schemeClr val="tx1"/>
              </a:solidFill>
            </a:endParaRPr>
          </a:p>
          <a:p>
            <a:pPr marL="0" indent="0">
              <a:buNone/>
            </a:pPr>
            <a:r>
              <a:rPr lang="en-US" sz="2400" dirty="0">
                <a:solidFill>
                  <a:schemeClr val="tx1"/>
                </a:solidFill>
              </a:rPr>
              <a:t>Quarterly Reports:</a:t>
            </a:r>
          </a:p>
          <a:p>
            <a:r>
              <a:rPr lang="en-US" sz="2400" dirty="0">
                <a:solidFill>
                  <a:schemeClr val="tx1"/>
                </a:solidFill>
              </a:rPr>
              <a:t>EIV- Multiple Subsidy</a:t>
            </a:r>
          </a:p>
          <a:p>
            <a:r>
              <a:rPr lang="en-US" sz="2400" dirty="0">
                <a:solidFill>
                  <a:schemeClr val="tx1"/>
                </a:solidFill>
              </a:rPr>
              <a:t>EIV- Deceased Tenant </a:t>
            </a:r>
          </a:p>
          <a:p>
            <a:r>
              <a:rPr lang="en-US" sz="2400" dirty="0">
                <a:solidFill>
                  <a:schemeClr val="tx1"/>
                </a:solidFill>
              </a:rPr>
              <a:t>EIV- New Hires and No Income </a:t>
            </a:r>
          </a:p>
        </p:txBody>
      </p:sp>
      <p:pic>
        <p:nvPicPr>
          <p:cNvPr id="2050" name="Picture 2" descr="Image result for income verifi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9018" y="2893580"/>
            <a:ext cx="3539389" cy="228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270802"/>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HUD Enterprise Income Verification </a:t>
            </a:r>
            <a:br>
              <a:rPr lang="en-US" sz="3600" b="1" dirty="0"/>
            </a:br>
            <a:r>
              <a:rPr lang="en-US" sz="3600" b="1" dirty="0"/>
              <a:t>(EIV) Reports</a:t>
            </a:r>
          </a:p>
        </p:txBody>
      </p:sp>
      <p:sp>
        <p:nvSpPr>
          <p:cNvPr id="3" name="Content Placeholder 2"/>
          <p:cNvSpPr>
            <a:spLocks noGrp="1"/>
          </p:cNvSpPr>
          <p:nvPr>
            <p:ph idx="1"/>
          </p:nvPr>
        </p:nvSpPr>
        <p:spPr>
          <a:xfrm>
            <a:off x="628650" y="1690688"/>
            <a:ext cx="7886700" cy="4813033"/>
          </a:xfrm>
        </p:spPr>
        <p:txBody>
          <a:bodyPr>
            <a:normAutofit fontScale="77500" lnSpcReduction="20000"/>
          </a:bodyPr>
          <a:lstStyle/>
          <a:p>
            <a:pPr marL="0" indent="0">
              <a:buNone/>
            </a:pPr>
            <a:r>
              <a:rPr lang="en-US" dirty="0">
                <a:solidFill>
                  <a:schemeClr val="tx1"/>
                </a:solidFill>
              </a:rPr>
              <a:t>For HUD properties, the following EIV reports should be kept in the tenant files:</a:t>
            </a:r>
          </a:p>
          <a:p>
            <a:pPr marL="0" indent="0">
              <a:buNone/>
            </a:pPr>
            <a:endParaRPr lang="en-US" dirty="0">
              <a:solidFill>
                <a:schemeClr val="tx1"/>
              </a:solidFill>
            </a:endParaRPr>
          </a:p>
          <a:p>
            <a:pPr marL="0" indent="0">
              <a:buNone/>
            </a:pPr>
            <a:r>
              <a:rPr lang="en-US" dirty="0">
                <a:solidFill>
                  <a:schemeClr val="tx1"/>
                </a:solidFill>
              </a:rPr>
              <a:t>At Application Processing:</a:t>
            </a:r>
          </a:p>
          <a:p>
            <a:r>
              <a:rPr lang="en-US" dirty="0">
                <a:solidFill>
                  <a:schemeClr val="tx1"/>
                </a:solidFill>
              </a:rPr>
              <a:t>EIV-Existing tenant search-Required to be done on all household members</a:t>
            </a:r>
          </a:p>
          <a:p>
            <a:pPr marL="0" indent="0">
              <a:buNone/>
            </a:pPr>
            <a:endParaRPr lang="en-US" dirty="0">
              <a:solidFill>
                <a:schemeClr val="tx1"/>
              </a:solidFill>
            </a:endParaRPr>
          </a:p>
          <a:p>
            <a:pPr marL="0" indent="0">
              <a:buNone/>
            </a:pPr>
            <a:r>
              <a:rPr lang="en-US" dirty="0">
                <a:solidFill>
                  <a:schemeClr val="tx1"/>
                </a:solidFill>
              </a:rPr>
              <a:t>At 90 Days:</a:t>
            </a:r>
          </a:p>
          <a:p>
            <a:r>
              <a:rPr lang="en-US" dirty="0">
                <a:solidFill>
                  <a:schemeClr val="tx1"/>
                </a:solidFill>
              </a:rPr>
              <a:t>EIV-New Admissions</a:t>
            </a:r>
          </a:p>
          <a:p>
            <a:pPr marL="0" indent="0">
              <a:buNone/>
            </a:pPr>
            <a:endParaRPr lang="en-US" dirty="0">
              <a:solidFill>
                <a:schemeClr val="tx1"/>
              </a:solidFill>
            </a:endParaRPr>
          </a:p>
          <a:p>
            <a:pPr marL="0" indent="0">
              <a:buNone/>
            </a:pPr>
            <a:r>
              <a:rPr lang="en-US" dirty="0">
                <a:solidFill>
                  <a:schemeClr val="tx1"/>
                </a:solidFill>
              </a:rPr>
              <a:t>At Recertification:</a:t>
            </a:r>
          </a:p>
          <a:p>
            <a:r>
              <a:rPr lang="en-US" dirty="0">
                <a:solidFill>
                  <a:schemeClr val="tx1"/>
                </a:solidFill>
              </a:rPr>
              <a:t>EIV- Income Discrepancy Report, Income and No Income Reports</a:t>
            </a:r>
          </a:p>
          <a:p>
            <a:r>
              <a:rPr lang="en-US" dirty="0">
                <a:solidFill>
                  <a:schemeClr val="tx1"/>
                </a:solidFill>
              </a:rPr>
              <a:t>Any New Hires information should also be put in the tenant file</a:t>
            </a:r>
          </a:p>
          <a:p>
            <a:endParaRPr lang="en-US" dirty="0"/>
          </a:p>
        </p:txBody>
      </p:sp>
    </p:spTree>
    <p:extLst>
      <p:ext uri="{BB962C8B-B14F-4D97-AF65-F5344CB8AC3E}">
        <p14:creationId xmlns:p14="http://schemas.microsoft.com/office/powerpoint/2010/main" val="612333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dirty="0"/>
              <a:t>What is the owner/agent’s responsibility </a:t>
            </a:r>
            <a:br>
              <a:rPr lang="en-US" sz="3600" b="1" dirty="0"/>
            </a:br>
            <a:r>
              <a:rPr lang="en-US" sz="3600" b="1" dirty="0"/>
              <a:t>after an MOR?</a:t>
            </a:r>
          </a:p>
        </p:txBody>
      </p:sp>
      <p:sp>
        <p:nvSpPr>
          <p:cNvPr id="3" name="Content Placeholder 2"/>
          <p:cNvSpPr>
            <a:spLocks noGrp="1"/>
          </p:cNvSpPr>
          <p:nvPr>
            <p:ph idx="1"/>
          </p:nvPr>
        </p:nvSpPr>
        <p:spPr>
          <a:xfrm>
            <a:off x="628650" y="1874983"/>
            <a:ext cx="7886700" cy="4498108"/>
          </a:xfrm>
        </p:spPr>
        <p:txBody>
          <a:bodyPr>
            <a:normAutofit/>
          </a:bodyPr>
          <a:lstStyle/>
          <a:p>
            <a:pPr>
              <a:spcBef>
                <a:spcPts val="500"/>
              </a:spcBef>
            </a:pPr>
            <a:endParaRPr lang="en-US" sz="2400" dirty="0">
              <a:solidFill>
                <a:prstClr val="black"/>
              </a:solidFill>
            </a:endParaRPr>
          </a:p>
          <a:p>
            <a:pPr>
              <a:spcBef>
                <a:spcPts val="500"/>
              </a:spcBef>
            </a:pPr>
            <a:endParaRPr lang="en-US" sz="2400" dirty="0">
              <a:solidFill>
                <a:prstClr val="black"/>
              </a:solidFill>
            </a:endParaRPr>
          </a:p>
          <a:p>
            <a:pPr>
              <a:spcBef>
                <a:spcPts val="500"/>
              </a:spcBef>
            </a:pPr>
            <a:r>
              <a:rPr lang="en-US" dirty="0">
                <a:solidFill>
                  <a:prstClr val="black"/>
                </a:solidFill>
              </a:rPr>
              <a:t>Respond to WHEDA in a written format, either mailed or sent by email and is due 30 days after the date of the letter. All findings must be addressed separately and in full</a:t>
            </a:r>
          </a:p>
          <a:p>
            <a:pPr>
              <a:spcBef>
                <a:spcPts val="500"/>
              </a:spcBef>
            </a:pPr>
            <a:endParaRPr lang="en-US" sz="2400" dirty="0">
              <a:solidFill>
                <a:prstClr val="black"/>
              </a:solidFill>
            </a:endParaRPr>
          </a:p>
        </p:txBody>
      </p:sp>
    </p:spTree>
    <p:extLst>
      <p:ext uri="{BB962C8B-B14F-4D97-AF65-F5344CB8AC3E}">
        <p14:creationId xmlns:p14="http://schemas.microsoft.com/office/powerpoint/2010/main" val="1292220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Additional Fees </a:t>
            </a:r>
          </a:p>
        </p:txBody>
      </p:sp>
      <p:sp>
        <p:nvSpPr>
          <p:cNvPr id="3" name="Content Placeholder 2"/>
          <p:cNvSpPr>
            <a:spLocks noGrp="1"/>
          </p:cNvSpPr>
          <p:nvPr>
            <p:ph idx="1"/>
          </p:nvPr>
        </p:nvSpPr>
        <p:spPr>
          <a:xfrm>
            <a:off x="628650" y="1597891"/>
            <a:ext cx="7886700" cy="4304145"/>
          </a:xfrm>
        </p:spPr>
        <p:txBody>
          <a:bodyPr>
            <a:normAutofit lnSpcReduction="10000"/>
          </a:bodyPr>
          <a:lstStyle/>
          <a:p>
            <a:r>
              <a:rPr lang="en-US" sz="2400" dirty="0">
                <a:solidFill>
                  <a:schemeClr val="tx1"/>
                </a:solidFill>
              </a:rPr>
              <a:t>Additional fees for items not excluded from Eligible Basis is not allowed</a:t>
            </a:r>
          </a:p>
          <a:p>
            <a:pPr lvl="1">
              <a:buFont typeface="Courier New" panose="02070309020205020404" pitchFamily="49" charset="0"/>
              <a:buChar char="o"/>
            </a:pPr>
            <a:r>
              <a:rPr lang="en-US" dirty="0"/>
              <a:t>Includes, but not limited to: garages, underground parking, surface parking, washers/dryers, resident storage areas, pools, fitness center, community room, media room, facilities and/or amenities etc</a:t>
            </a:r>
          </a:p>
          <a:p>
            <a:pPr lvl="1">
              <a:buFont typeface="Courier New" panose="02070309020205020404" pitchFamily="49" charset="0"/>
              <a:buChar char="o"/>
            </a:pPr>
            <a:r>
              <a:rPr lang="en-US" dirty="0"/>
              <a:t>Facilities and/or amenities that cannot be determined to have been excluded from Eligible Basis are considered to have been included in Eligible Basis</a:t>
            </a:r>
          </a:p>
          <a:p>
            <a:pPr lvl="1">
              <a:buFont typeface="Courier New" panose="02070309020205020404" pitchFamily="49" charset="0"/>
              <a:buChar char="o"/>
            </a:pPr>
            <a:r>
              <a:rPr lang="en-US" dirty="0"/>
              <a:t>A cost cert is required if you charge additional fees</a:t>
            </a:r>
          </a:p>
          <a:p>
            <a:r>
              <a:rPr lang="en-US" sz="2400" dirty="0">
                <a:solidFill>
                  <a:schemeClr val="tx1"/>
                </a:solidFill>
              </a:rPr>
              <a:t>Noncompliance will result in a reduction of basis and could result in a violation of gross rent charges</a:t>
            </a:r>
          </a:p>
          <a:p>
            <a:endParaRPr lang="en-US" dirty="0">
              <a:solidFill>
                <a:schemeClr val="tx1"/>
              </a:solidFill>
            </a:endParaRPr>
          </a:p>
          <a:p>
            <a:endParaRPr lang="en-US" dirty="0"/>
          </a:p>
        </p:txBody>
      </p:sp>
    </p:spTree>
    <p:extLst>
      <p:ext uri="{BB962C8B-B14F-4D97-AF65-F5344CB8AC3E}">
        <p14:creationId xmlns:p14="http://schemas.microsoft.com/office/powerpoint/2010/main" val="3361974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Fees – Condition of Occupancy-Tax Credit Properties</a:t>
            </a:r>
          </a:p>
        </p:txBody>
      </p:sp>
      <p:sp>
        <p:nvSpPr>
          <p:cNvPr id="3" name="Content Placeholder 2"/>
          <p:cNvSpPr>
            <a:spLocks noGrp="1"/>
          </p:cNvSpPr>
          <p:nvPr>
            <p:ph idx="1"/>
          </p:nvPr>
        </p:nvSpPr>
        <p:spPr>
          <a:xfrm>
            <a:off x="693305" y="1690688"/>
            <a:ext cx="7886700" cy="4294476"/>
          </a:xfrm>
        </p:spPr>
        <p:txBody>
          <a:bodyPr>
            <a:normAutofit/>
          </a:bodyPr>
          <a:lstStyle/>
          <a:p>
            <a:r>
              <a:rPr lang="en-US" sz="2400" dirty="0">
                <a:solidFill>
                  <a:schemeClr val="tx1"/>
                </a:solidFill>
              </a:rPr>
              <a:t>Required costs or fees not refundable are included in the rent computation</a:t>
            </a:r>
          </a:p>
          <a:p>
            <a:pPr lvl="1">
              <a:buFont typeface="Courier New" panose="02070309020205020404" pitchFamily="49" charset="0"/>
              <a:buChar char="o"/>
            </a:pPr>
            <a:r>
              <a:rPr lang="en-US" dirty="0"/>
              <a:t>Month-to-month tenancy</a:t>
            </a:r>
          </a:p>
          <a:p>
            <a:pPr lvl="1">
              <a:buFont typeface="Courier New" panose="02070309020205020404" pitchFamily="49" charset="0"/>
              <a:buChar char="o"/>
            </a:pPr>
            <a:r>
              <a:rPr lang="en-US" dirty="0"/>
              <a:t>Renter’s insurance</a:t>
            </a:r>
          </a:p>
        </p:txBody>
      </p:sp>
      <p:pic>
        <p:nvPicPr>
          <p:cNvPr id="4" name="Picture 3"/>
          <p:cNvPicPr>
            <a:picLocks noChangeAspect="1"/>
          </p:cNvPicPr>
          <p:nvPr/>
        </p:nvPicPr>
        <p:blipFill>
          <a:blip r:embed="rId2"/>
          <a:stretch>
            <a:fillRect/>
          </a:stretch>
        </p:blipFill>
        <p:spPr>
          <a:xfrm>
            <a:off x="2057400" y="3581400"/>
            <a:ext cx="4376057" cy="3048000"/>
          </a:xfrm>
          <a:prstGeom prst="rect">
            <a:avLst/>
          </a:prstGeom>
        </p:spPr>
      </p:pic>
    </p:spTree>
    <p:extLst>
      <p:ext uri="{BB962C8B-B14F-4D97-AF65-F5344CB8AC3E}">
        <p14:creationId xmlns:p14="http://schemas.microsoft.com/office/powerpoint/2010/main" val="4016849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ask questions"/>
          <p:cNvPicPr>
            <a:picLocks noChangeAspect="1" noChangeArrowheads="1"/>
          </p:cNvPicPr>
          <p:nvPr/>
        </p:nvPicPr>
        <p:blipFill rotWithShape="1">
          <a:blip r:embed="rId2">
            <a:extLst>
              <a:ext uri="{28A0092B-C50C-407E-A947-70E740481C1C}">
                <a14:useLocalDpi xmlns:a14="http://schemas.microsoft.com/office/drawing/2010/main" val="0"/>
              </a:ext>
            </a:extLst>
          </a:blip>
          <a:srcRect l="15111" r="20800"/>
          <a:stretch/>
        </p:blipFill>
        <p:spPr bwMode="auto">
          <a:xfrm>
            <a:off x="7689001" y="5029200"/>
            <a:ext cx="1454999" cy="18010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ctr"/>
            <a:r>
              <a:rPr lang="en-US" sz="3600" b="1" dirty="0"/>
              <a:t>Application &amp; Recertification Process</a:t>
            </a:r>
          </a:p>
        </p:txBody>
      </p:sp>
      <p:sp>
        <p:nvSpPr>
          <p:cNvPr id="3" name="Content Placeholder 2"/>
          <p:cNvSpPr>
            <a:spLocks noGrp="1"/>
          </p:cNvSpPr>
          <p:nvPr>
            <p:ph idx="1"/>
          </p:nvPr>
        </p:nvSpPr>
        <p:spPr>
          <a:xfrm>
            <a:off x="628650" y="1608992"/>
            <a:ext cx="7886700" cy="4043662"/>
          </a:xfrm>
        </p:spPr>
        <p:txBody>
          <a:bodyPr>
            <a:normAutofit/>
          </a:bodyPr>
          <a:lstStyle/>
          <a:p>
            <a:r>
              <a:rPr lang="en-US" sz="2400" dirty="0">
                <a:solidFill>
                  <a:prstClr val="black"/>
                </a:solidFill>
                <a:ea typeface="Calibri" panose="020F0502020204030204" pitchFamily="34" charset="0"/>
                <a:cs typeface="Times New Roman" panose="02020603050405020304" pitchFamily="18" charset="0"/>
              </a:rPr>
              <a:t>The best way to determine tenant eligibility is to ask many, many, many questions</a:t>
            </a:r>
          </a:p>
          <a:p>
            <a:endParaRPr lang="en-US" sz="2400" dirty="0">
              <a:solidFill>
                <a:prstClr val="black"/>
              </a:solidFill>
              <a:ea typeface="Calibri" panose="020F0502020204030204" pitchFamily="34" charset="0"/>
              <a:cs typeface="Times New Roman" panose="02020603050405020304" pitchFamily="18" charset="0"/>
            </a:endParaRPr>
          </a:p>
          <a:p>
            <a:r>
              <a:rPr lang="en-US" sz="2400" dirty="0">
                <a:solidFill>
                  <a:prstClr val="black"/>
                </a:solidFill>
                <a:ea typeface="Calibri" panose="020F0502020204030204" pitchFamily="34" charset="0"/>
                <a:cs typeface="Times New Roman" panose="02020603050405020304" pitchFamily="18" charset="0"/>
              </a:rPr>
              <a:t>In order to determine tenant eligibility at move in and recertification WHEDA provides sample forms online and in the LIHTC compliance manual</a:t>
            </a:r>
          </a:p>
          <a:p>
            <a:endParaRPr lang="en-US" sz="2400" dirty="0">
              <a:solidFill>
                <a:prstClr val="black"/>
              </a:solidFill>
              <a:ea typeface="Calibri" panose="020F0502020204030204" pitchFamily="34" charset="0"/>
              <a:cs typeface="Times New Roman" panose="02020603050405020304" pitchFamily="18" charset="0"/>
            </a:endParaRPr>
          </a:p>
          <a:p>
            <a:r>
              <a:rPr lang="en-US" sz="2400" dirty="0">
                <a:solidFill>
                  <a:prstClr val="black"/>
                </a:solidFill>
                <a:ea typeface="Calibri" panose="020F0502020204030204" pitchFamily="34" charset="0"/>
                <a:cs typeface="Times New Roman" panose="02020603050405020304" pitchFamily="18" charset="0"/>
              </a:rPr>
              <a:t>Forms may be in any format the owner and/or management agent decides to use as long as they incorporate all required information- Tax Credit</a:t>
            </a:r>
          </a:p>
        </p:txBody>
      </p:sp>
    </p:spTree>
    <p:extLst>
      <p:ext uri="{BB962C8B-B14F-4D97-AF65-F5344CB8AC3E}">
        <p14:creationId xmlns:p14="http://schemas.microsoft.com/office/powerpoint/2010/main" val="275079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solidFill>
                  <a:srgbClr val="158C59"/>
                </a:solidFill>
              </a:rPr>
              <a:t>Risk &amp; Compliance </a:t>
            </a:r>
            <a:br>
              <a:rPr lang="en-US" sz="3600" b="1" dirty="0">
                <a:solidFill>
                  <a:srgbClr val="158C59"/>
                </a:solidFill>
              </a:rPr>
            </a:br>
            <a:r>
              <a:rPr lang="en-US" sz="3600" b="1" dirty="0">
                <a:solidFill>
                  <a:srgbClr val="158C59"/>
                </a:solidFill>
              </a:rPr>
              <a:t>Contact Info</a:t>
            </a:r>
          </a:p>
        </p:txBody>
      </p:sp>
      <p:sp>
        <p:nvSpPr>
          <p:cNvPr id="3" name="Content Placeholder 2"/>
          <p:cNvSpPr>
            <a:spLocks noGrp="1"/>
          </p:cNvSpPr>
          <p:nvPr>
            <p:ph idx="1"/>
          </p:nvPr>
        </p:nvSpPr>
        <p:spPr/>
        <p:txBody>
          <a:bodyPr>
            <a:normAutofit fontScale="85000" lnSpcReduction="20000"/>
          </a:bodyPr>
          <a:lstStyle/>
          <a:p>
            <a:r>
              <a:rPr lang="en-US" sz="3000" b="1" dirty="0">
                <a:solidFill>
                  <a:schemeClr val="tx1"/>
                </a:solidFill>
              </a:rPr>
              <a:t>Tonya Buchner, Director &amp; Compliance Manager</a:t>
            </a:r>
          </a:p>
          <a:p>
            <a:pPr marL="457200" lvl="1" indent="0">
              <a:buNone/>
            </a:pPr>
            <a:r>
              <a:rPr lang="en-US" sz="3000" dirty="0"/>
              <a:t>Phone: (608) 267-9598</a:t>
            </a:r>
          </a:p>
          <a:p>
            <a:pPr marL="457200" lvl="1" indent="0">
              <a:buNone/>
            </a:pPr>
            <a:r>
              <a:rPr lang="en-US" sz="3000" dirty="0"/>
              <a:t>Email: </a:t>
            </a:r>
            <a:r>
              <a:rPr lang="en-US" sz="3000" dirty="0">
                <a:hlinkClick r:id="rId2"/>
              </a:rPr>
              <a:t>tonya.buchner@wheda.com</a:t>
            </a:r>
            <a:endParaRPr lang="en-US" sz="3000" dirty="0"/>
          </a:p>
          <a:p>
            <a:pPr marL="0" indent="0">
              <a:buNone/>
            </a:pPr>
            <a:endParaRPr lang="en-US" sz="3000" dirty="0"/>
          </a:p>
          <a:p>
            <a:r>
              <a:rPr lang="en-US" sz="3000" b="1" dirty="0">
                <a:solidFill>
                  <a:schemeClr val="tx1"/>
                </a:solidFill>
              </a:rPr>
              <a:t>Connie Martin, Risk Manager</a:t>
            </a:r>
          </a:p>
          <a:p>
            <a:pPr marL="457200" lvl="1" indent="0">
              <a:buNone/>
            </a:pPr>
            <a:r>
              <a:rPr lang="en-US" sz="3000" dirty="0"/>
              <a:t>Phone: (608) 266-7981</a:t>
            </a:r>
          </a:p>
          <a:p>
            <a:pPr marL="457200" lvl="1" indent="0">
              <a:buNone/>
            </a:pPr>
            <a:r>
              <a:rPr lang="en-US" sz="3000" dirty="0"/>
              <a:t>Email: </a:t>
            </a:r>
            <a:r>
              <a:rPr lang="en-US" sz="3000" dirty="0">
                <a:hlinkClick r:id="rId3"/>
              </a:rPr>
              <a:t>connie.martin@wheda.com</a:t>
            </a:r>
            <a:endParaRPr lang="en-US" sz="3000" dirty="0"/>
          </a:p>
          <a:p>
            <a:pPr marL="0" indent="0">
              <a:buNone/>
            </a:pPr>
            <a:endParaRPr lang="en-US" sz="3000" dirty="0"/>
          </a:p>
          <a:p>
            <a:r>
              <a:rPr lang="en-US" sz="3000" b="1" dirty="0">
                <a:solidFill>
                  <a:schemeClr val="tx1"/>
                </a:solidFill>
              </a:rPr>
              <a:t>Sharon Spengler, Compliance Specialist Manager</a:t>
            </a:r>
          </a:p>
          <a:p>
            <a:pPr marL="457200" lvl="1" indent="0">
              <a:buNone/>
            </a:pPr>
            <a:r>
              <a:rPr lang="en-US" sz="3000" dirty="0"/>
              <a:t>Phone: (608) 267-4516</a:t>
            </a:r>
          </a:p>
          <a:p>
            <a:pPr marL="457200" lvl="1" indent="0">
              <a:buNone/>
            </a:pPr>
            <a:r>
              <a:rPr lang="en-US" sz="3000" dirty="0"/>
              <a:t>Email: </a:t>
            </a:r>
            <a:r>
              <a:rPr lang="en-US" sz="3000" dirty="0">
                <a:hlinkClick r:id="rId4"/>
              </a:rPr>
              <a:t>sharon.spengler@wheda.com</a:t>
            </a:r>
            <a:endParaRPr lang="en-US" sz="3000" dirty="0"/>
          </a:p>
          <a:p>
            <a:pPr marL="457200" lvl="1" indent="0">
              <a:buNone/>
            </a:pPr>
            <a:r>
              <a:rPr lang="en-US" sz="2600" dirty="0"/>
              <a:t>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24000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Sample Tax Credit Forms</a:t>
            </a:r>
          </a:p>
        </p:txBody>
      </p:sp>
      <p:sp>
        <p:nvSpPr>
          <p:cNvPr id="3" name="Content Placeholder 2"/>
          <p:cNvSpPr>
            <a:spLocks noGrp="1"/>
          </p:cNvSpPr>
          <p:nvPr>
            <p:ph idx="1"/>
          </p:nvPr>
        </p:nvSpPr>
        <p:spPr>
          <a:xfrm>
            <a:off x="628650" y="1839814"/>
            <a:ext cx="7886700" cy="4544290"/>
          </a:xfrm>
        </p:spPr>
        <p:txBody>
          <a:bodyPr>
            <a:normAutofit/>
          </a:bodyPr>
          <a:lstStyle/>
          <a:p>
            <a:pPr marL="285750" indent="-285750"/>
            <a:r>
              <a:rPr lang="en-US" sz="2400" dirty="0">
                <a:solidFill>
                  <a:prstClr val="black"/>
                </a:solidFill>
                <a:ea typeface="Calibri" panose="020F0502020204030204" pitchFamily="34" charset="0"/>
                <a:cs typeface="Times New Roman" panose="02020603050405020304" pitchFamily="18" charset="0"/>
              </a:rPr>
              <a:t>Tenant Income Certification (AHTC Form 300)</a:t>
            </a:r>
          </a:p>
          <a:p>
            <a:pPr marL="285750" indent="-285750"/>
            <a:endParaRPr lang="en-US" sz="2400" dirty="0">
              <a:solidFill>
                <a:prstClr val="black"/>
              </a:solidFill>
              <a:ea typeface="Calibri" panose="020F0502020204030204" pitchFamily="34" charset="0"/>
              <a:cs typeface="Times New Roman" panose="02020603050405020304" pitchFamily="18" charset="0"/>
            </a:endParaRPr>
          </a:p>
          <a:p>
            <a:pPr marL="285750" indent="-285750"/>
            <a:r>
              <a:rPr lang="en-US" sz="2400" dirty="0">
                <a:solidFill>
                  <a:prstClr val="black"/>
                </a:solidFill>
                <a:ea typeface="Calibri" panose="020F0502020204030204" pitchFamily="34" charset="0"/>
                <a:cs typeface="Times New Roman" panose="02020603050405020304" pitchFamily="18" charset="0"/>
              </a:rPr>
              <a:t>Tenant Income Questionnaire (AHTC Form 305)</a:t>
            </a:r>
          </a:p>
          <a:p>
            <a:pPr marL="285750" indent="-285750"/>
            <a:endParaRPr lang="en-US" sz="2400" dirty="0">
              <a:solidFill>
                <a:prstClr val="black"/>
              </a:solidFill>
              <a:ea typeface="Calibri" panose="020F0502020204030204" pitchFamily="34" charset="0"/>
              <a:cs typeface="Times New Roman" panose="02020603050405020304" pitchFamily="18" charset="0"/>
            </a:endParaRPr>
          </a:p>
          <a:p>
            <a:pPr marL="285750" indent="-285750"/>
            <a:r>
              <a:rPr lang="en-US" sz="2400" dirty="0">
                <a:solidFill>
                  <a:prstClr val="black"/>
                </a:solidFill>
                <a:ea typeface="Calibri" panose="020F0502020204030204" pitchFamily="34" charset="0"/>
                <a:cs typeface="Times New Roman" panose="02020603050405020304" pitchFamily="18" charset="0"/>
              </a:rPr>
              <a:t>Clarification Record (AHTC Form 310)</a:t>
            </a:r>
          </a:p>
          <a:p>
            <a:pPr marL="285750" indent="-285750"/>
            <a:endParaRPr lang="en-US" sz="2400" dirty="0">
              <a:solidFill>
                <a:prstClr val="black"/>
              </a:solidFill>
              <a:ea typeface="Calibri" panose="020F0502020204030204" pitchFamily="34" charset="0"/>
              <a:cs typeface="Times New Roman" panose="02020603050405020304" pitchFamily="18" charset="0"/>
            </a:endParaRPr>
          </a:p>
          <a:p>
            <a:pPr marL="285750" indent="-285750"/>
            <a:r>
              <a:rPr lang="en-US" sz="2400" dirty="0">
                <a:solidFill>
                  <a:prstClr val="black"/>
                </a:solidFill>
                <a:ea typeface="Calibri" panose="020F0502020204030204" pitchFamily="34" charset="0"/>
                <a:cs typeface="Times New Roman" panose="02020603050405020304" pitchFamily="18" charset="0"/>
              </a:rPr>
              <a:t>Employment Verification (AHTC Forms 400)</a:t>
            </a:r>
          </a:p>
          <a:p>
            <a:pPr marL="285750" indent="-285750"/>
            <a:endParaRPr lang="en-US" sz="2400" dirty="0">
              <a:solidFill>
                <a:prstClr val="black"/>
              </a:solidFill>
              <a:ea typeface="Calibri" panose="020F0502020204030204" pitchFamily="34" charset="0"/>
              <a:cs typeface="Times New Roman" panose="02020603050405020304" pitchFamily="18" charset="0"/>
            </a:endParaRPr>
          </a:p>
          <a:p>
            <a:pPr marL="285750" indent="-285750"/>
            <a:r>
              <a:rPr lang="en-US" sz="2400" dirty="0">
                <a:solidFill>
                  <a:prstClr val="black"/>
                </a:solidFill>
                <a:ea typeface="Calibri" panose="020F0502020204030204" pitchFamily="34" charset="0"/>
                <a:cs typeface="Times New Roman" panose="02020603050405020304" pitchFamily="18" charset="0"/>
              </a:rPr>
              <a:t>Social Security Verification (AHTC Form 410)</a:t>
            </a:r>
          </a:p>
          <a:p>
            <a:endParaRPr lang="en-US" sz="24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6196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Sample Tax Credit Forms</a:t>
            </a:r>
          </a:p>
        </p:txBody>
      </p:sp>
      <p:sp>
        <p:nvSpPr>
          <p:cNvPr id="3" name="Content Placeholder 2"/>
          <p:cNvSpPr>
            <a:spLocks noGrp="1"/>
          </p:cNvSpPr>
          <p:nvPr>
            <p:ph idx="1"/>
          </p:nvPr>
        </p:nvSpPr>
        <p:spPr>
          <a:xfrm>
            <a:off x="628650" y="1874983"/>
            <a:ext cx="7886700" cy="4544290"/>
          </a:xfrm>
        </p:spPr>
        <p:txBody>
          <a:bodyPr>
            <a:normAutofit/>
          </a:bodyPr>
          <a:lstStyle/>
          <a:p>
            <a:pPr marL="342900" indent="-342900"/>
            <a:r>
              <a:rPr lang="en-US" sz="2400" dirty="0">
                <a:solidFill>
                  <a:prstClr val="black"/>
                </a:solidFill>
                <a:ea typeface="Calibri" panose="020F0502020204030204" pitchFamily="34" charset="0"/>
                <a:cs typeface="Times New Roman" panose="02020603050405020304" pitchFamily="18" charset="0"/>
              </a:rPr>
              <a:t>Self Employed Income Statement (AHTC Form 500)</a:t>
            </a:r>
          </a:p>
          <a:p>
            <a:pPr marL="342900" indent="-342900"/>
            <a:endParaRPr lang="en-US" sz="2400" dirty="0">
              <a:solidFill>
                <a:prstClr val="black"/>
              </a:solidFill>
              <a:ea typeface="Calibri" panose="020F0502020204030204" pitchFamily="34" charset="0"/>
              <a:cs typeface="Times New Roman" panose="02020603050405020304" pitchFamily="18" charset="0"/>
            </a:endParaRPr>
          </a:p>
          <a:p>
            <a:pPr marL="342900" indent="-342900"/>
            <a:r>
              <a:rPr lang="en-US" sz="2400" dirty="0">
                <a:solidFill>
                  <a:prstClr val="black"/>
                </a:solidFill>
                <a:ea typeface="Calibri" panose="020F0502020204030204" pitchFamily="34" charset="0"/>
                <a:cs typeface="Times New Roman" panose="02020603050405020304" pitchFamily="18" charset="0"/>
              </a:rPr>
              <a:t>Child Support Verification (AHTC Form 510)</a:t>
            </a:r>
          </a:p>
          <a:p>
            <a:pPr marL="342900" indent="-342900"/>
            <a:endParaRPr lang="en-US" sz="2400" dirty="0">
              <a:solidFill>
                <a:prstClr val="black"/>
              </a:solidFill>
              <a:ea typeface="Calibri" panose="020F0502020204030204" pitchFamily="34" charset="0"/>
              <a:cs typeface="Times New Roman" panose="02020603050405020304" pitchFamily="18" charset="0"/>
            </a:endParaRPr>
          </a:p>
          <a:p>
            <a:pPr marL="342900" indent="-342900"/>
            <a:r>
              <a:rPr lang="en-US" sz="2400" dirty="0">
                <a:solidFill>
                  <a:prstClr val="black"/>
                </a:solidFill>
                <a:ea typeface="Calibri" panose="020F0502020204030204" pitchFamily="34" charset="0"/>
                <a:cs typeface="Times New Roman" panose="02020603050405020304" pitchFamily="18" charset="0"/>
              </a:rPr>
              <a:t>Public Housing Authority Income Certification (AHTC Form 520)</a:t>
            </a:r>
          </a:p>
          <a:p>
            <a:pPr marL="342900" indent="-342900"/>
            <a:endParaRPr lang="en-US" sz="2400" dirty="0">
              <a:solidFill>
                <a:prstClr val="black"/>
              </a:solidFill>
              <a:ea typeface="Calibri" panose="020F0502020204030204" pitchFamily="34" charset="0"/>
              <a:cs typeface="Times New Roman" panose="02020603050405020304" pitchFamily="18" charset="0"/>
            </a:endParaRPr>
          </a:p>
          <a:p>
            <a:pPr marL="342900" indent="-342900"/>
            <a:r>
              <a:rPr lang="en-US" sz="2400" dirty="0">
                <a:solidFill>
                  <a:prstClr val="black"/>
                </a:solidFill>
                <a:ea typeface="Calibri" panose="020F0502020204030204" pitchFamily="34" charset="0"/>
                <a:cs typeface="Times New Roman" panose="02020603050405020304" pitchFamily="18" charset="0"/>
              </a:rPr>
              <a:t>Under $5,000/Zero Asset Certification (AHTC Form 600)</a:t>
            </a:r>
          </a:p>
          <a:p>
            <a:pPr marL="342900" indent="-342900"/>
            <a:endParaRPr lang="en-US" sz="2400" dirty="0">
              <a:solidFill>
                <a:prstClr val="black"/>
              </a:solidFill>
              <a:ea typeface="Calibri" panose="020F0502020204030204" pitchFamily="34" charset="0"/>
              <a:cs typeface="Times New Roman" panose="02020603050405020304" pitchFamily="18" charset="0"/>
            </a:endParaRPr>
          </a:p>
          <a:p>
            <a:pPr marL="342900" indent="-342900"/>
            <a:r>
              <a:rPr lang="en-US" sz="2400" dirty="0">
                <a:solidFill>
                  <a:prstClr val="black"/>
                </a:solidFill>
                <a:ea typeface="Calibri" panose="020F0502020204030204" pitchFamily="34" charset="0"/>
                <a:cs typeface="Times New Roman" panose="02020603050405020304" pitchFamily="18" charset="0"/>
              </a:rPr>
              <a:t>Divestiture of Asset Verification (AHTC Form 605)</a:t>
            </a:r>
          </a:p>
          <a:p>
            <a:endParaRPr lang="en-US" sz="24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3011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Sample Tax Credit Forms</a:t>
            </a:r>
          </a:p>
        </p:txBody>
      </p:sp>
      <p:sp>
        <p:nvSpPr>
          <p:cNvPr id="3" name="Content Placeholder 2"/>
          <p:cNvSpPr>
            <a:spLocks noGrp="1"/>
          </p:cNvSpPr>
          <p:nvPr>
            <p:ph idx="1"/>
          </p:nvPr>
        </p:nvSpPr>
        <p:spPr>
          <a:xfrm>
            <a:off x="628650" y="1874983"/>
            <a:ext cx="7886700" cy="4544290"/>
          </a:xfrm>
        </p:spPr>
        <p:txBody>
          <a:bodyPr>
            <a:normAutofit/>
          </a:bodyPr>
          <a:lstStyle/>
          <a:p>
            <a:pPr marL="285750" indent="-285750"/>
            <a:r>
              <a:rPr lang="en-US" sz="2400" dirty="0">
                <a:solidFill>
                  <a:prstClr val="black"/>
                </a:solidFill>
                <a:ea typeface="Calibri" panose="020F0502020204030204" pitchFamily="34" charset="0"/>
                <a:cs typeface="Times New Roman" panose="02020603050405020304" pitchFamily="18" charset="0"/>
              </a:rPr>
              <a:t>Asset Verification (AHTC Form 700)</a:t>
            </a:r>
          </a:p>
          <a:p>
            <a:pPr marL="285750" indent="-285750"/>
            <a:endParaRPr lang="en-US" sz="2400" dirty="0">
              <a:solidFill>
                <a:prstClr val="black"/>
              </a:solidFill>
              <a:ea typeface="Calibri" panose="020F0502020204030204" pitchFamily="34" charset="0"/>
              <a:cs typeface="Times New Roman" panose="02020603050405020304" pitchFamily="18" charset="0"/>
            </a:endParaRPr>
          </a:p>
          <a:p>
            <a:pPr marL="285750" indent="-285750"/>
            <a:r>
              <a:rPr lang="en-US" sz="2400" dirty="0">
                <a:solidFill>
                  <a:prstClr val="black"/>
                </a:solidFill>
                <a:ea typeface="Calibri" panose="020F0502020204030204" pitchFamily="34" charset="0"/>
                <a:cs typeface="Times New Roman" panose="02020603050405020304" pitchFamily="18" charset="0"/>
              </a:rPr>
              <a:t>Home/Real Estate Affidavit (AHTC Form 705)</a:t>
            </a:r>
          </a:p>
          <a:p>
            <a:pPr marL="285750" indent="-285750"/>
            <a:endParaRPr lang="en-US" sz="2400" dirty="0">
              <a:solidFill>
                <a:prstClr val="black"/>
              </a:solidFill>
              <a:ea typeface="Calibri" panose="020F0502020204030204" pitchFamily="34" charset="0"/>
              <a:cs typeface="Times New Roman" panose="02020603050405020304" pitchFamily="18" charset="0"/>
            </a:endParaRPr>
          </a:p>
          <a:p>
            <a:pPr marL="285750" indent="-285750"/>
            <a:r>
              <a:rPr lang="en-US" sz="2400" dirty="0">
                <a:solidFill>
                  <a:prstClr val="black"/>
                </a:solidFill>
                <a:ea typeface="Calibri" panose="020F0502020204030204" pitchFamily="34" charset="0"/>
                <a:cs typeface="Times New Roman" panose="02020603050405020304" pitchFamily="18" charset="0"/>
              </a:rPr>
              <a:t>Student Certification Form (AHTC Form 800)</a:t>
            </a:r>
          </a:p>
          <a:p>
            <a:pPr marL="285750" indent="-285750"/>
            <a:endParaRPr lang="en-US" sz="2400" dirty="0">
              <a:solidFill>
                <a:prstClr val="black"/>
              </a:solidFill>
              <a:ea typeface="Calibri" panose="020F0502020204030204" pitchFamily="34" charset="0"/>
              <a:cs typeface="Times New Roman" panose="02020603050405020304" pitchFamily="18" charset="0"/>
            </a:endParaRPr>
          </a:p>
          <a:p>
            <a:pPr marL="285750" indent="-285750"/>
            <a:r>
              <a:rPr lang="en-US" sz="2400" dirty="0">
                <a:solidFill>
                  <a:prstClr val="black"/>
                </a:solidFill>
                <a:ea typeface="Calibri" panose="020F0502020204030204" pitchFamily="34" charset="0"/>
                <a:cs typeface="Times New Roman" panose="02020603050405020304" pitchFamily="18" charset="0"/>
              </a:rPr>
              <a:t>Verification of Unemployment Benefits (AHTC Form 900)</a:t>
            </a:r>
          </a:p>
          <a:p>
            <a:pPr marL="285750" indent="-285750"/>
            <a:endParaRPr lang="en-US" sz="2400" dirty="0">
              <a:solidFill>
                <a:prstClr val="black"/>
              </a:solidFill>
              <a:ea typeface="Calibri" panose="020F0502020204030204" pitchFamily="34" charset="0"/>
              <a:cs typeface="Times New Roman" panose="02020603050405020304" pitchFamily="18" charset="0"/>
            </a:endParaRPr>
          </a:p>
          <a:p>
            <a:pPr marL="285750" indent="-285750"/>
            <a:r>
              <a:rPr lang="en-US" sz="2400" dirty="0">
                <a:solidFill>
                  <a:prstClr val="black"/>
                </a:solidFill>
                <a:ea typeface="Calibri" panose="020F0502020204030204" pitchFamily="34" charset="0"/>
                <a:cs typeface="Times New Roman" panose="02020603050405020304" pitchFamily="18" charset="0"/>
              </a:rPr>
              <a:t>Certification of Zero Income (AHTC Form 905)</a:t>
            </a:r>
          </a:p>
        </p:txBody>
      </p:sp>
    </p:spTree>
    <p:extLst>
      <p:ext uri="{BB962C8B-B14F-4D97-AF65-F5344CB8AC3E}">
        <p14:creationId xmlns:p14="http://schemas.microsoft.com/office/powerpoint/2010/main" val="8462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Violence Against Women Act (VAWA)</a:t>
            </a:r>
          </a:p>
        </p:txBody>
      </p:sp>
      <p:sp>
        <p:nvSpPr>
          <p:cNvPr id="3" name="Content Placeholder 2"/>
          <p:cNvSpPr>
            <a:spLocks noGrp="1"/>
          </p:cNvSpPr>
          <p:nvPr>
            <p:ph idx="1"/>
          </p:nvPr>
        </p:nvSpPr>
        <p:spPr>
          <a:xfrm>
            <a:off x="628650" y="1570182"/>
            <a:ext cx="7886700" cy="4606781"/>
          </a:xfrm>
        </p:spPr>
        <p:txBody>
          <a:bodyPr>
            <a:normAutofit/>
          </a:bodyPr>
          <a:lstStyle/>
          <a:p>
            <a:r>
              <a:rPr lang="en-US" sz="2400" dirty="0">
                <a:solidFill>
                  <a:schemeClr val="tx1"/>
                </a:solidFill>
              </a:rPr>
              <a:t>Violence Against Women Reauthorization Act of 2013: Implementation in HUD Housing Programs</a:t>
            </a:r>
          </a:p>
          <a:p>
            <a:endParaRPr lang="en-US" sz="2400" dirty="0">
              <a:solidFill>
                <a:schemeClr val="tx1"/>
              </a:solidFill>
            </a:endParaRPr>
          </a:p>
          <a:p>
            <a:r>
              <a:rPr lang="en-US" sz="2400" dirty="0">
                <a:solidFill>
                  <a:schemeClr val="tx1"/>
                </a:solidFill>
              </a:rPr>
              <a:t>Final Rule published 11/16/16</a:t>
            </a:r>
          </a:p>
          <a:p>
            <a:pPr lvl="1">
              <a:buFont typeface="Courier New" panose="02070309020205020404" pitchFamily="49" charset="0"/>
              <a:buChar char="o"/>
            </a:pPr>
            <a:r>
              <a:rPr lang="en-US" dirty="0"/>
              <a:t>Covers nearly every HUD property as well as LIHTC</a:t>
            </a:r>
          </a:p>
          <a:p>
            <a:pPr lvl="1">
              <a:buFont typeface="Courier New" panose="02070309020205020404" pitchFamily="49" charset="0"/>
              <a:buChar char="o"/>
            </a:pPr>
            <a:r>
              <a:rPr lang="en-US" dirty="0"/>
              <a:t>Violation of VAWA is a Fair Housing issue and could affect delivery of credit</a:t>
            </a:r>
          </a:p>
          <a:p>
            <a:pPr lvl="2">
              <a:buFont typeface="Wingdings" panose="05000000000000000000" pitchFamily="2" charset="2"/>
              <a:buChar char="§"/>
            </a:pPr>
            <a:r>
              <a:rPr lang="en-US" sz="2400" dirty="0"/>
              <a:t>Important to note that you do not have to violate S42 rules to comply with VAWA</a:t>
            </a:r>
          </a:p>
          <a:p>
            <a:endParaRPr lang="en-US" sz="2400" dirty="0">
              <a:solidFill>
                <a:schemeClr val="tx1"/>
              </a:solidFill>
            </a:endParaRPr>
          </a:p>
          <a:p>
            <a:r>
              <a:rPr lang="en-US" sz="2400" dirty="0">
                <a:solidFill>
                  <a:schemeClr val="tx1"/>
                </a:solidFill>
              </a:rPr>
              <a:t>Covers Men as well</a:t>
            </a:r>
          </a:p>
        </p:txBody>
      </p:sp>
      <p:pic>
        <p:nvPicPr>
          <p:cNvPr id="5" name="Picture 2" descr="Domestic Assault Lawyers, Whit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9037" y="4507023"/>
            <a:ext cx="3479561" cy="2654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075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4619"/>
            <a:ext cx="7886700" cy="1325563"/>
          </a:xfrm>
        </p:spPr>
        <p:txBody>
          <a:bodyPr>
            <a:normAutofit/>
          </a:bodyPr>
          <a:lstStyle/>
          <a:p>
            <a:pPr algn="ctr"/>
            <a:r>
              <a:rPr lang="en-US" sz="3600" b="1" dirty="0"/>
              <a:t>VAWA Final Rule</a:t>
            </a:r>
          </a:p>
        </p:txBody>
      </p:sp>
      <p:sp>
        <p:nvSpPr>
          <p:cNvPr id="3" name="Content Placeholder 2"/>
          <p:cNvSpPr>
            <a:spLocks noGrp="1"/>
          </p:cNvSpPr>
          <p:nvPr>
            <p:ph idx="1"/>
          </p:nvPr>
        </p:nvSpPr>
        <p:spPr>
          <a:xfrm>
            <a:off x="507556" y="1570182"/>
            <a:ext cx="8303491" cy="4414892"/>
          </a:xfrm>
        </p:spPr>
        <p:txBody>
          <a:bodyPr>
            <a:normAutofit/>
          </a:bodyPr>
          <a:lstStyle/>
          <a:p>
            <a:r>
              <a:rPr lang="en-US" sz="2400" b="1" dirty="0">
                <a:solidFill>
                  <a:schemeClr val="tx1"/>
                </a:solidFill>
              </a:rPr>
              <a:t>Continuation of the core protections</a:t>
            </a:r>
            <a:r>
              <a:rPr lang="en-US" sz="2400" dirty="0">
                <a:solidFill>
                  <a:schemeClr val="tx1"/>
                </a:solidFill>
              </a:rPr>
              <a:t> - Survivors not denied assistance as an applicant, or evicted or have assistance terminated due to having been a victim of domestic violence, dating violence, sexual assault, and stalking, or for being affiliated with a victim. </a:t>
            </a:r>
          </a:p>
          <a:p>
            <a:endParaRPr lang="en-US" sz="2400" dirty="0">
              <a:solidFill>
                <a:schemeClr val="tx1"/>
              </a:solidFill>
            </a:endParaRPr>
          </a:p>
          <a:p>
            <a:r>
              <a:rPr lang="en-US" sz="2400" b="1" dirty="0">
                <a:solidFill>
                  <a:schemeClr val="tx1"/>
                </a:solidFill>
              </a:rPr>
              <a:t>Emergency transfers</a:t>
            </a:r>
            <a:r>
              <a:rPr lang="en-US" sz="2400" dirty="0">
                <a:solidFill>
                  <a:schemeClr val="tx1"/>
                </a:solidFill>
              </a:rPr>
              <a:t> - Allows for survivors to move to another safe and available unit if they fear for their life and safety. The final rule includes a model emergency transfer plan, which was required in VAWA 2013, and an emergency transfer request form. </a:t>
            </a:r>
          </a:p>
        </p:txBody>
      </p:sp>
    </p:spTree>
    <p:extLst>
      <p:ext uri="{BB962C8B-B14F-4D97-AF65-F5344CB8AC3E}">
        <p14:creationId xmlns:p14="http://schemas.microsoft.com/office/powerpoint/2010/main" val="2896608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4619"/>
            <a:ext cx="7886700" cy="1325563"/>
          </a:xfrm>
        </p:spPr>
        <p:txBody>
          <a:bodyPr>
            <a:normAutofit/>
          </a:bodyPr>
          <a:lstStyle/>
          <a:p>
            <a:pPr algn="ctr"/>
            <a:r>
              <a:rPr lang="en-US" sz="3600" b="1" dirty="0"/>
              <a:t>VAWA Final Rule</a:t>
            </a:r>
          </a:p>
        </p:txBody>
      </p:sp>
      <p:sp>
        <p:nvSpPr>
          <p:cNvPr id="3" name="Content Placeholder 2"/>
          <p:cNvSpPr>
            <a:spLocks noGrp="1"/>
          </p:cNvSpPr>
          <p:nvPr>
            <p:ph idx="1"/>
          </p:nvPr>
        </p:nvSpPr>
        <p:spPr>
          <a:xfrm>
            <a:off x="498763" y="1389185"/>
            <a:ext cx="8303491" cy="5242524"/>
          </a:xfrm>
        </p:spPr>
        <p:txBody>
          <a:bodyPr>
            <a:normAutofit/>
          </a:bodyPr>
          <a:lstStyle/>
          <a:p>
            <a:r>
              <a:rPr lang="en-US" sz="2400" b="1" dirty="0">
                <a:solidFill>
                  <a:schemeClr val="tx1"/>
                </a:solidFill>
              </a:rPr>
              <a:t>Protections against the adverse effects of abuse</a:t>
            </a:r>
            <a:r>
              <a:rPr lang="en-US" sz="2400" dirty="0">
                <a:solidFill>
                  <a:schemeClr val="tx1"/>
                </a:solidFill>
              </a:rPr>
              <a:t> - Domestic violence can often have negative economic and criminal consequences on a survivor, including identity theft, ruining credit history, causing damage to survivor’s property causing eviction and poor rental history. The final rule ensures that covered housing providers do not deny tenancy or occupancy rights based solely on these adverse factors that are a direct result of being a survivor. </a:t>
            </a:r>
          </a:p>
          <a:p>
            <a:endParaRPr lang="en-US" sz="2400" dirty="0">
              <a:solidFill>
                <a:schemeClr val="tx1"/>
              </a:solidFill>
            </a:endParaRPr>
          </a:p>
          <a:p>
            <a:r>
              <a:rPr lang="en-US" sz="2400" b="1" dirty="0">
                <a:solidFill>
                  <a:schemeClr val="tx1"/>
                </a:solidFill>
              </a:rPr>
              <a:t>Low-barrier certification process</a:t>
            </a:r>
            <a:r>
              <a:rPr lang="en-US" sz="2400" dirty="0">
                <a:solidFill>
                  <a:schemeClr val="tx1"/>
                </a:solidFill>
              </a:rPr>
              <a:t> - Survivor need only to self-certify in order to exercise their rights under VAWA, ensuring third-party documentation does not cause a barrier in a survivor expressing their rights and receiving the protections needed to keep themselves safe. </a:t>
            </a:r>
          </a:p>
        </p:txBody>
      </p:sp>
    </p:spTree>
    <p:extLst>
      <p:ext uri="{BB962C8B-B14F-4D97-AF65-F5344CB8AC3E}">
        <p14:creationId xmlns:p14="http://schemas.microsoft.com/office/powerpoint/2010/main" val="1817940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4619"/>
            <a:ext cx="7886700" cy="1325563"/>
          </a:xfrm>
        </p:spPr>
        <p:txBody>
          <a:bodyPr>
            <a:normAutofit/>
          </a:bodyPr>
          <a:lstStyle/>
          <a:p>
            <a:pPr algn="ctr"/>
            <a:r>
              <a:rPr lang="en-US" sz="3600" b="1" dirty="0"/>
              <a:t>VAWA Procedures</a:t>
            </a:r>
          </a:p>
        </p:txBody>
      </p:sp>
      <p:sp>
        <p:nvSpPr>
          <p:cNvPr id="3" name="Content Placeholder 2"/>
          <p:cNvSpPr>
            <a:spLocks noGrp="1"/>
          </p:cNvSpPr>
          <p:nvPr>
            <p:ph idx="1"/>
          </p:nvPr>
        </p:nvSpPr>
        <p:spPr>
          <a:xfrm>
            <a:off x="498763" y="1256146"/>
            <a:ext cx="8303491" cy="5375563"/>
          </a:xfrm>
        </p:spPr>
        <p:txBody>
          <a:bodyPr>
            <a:normAutofit/>
          </a:bodyPr>
          <a:lstStyle/>
          <a:p>
            <a:r>
              <a:rPr lang="en-US" dirty="0">
                <a:solidFill>
                  <a:schemeClr val="tx1"/>
                </a:solidFill>
              </a:rPr>
              <a:t>Applicant/Resident gets Notice of Rights</a:t>
            </a:r>
          </a:p>
          <a:p>
            <a:endParaRPr lang="en-US" sz="2000" dirty="0">
              <a:solidFill>
                <a:schemeClr val="tx1"/>
              </a:solidFill>
            </a:endParaRPr>
          </a:p>
          <a:p>
            <a:r>
              <a:rPr lang="en-US" dirty="0">
                <a:solidFill>
                  <a:schemeClr val="tx1"/>
                </a:solidFill>
              </a:rPr>
              <a:t>Victim explains status</a:t>
            </a:r>
          </a:p>
          <a:p>
            <a:endParaRPr lang="en-US" sz="2000" dirty="0">
              <a:solidFill>
                <a:schemeClr val="tx1"/>
              </a:solidFill>
            </a:endParaRPr>
          </a:p>
          <a:p>
            <a:r>
              <a:rPr lang="en-US" dirty="0">
                <a:solidFill>
                  <a:schemeClr val="tx1"/>
                </a:solidFill>
              </a:rPr>
              <a:t>Owner Requests Documentation</a:t>
            </a:r>
          </a:p>
          <a:p>
            <a:endParaRPr lang="en-US" sz="2000" dirty="0">
              <a:solidFill>
                <a:schemeClr val="tx1"/>
              </a:solidFill>
            </a:endParaRPr>
          </a:p>
          <a:p>
            <a:r>
              <a:rPr lang="en-US" dirty="0">
                <a:solidFill>
                  <a:schemeClr val="tx1"/>
                </a:solidFill>
              </a:rPr>
              <a:t>Victim provides Documentation</a:t>
            </a:r>
          </a:p>
          <a:p>
            <a:pPr lvl="1">
              <a:buFont typeface="Courier New" panose="02070309020205020404" pitchFamily="49" charset="0"/>
              <a:buChar char="o"/>
            </a:pPr>
            <a:r>
              <a:rPr lang="en-US" dirty="0"/>
              <a:t>Could be affidavit only</a:t>
            </a:r>
          </a:p>
          <a:p>
            <a:pPr lvl="1">
              <a:buFont typeface="Courier New" panose="02070309020205020404" pitchFamily="49" charset="0"/>
              <a:buChar char="o"/>
            </a:pPr>
            <a:r>
              <a:rPr lang="en-US" dirty="0"/>
              <a:t>Third party required only if conflicts exist</a:t>
            </a:r>
          </a:p>
          <a:p>
            <a:pPr lvl="1">
              <a:buFont typeface="Courier New" panose="02070309020205020404" pitchFamily="49" charset="0"/>
              <a:buChar char="o"/>
            </a:pPr>
            <a:endParaRPr lang="en-US" sz="1800" dirty="0"/>
          </a:p>
          <a:p>
            <a:r>
              <a:rPr lang="en-US" dirty="0">
                <a:solidFill>
                  <a:schemeClr val="tx1"/>
                </a:solidFill>
              </a:rPr>
              <a:t>Tenant responsible for Costs</a:t>
            </a:r>
          </a:p>
        </p:txBody>
      </p:sp>
    </p:spTree>
    <p:extLst>
      <p:ext uri="{BB962C8B-B14F-4D97-AF65-F5344CB8AC3E}">
        <p14:creationId xmlns:p14="http://schemas.microsoft.com/office/powerpoint/2010/main" val="2042540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4619"/>
            <a:ext cx="7886700" cy="1325563"/>
          </a:xfrm>
        </p:spPr>
        <p:txBody>
          <a:bodyPr>
            <a:normAutofit/>
          </a:bodyPr>
          <a:lstStyle/>
          <a:p>
            <a:pPr algn="ctr"/>
            <a:r>
              <a:rPr lang="en-US" sz="3600" b="1" dirty="0"/>
              <a:t>VAWA Procedures</a:t>
            </a:r>
          </a:p>
        </p:txBody>
      </p:sp>
      <p:sp>
        <p:nvSpPr>
          <p:cNvPr id="3" name="Content Placeholder 2"/>
          <p:cNvSpPr>
            <a:spLocks noGrp="1"/>
          </p:cNvSpPr>
          <p:nvPr>
            <p:ph idx="1"/>
          </p:nvPr>
        </p:nvSpPr>
        <p:spPr>
          <a:xfrm>
            <a:off x="517235" y="1644073"/>
            <a:ext cx="8303491" cy="4100945"/>
          </a:xfrm>
        </p:spPr>
        <p:txBody>
          <a:bodyPr>
            <a:normAutofit fontScale="92500" lnSpcReduction="10000"/>
          </a:bodyPr>
          <a:lstStyle/>
          <a:p>
            <a:r>
              <a:rPr lang="en-US" dirty="0">
                <a:solidFill>
                  <a:schemeClr val="tx1"/>
                </a:solidFill>
              </a:rPr>
              <a:t>Assault doesn’t have to have occurred within 90 days, if person later feels they are unsafe</a:t>
            </a:r>
          </a:p>
          <a:p>
            <a:endParaRPr lang="en-US" dirty="0">
              <a:solidFill>
                <a:schemeClr val="tx1"/>
              </a:solidFill>
            </a:endParaRPr>
          </a:p>
          <a:p>
            <a:r>
              <a:rPr lang="en-US" dirty="0">
                <a:solidFill>
                  <a:schemeClr val="tx1"/>
                </a:solidFill>
              </a:rPr>
              <a:t>Not required to give preference to victims, but are encouraged to do so</a:t>
            </a:r>
          </a:p>
          <a:p>
            <a:endParaRPr lang="en-US" dirty="0">
              <a:solidFill>
                <a:schemeClr val="tx1"/>
              </a:solidFill>
            </a:endParaRPr>
          </a:p>
          <a:p>
            <a:r>
              <a:rPr lang="en-US" dirty="0">
                <a:solidFill>
                  <a:schemeClr val="tx1"/>
                </a:solidFill>
              </a:rPr>
              <a:t>Not required to violate Section 42 rules to accommodate VAWA:</a:t>
            </a:r>
          </a:p>
          <a:p>
            <a:pPr lvl="1">
              <a:buFont typeface="Courier New" panose="02070309020205020404" pitchFamily="49" charset="0"/>
              <a:buChar char="o"/>
            </a:pPr>
            <a:r>
              <a:rPr lang="en-US" dirty="0"/>
              <a:t>If household no longer qualifies, give reasonable time (i.e. 90 days or end of credit year)</a:t>
            </a:r>
          </a:p>
          <a:p>
            <a:pPr lvl="1">
              <a:buFont typeface="Courier New" panose="02070309020205020404" pitchFamily="49" charset="0"/>
              <a:buChar char="o"/>
            </a:pPr>
            <a:r>
              <a:rPr lang="en-US" dirty="0"/>
              <a:t>If transfer doesn’t qualify unit, not required to transfer</a:t>
            </a:r>
          </a:p>
        </p:txBody>
      </p:sp>
    </p:spTree>
    <p:extLst>
      <p:ext uri="{BB962C8B-B14F-4D97-AF65-F5344CB8AC3E}">
        <p14:creationId xmlns:p14="http://schemas.microsoft.com/office/powerpoint/2010/main" val="3261126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6" name="Picture 2" descr="Image result for questions pi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6571" y="1095952"/>
            <a:ext cx="653085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586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Presenters</a:t>
            </a:r>
          </a:p>
        </p:txBody>
      </p:sp>
      <p:sp>
        <p:nvSpPr>
          <p:cNvPr id="3" name="Content Placeholder 2"/>
          <p:cNvSpPr>
            <a:spLocks noGrp="1"/>
          </p:cNvSpPr>
          <p:nvPr>
            <p:ph idx="1"/>
          </p:nvPr>
        </p:nvSpPr>
        <p:spPr>
          <a:xfrm>
            <a:off x="628650" y="1874983"/>
            <a:ext cx="7886700" cy="4498108"/>
          </a:xfrm>
        </p:spPr>
        <p:txBody>
          <a:bodyPr>
            <a:normAutofit/>
          </a:bodyPr>
          <a:lstStyle/>
          <a:p>
            <a:r>
              <a:rPr lang="en-US" sz="2400" dirty="0">
                <a:solidFill>
                  <a:schemeClr val="tx1"/>
                </a:solidFill>
              </a:rPr>
              <a:t>Bonnie Robertson, Senior Housing Management Officer</a:t>
            </a:r>
          </a:p>
          <a:p>
            <a:pPr lvl="1">
              <a:buFont typeface="Courier New" panose="02070309020205020404" pitchFamily="49" charset="0"/>
              <a:buChar char="o"/>
            </a:pPr>
            <a:r>
              <a:rPr lang="en-US" dirty="0">
                <a:hlinkClick r:id="rId2"/>
              </a:rPr>
              <a:t>Bonnie.Robertson@WHEDA.com</a:t>
            </a:r>
            <a:endParaRPr lang="en-US" dirty="0"/>
          </a:p>
          <a:p>
            <a:pPr lvl="1">
              <a:buFont typeface="Courier New" panose="02070309020205020404" pitchFamily="49" charset="0"/>
              <a:buChar char="o"/>
            </a:pPr>
            <a:r>
              <a:rPr lang="en-US" dirty="0"/>
              <a:t>(608) 266-7367</a:t>
            </a:r>
          </a:p>
          <a:p>
            <a:pPr lvl="1">
              <a:buFont typeface="Courier New" panose="02070309020205020404" pitchFamily="49" charset="0"/>
              <a:buChar char="o"/>
            </a:pPr>
            <a:endParaRPr lang="en-US" dirty="0"/>
          </a:p>
          <a:p>
            <a:r>
              <a:rPr lang="en-US" sz="2400" dirty="0">
                <a:solidFill>
                  <a:schemeClr val="tx1"/>
                </a:solidFill>
              </a:rPr>
              <a:t>Carmen Nordness, Housing Management Officer</a:t>
            </a:r>
          </a:p>
          <a:p>
            <a:pPr lvl="1">
              <a:buFont typeface="Courier New" panose="02070309020205020404" pitchFamily="49" charset="0"/>
              <a:buChar char="o"/>
            </a:pPr>
            <a:r>
              <a:rPr lang="en-US" dirty="0">
                <a:hlinkClick r:id="rId3"/>
              </a:rPr>
              <a:t>Carmen.Nordness@WHEDA.com</a:t>
            </a:r>
            <a:endParaRPr lang="en-US" dirty="0"/>
          </a:p>
          <a:p>
            <a:pPr lvl="1">
              <a:buFont typeface="Courier New" panose="02070309020205020404" pitchFamily="49" charset="0"/>
              <a:buChar char="o"/>
            </a:pPr>
            <a:r>
              <a:rPr lang="en-US" dirty="0"/>
              <a:t>(608) 267-0608</a:t>
            </a:r>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4170305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What is an MOR?</a:t>
            </a:r>
          </a:p>
        </p:txBody>
      </p:sp>
      <p:sp>
        <p:nvSpPr>
          <p:cNvPr id="3" name="Content Placeholder 2"/>
          <p:cNvSpPr>
            <a:spLocks noGrp="1"/>
          </p:cNvSpPr>
          <p:nvPr>
            <p:ph idx="1"/>
          </p:nvPr>
        </p:nvSpPr>
        <p:spPr>
          <a:xfrm>
            <a:off x="628650" y="1612561"/>
            <a:ext cx="7886700" cy="4351338"/>
          </a:xfrm>
        </p:spPr>
        <p:txBody>
          <a:bodyPr>
            <a:normAutofit lnSpcReduction="10000"/>
          </a:bodyPr>
          <a:lstStyle/>
          <a:p>
            <a:r>
              <a:rPr lang="en-US" sz="2400" dirty="0">
                <a:solidFill>
                  <a:prstClr val="black"/>
                </a:solidFill>
                <a:ea typeface="Calibri" panose="020F0502020204030204" pitchFamily="34" charset="0"/>
                <a:cs typeface="Times New Roman" panose="02020603050405020304" pitchFamily="18" charset="0"/>
              </a:rPr>
              <a:t>Management and Occupancy Review (MOR) </a:t>
            </a:r>
          </a:p>
          <a:p>
            <a:endParaRPr lang="en-US" sz="2400" dirty="0">
              <a:solidFill>
                <a:prstClr val="black"/>
              </a:solidFill>
              <a:ea typeface="Calibri" panose="020F0502020204030204" pitchFamily="34" charset="0"/>
              <a:cs typeface="Times New Roman" panose="02020603050405020304" pitchFamily="18" charset="0"/>
            </a:endParaRPr>
          </a:p>
          <a:p>
            <a:pPr marL="285750" indent="-285750"/>
            <a:r>
              <a:rPr lang="en-US" sz="2400" dirty="0">
                <a:solidFill>
                  <a:prstClr val="black"/>
                </a:solidFill>
                <a:ea typeface="Calibri" panose="020F0502020204030204" pitchFamily="34" charset="0"/>
                <a:cs typeface="Times New Roman" panose="02020603050405020304" pitchFamily="18" charset="0"/>
              </a:rPr>
              <a:t>Review to assess management, market, compliance and financial risk</a:t>
            </a:r>
          </a:p>
          <a:p>
            <a:pPr marL="285750" indent="-285750"/>
            <a:r>
              <a:rPr lang="en-US" sz="2400" dirty="0">
                <a:solidFill>
                  <a:prstClr val="black"/>
                </a:solidFill>
                <a:ea typeface="Calibri" panose="020F0502020204030204" pitchFamily="34" charset="0"/>
                <a:cs typeface="Times New Roman" panose="02020603050405020304" pitchFamily="18" charset="0"/>
              </a:rPr>
              <a:t>Review programmatic compliance including, but not limited to:</a:t>
            </a:r>
          </a:p>
          <a:p>
            <a:pPr marL="742950" lvl="1" indent="-285750">
              <a:buFont typeface="Courier New" panose="02070309020205020404" pitchFamily="49" charset="0"/>
              <a:buChar char="o"/>
            </a:pPr>
            <a:r>
              <a:rPr lang="en-US" dirty="0">
                <a:solidFill>
                  <a:prstClr val="black"/>
                </a:solidFill>
                <a:ea typeface="Calibri" panose="020F0502020204030204" pitchFamily="34" charset="0"/>
                <a:cs typeface="Times New Roman" panose="02020603050405020304" pitchFamily="18" charset="0"/>
              </a:rPr>
              <a:t>Financial stability</a:t>
            </a:r>
          </a:p>
          <a:p>
            <a:pPr marL="742950" lvl="1" indent="-285750">
              <a:buFont typeface="Courier New" panose="02070309020205020404" pitchFamily="49" charset="0"/>
              <a:buChar char="o"/>
            </a:pPr>
            <a:r>
              <a:rPr lang="en-US" dirty="0">
                <a:solidFill>
                  <a:prstClr val="black"/>
                </a:solidFill>
                <a:ea typeface="Calibri" panose="020F0502020204030204" pitchFamily="34" charset="0"/>
                <a:cs typeface="Times New Roman" panose="02020603050405020304" pitchFamily="18" charset="0"/>
              </a:rPr>
              <a:t>Physical condition</a:t>
            </a:r>
          </a:p>
          <a:p>
            <a:pPr marL="742950" lvl="1" indent="-285750">
              <a:buFont typeface="Courier New" panose="02070309020205020404" pitchFamily="49" charset="0"/>
              <a:buChar char="o"/>
            </a:pPr>
            <a:r>
              <a:rPr lang="en-US" dirty="0">
                <a:solidFill>
                  <a:prstClr val="black"/>
                </a:solidFill>
                <a:ea typeface="Calibri" panose="020F0502020204030204" pitchFamily="34" charset="0"/>
                <a:cs typeface="Times New Roman" panose="02020603050405020304" pitchFamily="18" charset="0"/>
              </a:rPr>
              <a:t>Tenant files / verifications</a:t>
            </a:r>
          </a:p>
          <a:p>
            <a:pPr marL="742950" lvl="1" indent="-285750">
              <a:buFont typeface="Courier New" panose="02070309020205020404" pitchFamily="49" charset="0"/>
              <a:buChar char="o"/>
            </a:pPr>
            <a:r>
              <a:rPr lang="en-US" dirty="0">
                <a:solidFill>
                  <a:prstClr val="black"/>
                </a:solidFill>
                <a:ea typeface="Calibri" panose="020F0502020204030204" pitchFamily="34" charset="0"/>
                <a:cs typeface="Times New Roman" panose="02020603050405020304" pitchFamily="18" charset="0"/>
              </a:rPr>
              <a:t>Market area</a:t>
            </a:r>
          </a:p>
          <a:p>
            <a:pPr marL="742950" lvl="1" indent="-285750">
              <a:buFont typeface="Courier New" panose="02070309020205020404" pitchFamily="49" charset="0"/>
              <a:buChar char="o"/>
            </a:pPr>
            <a:r>
              <a:rPr lang="en-US" dirty="0">
                <a:solidFill>
                  <a:prstClr val="black"/>
                </a:solidFill>
                <a:ea typeface="Calibri" panose="020F0502020204030204" pitchFamily="34" charset="0"/>
                <a:cs typeface="Times New Roman" panose="02020603050405020304" pitchFamily="18" charset="0"/>
              </a:rPr>
              <a:t>Management ability</a:t>
            </a:r>
          </a:p>
          <a:p>
            <a:pPr marL="0" indent="0">
              <a:buNone/>
            </a:pPr>
            <a:endParaRPr lang="en-US" dirty="0">
              <a:solidFill>
                <a:schemeClr val="tx1"/>
              </a:solidFill>
            </a:endParaRPr>
          </a:p>
          <a:p>
            <a:endParaRPr lang="en-US" dirty="0">
              <a:solidFill>
                <a:schemeClr val="tx1"/>
              </a:solidFill>
            </a:endParaRPr>
          </a:p>
          <a:p>
            <a:pPr marL="342900" lvl="1" indent="0">
              <a:buNone/>
            </a:pPr>
            <a:endParaRPr lang="en-US" sz="2800" dirty="0"/>
          </a:p>
          <a:p>
            <a:pPr marL="0" indent="0">
              <a:buNone/>
            </a:pPr>
            <a:endParaRPr lang="en-US" sz="3200" dirty="0"/>
          </a:p>
        </p:txBody>
      </p:sp>
    </p:spTree>
    <p:extLst>
      <p:ext uri="{BB962C8B-B14F-4D97-AF65-F5344CB8AC3E}">
        <p14:creationId xmlns:p14="http://schemas.microsoft.com/office/powerpoint/2010/main" val="3553273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Why do so many different agencies perform reviews?</a:t>
            </a:r>
            <a:endParaRPr lang="en-US" sz="3600" dirty="0">
              <a:latin typeface="Gotham Rounded Bold" pitchFamily="50" charset="0"/>
            </a:endParaRPr>
          </a:p>
        </p:txBody>
      </p:sp>
      <p:sp>
        <p:nvSpPr>
          <p:cNvPr id="3" name="Content Placeholder 2"/>
          <p:cNvSpPr>
            <a:spLocks noGrp="1"/>
          </p:cNvSpPr>
          <p:nvPr>
            <p:ph idx="1"/>
          </p:nvPr>
        </p:nvSpPr>
        <p:spPr>
          <a:xfrm>
            <a:off x="628650" y="2065143"/>
            <a:ext cx="7886700" cy="3633694"/>
          </a:xfrm>
        </p:spPr>
        <p:txBody>
          <a:bodyPr>
            <a:normAutofit fontScale="92500" lnSpcReduction="10000"/>
          </a:bodyPr>
          <a:lstStyle/>
          <a:p>
            <a:pPr marL="342900" indent="-342900"/>
            <a:r>
              <a:rPr lang="en-US" sz="2400" dirty="0">
                <a:solidFill>
                  <a:schemeClr val="tx1"/>
                </a:solidFill>
                <a:ea typeface="Calibri" panose="020F0502020204030204" pitchFamily="34" charset="0"/>
                <a:cs typeface="Times New Roman" panose="02020603050405020304" pitchFamily="18" charset="0"/>
              </a:rPr>
              <a:t>There can be many different fund layering sources for a project</a:t>
            </a:r>
          </a:p>
          <a:p>
            <a:pPr marL="342900" indent="-342900"/>
            <a:endParaRPr lang="en-US" sz="2400" dirty="0">
              <a:solidFill>
                <a:schemeClr val="tx1"/>
              </a:solidFill>
              <a:ea typeface="Calibri" panose="020F0502020204030204" pitchFamily="34" charset="0"/>
              <a:cs typeface="Times New Roman" panose="02020603050405020304" pitchFamily="18" charset="0"/>
            </a:endParaRPr>
          </a:p>
          <a:p>
            <a:pPr marL="342900" indent="-342900"/>
            <a:r>
              <a:rPr lang="en-US" sz="2400" dirty="0">
                <a:solidFill>
                  <a:schemeClr val="tx1"/>
                </a:solidFill>
                <a:ea typeface="Calibri" panose="020F0502020204030204" pitchFamily="34" charset="0"/>
                <a:cs typeface="Times New Roman" panose="02020603050405020304" pitchFamily="18" charset="0"/>
              </a:rPr>
              <a:t>Each source can have different aspects of compliance</a:t>
            </a:r>
          </a:p>
          <a:p>
            <a:pPr marL="800100" lvl="1" indent="-342900">
              <a:buFont typeface="Courier New" panose="02070309020205020404" pitchFamily="49" charset="0"/>
              <a:buChar char="o"/>
            </a:pPr>
            <a:endParaRPr lang="en-US" dirty="0">
              <a:ea typeface="Calibri" panose="020F0502020204030204" pitchFamily="34" charset="0"/>
              <a:cs typeface="Times New Roman" panose="02020603050405020304" pitchFamily="18" charset="0"/>
            </a:endParaRPr>
          </a:p>
          <a:p>
            <a:pPr marL="800100" lvl="1" indent="-342900">
              <a:buFont typeface="Courier New" panose="02070309020205020404" pitchFamily="49" charset="0"/>
              <a:buChar char="o"/>
            </a:pPr>
            <a:r>
              <a:rPr lang="en-US" dirty="0">
                <a:ea typeface="Calibri" panose="020F0502020204030204" pitchFamily="34" charset="0"/>
                <a:cs typeface="Times New Roman" panose="02020603050405020304" pitchFamily="18" charset="0"/>
              </a:rPr>
              <a:t>Developers</a:t>
            </a:r>
          </a:p>
          <a:p>
            <a:pPr marL="800100" lvl="1" indent="-342900">
              <a:buFont typeface="Courier New" panose="02070309020205020404" pitchFamily="49" charset="0"/>
              <a:buChar char="o"/>
            </a:pPr>
            <a:r>
              <a:rPr lang="en-US" dirty="0">
                <a:ea typeface="Calibri" panose="020F0502020204030204" pitchFamily="34" charset="0"/>
                <a:cs typeface="Times New Roman" panose="02020603050405020304" pitchFamily="18" charset="0"/>
              </a:rPr>
              <a:t>Owners	</a:t>
            </a:r>
          </a:p>
          <a:p>
            <a:pPr marL="800100" lvl="1" indent="-342900">
              <a:buFont typeface="Courier New" panose="02070309020205020404" pitchFamily="49" charset="0"/>
              <a:buChar char="o"/>
            </a:pPr>
            <a:r>
              <a:rPr lang="en-US" dirty="0">
                <a:ea typeface="Calibri" panose="020F0502020204030204" pitchFamily="34" charset="0"/>
                <a:cs typeface="Times New Roman" panose="02020603050405020304" pitchFamily="18" charset="0"/>
              </a:rPr>
              <a:t>Management</a:t>
            </a:r>
          </a:p>
          <a:p>
            <a:pPr marL="800100" lvl="1" indent="-342900">
              <a:buFont typeface="Courier New" panose="02070309020205020404" pitchFamily="49" charset="0"/>
              <a:buChar char="o"/>
            </a:pPr>
            <a:r>
              <a:rPr lang="en-US" dirty="0">
                <a:ea typeface="Calibri" panose="020F0502020204030204" pitchFamily="34" charset="0"/>
                <a:cs typeface="Times New Roman" panose="02020603050405020304" pitchFamily="18" charset="0"/>
              </a:rPr>
              <a:t>Investors</a:t>
            </a:r>
          </a:p>
          <a:p>
            <a:pPr marL="800100" lvl="1" indent="-342900">
              <a:buFont typeface="Courier New" panose="02070309020205020404" pitchFamily="49" charset="0"/>
              <a:buChar char="o"/>
            </a:pPr>
            <a:r>
              <a:rPr lang="en-US" dirty="0">
                <a:ea typeface="Calibri" panose="020F0502020204030204" pitchFamily="34" charset="0"/>
                <a:cs typeface="Times New Roman" panose="02020603050405020304" pitchFamily="18" charset="0"/>
              </a:rPr>
              <a:t>Lenders</a:t>
            </a:r>
          </a:p>
          <a:p>
            <a:pPr marL="800100" lvl="1" indent="-342900">
              <a:buFont typeface="Courier New" panose="02070309020205020404" pitchFamily="49" charset="0"/>
              <a:buChar char="o"/>
            </a:pPr>
            <a:r>
              <a:rPr lang="en-US" dirty="0">
                <a:ea typeface="Calibri" panose="020F0502020204030204" pitchFamily="34" charset="0"/>
                <a:cs typeface="Times New Roman" panose="02020603050405020304" pitchFamily="18" charset="0"/>
              </a:rPr>
              <a:t>Government/Housing Finance Agency</a:t>
            </a:r>
          </a:p>
          <a:p>
            <a:pPr marL="0" indent="0">
              <a:buNone/>
            </a:pPr>
            <a:endParaRPr lang="en-US" dirty="0">
              <a:solidFill>
                <a:schemeClr val="tx1"/>
              </a:solidFill>
            </a:endParaRPr>
          </a:p>
          <a:p>
            <a:pPr marL="342900" lvl="1" indent="0">
              <a:buNone/>
            </a:pPr>
            <a:endParaRPr lang="en-US" sz="2800" dirty="0"/>
          </a:p>
          <a:p>
            <a:pPr marL="0" indent="0">
              <a:buNone/>
            </a:pPr>
            <a:endParaRPr lang="en-US" sz="3200" dirty="0"/>
          </a:p>
        </p:txBody>
      </p:sp>
      <p:pic>
        <p:nvPicPr>
          <p:cNvPr id="4" name="Picture 3"/>
          <p:cNvPicPr>
            <a:picLocks noChangeAspect="1"/>
          </p:cNvPicPr>
          <p:nvPr/>
        </p:nvPicPr>
        <p:blipFill>
          <a:blip r:embed="rId2"/>
          <a:stretch>
            <a:fillRect/>
          </a:stretch>
        </p:blipFill>
        <p:spPr>
          <a:xfrm>
            <a:off x="4458854" y="3408218"/>
            <a:ext cx="3276600" cy="1638300"/>
          </a:xfrm>
          <a:prstGeom prst="rect">
            <a:avLst/>
          </a:prstGeom>
        </p:spPr>
      </p:pic>
    </p:spTree>
    <p:extLst>
      <p:ext uri="{BB962C8B-B14F-4D97-AF65-F5344CB8AC3E}">
        <p14:creationId xmlns:p14="http://schemas.microsoft.com/office/powerpoint/2010/main" val="1994435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What are the goals of an MOR?</a:t>
            </a:r>
            <a:endParaRPr lang="en-US" sz="3600" dirty="0">
              <a:latin typeface="Gotham Rounded Bold" pitchFamily="50" charset="0"/>
            </a:endParaRPr>
          </a:p>
        </p:txBody>
      </p:sp>
      <p:sp>
        <p:nvSpPr>
          <p:cNvPr id="3" name="Content Placeholder 2"/>
          <p:cNvSpPr>
            <a:spLocks noGrp="1"/>
          </p:cNvSpPr>
          <p:nvPr>
            <p:ph idx="1"/>
          </p:nvPr>
        </p:nvSpPr>
        <p:spPr>
          <a:xfrm>
            <a:off x="628650" y="1542472"/>
            <a:ext cx="7886700" cy="3306619"/>
          </a:xfrm>
        </p:spPr>
        <p:txBody>
          <a:bodyPr>
            <a:normAutofit/>
          </a:bodyPr>
          <a:lstStyle/>
          <a:p>
            <a:pPr marL="800100" lvl="1" indent="-342900">
              <a:buFont typeface="+mj-lt"/>
              <a:buAutoNum type="arabicPeriod"/>
            </a:pPr>
            <a:r>
              <a:rPr lang="en-US" dirty="0">
                <a:solidFill>
                  <a:prstClr val="black"/>
                </a:solidFill>
                <a:ea typeface="Calibri" panose="020F0502020204030204" pitchFamily="34" charset="0"/>
                <a:cs typeface="Times New Roman" panose="02020603050405020304" pitchFamily="18" charset="0"/>
              </a:rPr>
              <a:t>Monitor performance &amp; compliance of loan terms</a:t>
            </a:r>
          </a:p>
          <a:p>
            <a:pPr marL="800100" lvl="1" indent="-342900">
              <a:buFont typeface="+mj-lt"/>
              <a:buAutoNum type="arabicPeriod"/>
            </a:pPr>
            <a:endParaRPr lang="en-US" dirty="0">
              <a:solidFill>
                <a:prstClr val="black"/>
              </a:solidFill>
              <a:ea typeface="Calibri" panose="020F0502020204030204" pitchFamily="34" charset="0"/>
              <a:cs typeface="Times New Roman" panose="02020603050405020304" pitchFamily="18" charset="0"/>
            </a:endParaRPr>
          </a:p>
          <a:p>
            <a:pPr marL="800100" lvl="1" indent="-342900">
              <a:buFont typeface="+mj-lt"/>
              <a:buAutoNum type="arabicPeriod"/>
            </a:pPr>
            <a:r>
              <a:rPr lang="en-US" dirty="0">
                <a:solidFill>
                  <a:prstClr val="black"/>
                </a:solidFill>
                <a:ea typeface="Calibri" panose="020F0502020204030204" pitchFamily="34" charset="0"/>
                <a:cs typeface="Times New Roman" panose="02020603050405020304" pitchFamily="18" charset="0"/>
              </a:rPr>
              <a:t>Maintain collateral</a:t>
            </a:r>
          </a:p>
          <a:p>
            <a:pPr marL="800100" lvl="1" indent="-342900">
              <a:buFont typeface="+mj-lt"/>
              <a:buAutoNum type="arabicPeriod"/>
            </a:pPr>
            <a:endParaRPr lang="en-US" dirty="0">
              <a:solidFill>
                <a:prstClr val="black"/>
              </a:solidFill>
              <a:ea typeface="Calibri" panose="020F0502020204030204" pitchFamily="34" charset="0"/>
              <a:cs typeface="Times New Roman" panose="02020603050405020304" pitchFamily="18" charset="0"/>
            </a:endParaRPr>
          </a:p>
          <a:p>
            <a:pPr marL="800100" lvl="1" indent="-342900">
              <a:buFont typeface="+mj-lt"/>
              <a:buAutoNum type="arabicPeriod"/>
            </a:pPr>
            <a:r>
              <a:rPr lang="en-US" dirty="0">
                <a:solidFill>
                  <a:prstClr val="black"/>
                </a:solidFill>
                <a:ea typeface="Calibri" panose="020F0502020204030204" pitchFamily="34" charset="0"/>
                <a:cs typeface="Times New Roman" panose="02020603050405020304" pitchFamily="18" charset="0"/>
              </a:rPr>
              <a:t>Decent, safe and sanitary housing</a:t>
            </a:r>
          </a:p>
          <a:p>
            <a:pPr marL="800100" lvl="1" indent="-342900">
              <a:buFont typeface="+mj-lt"/>
              <a:buAutoNum type="arabicPeriod"/>
            </a:pPr>
            <a:endParaRPr lang="en-US" dirty="0">
              <a:solidFill>
                <a:prstClr val="black"/>
              </a:solidFill>
              <a:ea typeface="Calibri" panose="020F0502020204030204" pitchFamily="34" charset="0"/>
              <a:cs typeface="Times New Roman" panose="02020603050405020304" pitchFamily="18" charset="0"/>
            </a:endParaRPr>
          </a:p>
          <a:p>
            <a:pPr marL="800100" lvl="1" indent="-342900">
              <a:buFont typeface="+mj-lt"/>
              <a:buAutoNum type="arabicPeriod"/>
            </a:pPr>
            <a:r>
              <a:rPr lang="en-US" dirty="0">
                <a:solidFill>
                  <a:prstClr val="black"/>
                </a:solidFill>
                <a:ea typeface="Calibri" panose="020F0502020204030204" pitchFamily="34" charset="0"/>
                <a:cs typeface="Times New Roman" panose="02020603050405020304" pitchFamily="18" charset="0"/>
              </a:rPr>
              <a:t>Programmatic Compliance</a:t>
            </a:r>
          </a:p>
          <a:p>
            <a:pPr marL="0" indent="0">
              <a:buNone/>
            </a:pPr>
            <a:endParaRPr lang="en-US" dirty="0">
              <a:solidFill>
                <a:schemeClr val="tx1"/>
              </a:solidFill>
            </a:endParaRPr>
          </a:p>
          <a:p>
            <a:pPr marL="342900" lvl="1" indent="0">
              <a:buNone/>
            </a:pPr>
            <a:endParaRPr lang="en-US" sz="2800" dirty="0"/>
          </a:p>
          <a:p>
            <a:pPr marL="0" indent="0">
              <a:buNone/>
            </a:pPr>
            <a:endParaRPr lang="en-US" sz="3200" dirty="0"/>
          </a:p>
        </p:txBody>
      </p:sp>
      <p:pic>
        <p:nvPicPr>
          <p:cNvPr id="4" name="Picture 3"/>
          <p:cNvPicPr>
            <a:picLocks noChangeAspect="1"/>
          </p:cNvPicPr>
          <p:nvPr/>
        </p:nvPicPr>
        <p:blipFill>
          <a:blip r:embed="rId2"/>
          <a:stretch>
            <a:fillRect/>
          </a:stretch>
        </p:blipFill>
        <p:spPr>
          <a:xfrm>
            <a:off x="2918691" y="4546140"/>
            <a:ext cx="3298536" cy="2201023"/>
          </a:xfrm>
          <a:prstGeom prst="rect">
            <a:avLst/>
          </a:prstGeom>
        </p:spPr>
      </p:pic>
    </p:spTree>
    <p:extLst>
      <p:ext uri="{BB962C8B-B14F-4D97-AF65-F5344CB8AC3E}">
        <p14:creationId xmlns:p14="http://schemas.microsoft.com/office/powerpoint/2010/main" val="2450563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Review Cycle Guidelines</a:t>
            </a:r>
          </a:p>
        </p:txBody>
      </p:sp>
      <p:sp>
        <p:nvSpPr>
          <p:cNvPr id="5" name="Content Placeholder 4"/>
          <p:cNvSpPr>
            <a:spLocks noGrp="1"/>
          </p:cNvSpPr>
          <p:nvPr>
            <p:ph idx="1"/>
          </p:nvPr>
        </p:nvSpPr>
        <p:spPr/>
        <p:txBody>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57887908"/>
              </p:ext>
            </p:extLst>
          </p:nvPr>
        </p:nvGraphicFramePr>
        <p:xfrm>
          <a:off x="633909" y="1825625"/>
          <a:ext cx="7881441" cy="3604842"/>
        </p:xfrm>
        <a:graphic>
          <a:graphicData uri="http://schemas.openxmlformats.org/drawingml/2006/table">
            <a:tbl>
              <a:tblPr firstRow="1" bandRow="1">
                <a:tableStyleId>{5C22544A-7EE6-4342-B048-85BDC9FD1C3A}</a:tableStyleId>
              </a:tblPr>
              <a:tblGrid>
                <a:gridCol w="2632107">
                  <a:extLst>
                    <a:ext uri="{9D8B030D-6E8A-4147-A177-3AD203B41FA5}">
                      <a16:colId xmlns:a16="http://schemas.microsoft.com/office/drawing/2014/main" val="20000"/>
                    </a:ext>
                  </a:extLst>
                </a:gridCol>
                <a:gridCol w="2624667">
                  <a:extLst>
                    <a:ext uri="{9D8B030D-6E8A-4147-A177-3AD203B41FA5}">
                      <a16:colId xmlns:a16="http://schemas.microsoft.com/office/drawing/2014/main" val="20001"/>
                    </a:ext>
                  </a:extLst>
                </a:gridCol>
                <a:gridCol w="2624667">
                  <a:extLst>
                    <a:ext uri="{9D8B030D-6E8A-4147-A177-3AD203B41FA5}">
                      <a16:colId xmlns:a16="http://schemas.microsoft.com/office/drawing/2014/main" val="20002"/>
                    </a:ext>
                  </a:extLst>
                </a:gridCol>
              </a:tblGrid>
              <a:tr h="486907">
                <a:tc>
                  <a:txBody>
                    <a:bodyPr/>
                    <a:lstStyle/>
                    <a:p>
                      <a:pPr algn="ctr"/>
                      <a:r>
                        <a:rPr lang="en-US" dirty="0">
                          <a:solidFill>
                            <a:schemeClr val="bg1"/>
                          </a:solidFill>
                        </a:rPr>
                        <a:t>SECTION 8</a:t>
                      </a:r>
                    </a:p>
                  </a:txBody>
                  <a:tcPr>
                    <a:solidFill>
                      <a:srgbClr val="1D8B57"/>
                    </a:solidFill>
                  </a:tcPr>
                </a:tc>
                <a:tc>
                  <a:txBody>
                    <a:bodyPr/>
                    <a:lstStyle/>
                    <a:p>
                      <a:pPr algn="ctr"/>
                      <a:r>
                        <a:rPr lang="en-US" dirty="0">
                          <a:solidFill>
                            <a:schemeClr val="bg1"/>
                          </a:solidFill>
                        </a:rPr>
                        <a:t>WHEDA FINANCED</a:t>
                      </a:r>
                    </a:p>
                  </a:txBody>
                  <a:tcPr>
                    <a:solidFill>
                      <a:srgbClr val="1D8B57"/>
                    </a:solidFill>
                  </a:tcPr>
                </a:tc>
                <a:tc>
                  <a:txBody>
                    <a:bodyPr/>
                    <a:lstStyle/>
                    <a:p>
                      <a:pPr algn="ctr"/>
                      <a:r>
                        <a:rPr lang="en-US" dirty="0">
                          <a:solidFill>
                            <a:schemeClr val="bg1"/>
                          </a:solidFill>
                        </a:rPr>
                        <a:t>TAX CREDIT</a:t>
                      </a:r>
                    </a:p>
                  </a:txBody>
                  <a:tcPr>
                    <a:solidFill>
                      <a:srgbClr val="1D8B57"/>
                    </a:solidFill>
                  </a:tcPr>
                </a:tc>
                <a:extLst>
                  <a:ext uri="{0D108BD9-81ED-4DB2-BD59-A6C34878D82A}">
                    <a16:rowId xmlns:a16="http://schemas.microsoft.com/office/drawing/2014/main" val="10000"/>
                  </a:ext>
                </a:extLst>
              </a:tr>
              <a:tr h="3117935">
                <a:tc>
                  <a:txBody>
                    <a:bodyPr/>
                    <a:lstStyle/>
                    <a:p>
                      <a:r>
                        <a:rPr lang="en-US" baseline="0" dirty="0"/>
                        <a:t>PBCA projects are currently completed based on HUD’s requests and funding for short term contracts</a:t>
                      </a:r>
                    </a:p>
                    <a:p>
                      <a:endParaRPr lang="en-US" baseline="0" dirty="0"/>
                    </a:p>
                    <a:p>
                      <a:r>
                        <a:rPr lang="en-US" baseline="0" dirty="0"/>
                        <a:t>Traditional Contract projects are completed on an annual basis</a:t>
                      </a:r>
                      <a:endParaRPr lang="en-US" dirty="0"/>
                    </a:p>
                  </a:txBody>
                  <a:tcPr>
                    <a:solidFill>
                      <a:schemeClr val="accent3">
                        <a:lumMod val="20000"/>
                        <a:lumOff val="80000"/>
                      </a:schemeClr>
                    </a:solidFill>
                  </a:tcPr>
                </a:tc>
                <a:tc>
                  <a:txBody>
                    <a:bodyPr/>
                    <a:lstStyle/>
                    <a:p>
                      <a:pPr algn="l"/>
                      <a:r>
                        <a:rPr lang="en-US" dirty="0"/>
                        <a:t>Every one-to-five years </a:t>
                      </a:r>
                    </a:p>
                    <a:p>
                      <a:pPr algn="l"/>
                      <a:endParaRPr lang="en-US" dirty="0"/>
                    </a:p>
                    <a:p>
                      <a:pPr algn="l"/>
                      <a:r>
                        <a:rPr lang="en-US" dirty="0"/>
                        <a:t>Cycle length </a:t>
                      </a:r>
                      <a:r>
                        <a:rPr lang="en-US" baseline="0" dirty="0"/>
                        <a:t>determined by:</a:t>
                      </a:r>
                    </a:p>
                    <a:p>
                      <a:pPr marL="285750" indent="-285750" algn="l">
                        <a:buFont typeface="Arial" panose="020B0604020202020204" pitchFamily="34" charset="0"/>
                        <a:buChar char="•"/>
                      </a:pPr>
                      <a:r>
                        <a:rPr lang="en-US" baseline="0" dirty="0"/>
                        <a:t>Risk</a:t>
                      </a:r>
                    </a:p>
                    <a:p>
                      <a:pPr marL="285750" indent="-285750" algn="l">
                        <a:buFont typeface="Arial" panose="020B0604020202020204" pitchFamily="34" charset="0"/>
                        <a:buChar char="•"/>
                      </a:pPr>
                      <a:r>
                        <a:rPr lang="en-US" baseline="0" dirty="0"/>
                        <a:t>Bonds</a:t>
                      </a:r>
                    </a:p>
                    <a:p>
                      <a:pPr marL="285750" indent="-285750" algn="l">
                        <a:buFont typeface="Arial" panose="020B0604020202020204" pitchFamily="34" charset="0"/>
                        <a:buChar char="•"/>
                      </a:pPr>
                      <a:r>
                        <a:rPr lang="en-US" baseline="0" dirty="0"/>
                        <a:t>Secondary market</a:t>
                      </a:r>
                    </a:p>
                    <a:p>
                      <a:pPr marL="285750" indent="-285750" algn="l">
                        <a:buFont typeface="Arial" panose="020B0604020202020204" pitchFamily="34" charset="0"/>
                        <a:buChar char="•"/>
                      </a:pPr>
                      <a:r>
                        <a:rPr lang="en-US" baseline="0" dirty="0"/>
                        <a:t>Loan &amp; Regulatory Agreements</a:t>
                      </a:r>
                      <a:endParaRPr lang="en-US" dirty="0"/>
                    </a:p>
                  </a:txBody>
                  <a:tcPr>
                    <a:solidFill>
                      <a:schemeClr val="accent3">
                        <a:lumMod val="20000"/>
                        <a:lumOff val="80000"/>
                      </a:schemeClr>
                    </a:solidFill>
                  </a:tcPr>
                </a:tc>
                <a:tc>
                  <a:txBody>
                    <a:bodyPr/>
                    <a:lstStyle/>
                    <a:p>
                      <a:pPr algn="l"/>
                      <a:r>
                        <a:rPr lang="en-US" dirty="0"/>
                        <a:t>Every three years</a:t>
                      </a:r>
                    </a:p>
                    <a:p>
                      <a:pPr algn="l"/>
                      <a:endParaRPr lang="en-US" dirty="0"/>
                    </a:p>
                    <a:p>
                      <a:pPr algn="l"/>
                      <a:r>
                        <a:rPr lang="en-US" dirty="0"/>
                        <a:t>If in the Extended Use Period (EUP),</a:t>
                      </a:r>
                    </a:p>
                    <a:p>
                      <a:pPr algn="l"/>
                      <a:r>
                        <a:rPr lang="en-US" dirty="0"/>
                        <a:t>the</a:t>
                      </a:r>
                      <a:r>
                        <a:rPr lang="en-US" baseline="0" dirty="0"/>
                        <a:t> review is conducted </a:t>
                      </a:r>
                      <a:r>
                        <a:rPr lang="en-US" dirty="0"/>
                        <a:t>every five years</a:t>
                      </a:r>
                    </a:p>
                    <a:p>
                      <a:pPr algn="l"/>
                      <a:endParaRPr lang="en-US" dirty="0"/>
                    </a:p>
                    <a:p>
                      <a:pPr algn="l"/>
                      <a:r>
                        <a:rPr lang="en-US" dirty="0"/>
                        <a:t>HOME</a:t>
                      </a:r>
                      <a:r>
                        <a:rPr lang="en-US" baseline="0" dirty="0"/>
                        <a:t> reviews mirror the tax credit cycle above</a:t>
                      </a:r>
                      <a:endParaRPr lang="en-US" dirty="0"/>
                    </a:p>
                  </a:txBody>
                  <a:tcP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54293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How does WHEDA prepare?</a:t>
            </a:r>
          </a:p>
        </p:txBody>
      </p:sp>
      <p:sp>
        <p:nvSpPr>
          <p:cNvPr id="3" name="Content Placeholder 2"/>
          <p:cNvSpPr>
            <a:spLocks noGrp="1"/>
          </p:cNvSpPr>
          <p:nvPr>
            <p:ph idx="1"/>
          </p:nvPr>
        </p:nvSpPr>
        <p:spPr>
          <a:xfrm>
            <a:off x="628650" y="2207492"/>
            <a:ext cx="7886700" cy="2235199"/>
          </a:xfrm>
        </p:spPr>
        <p:txBody>
          <a:bodyPr>
            <a:normAutofit/>
          </a:bodyPr>
          <a:lstStyle/>
          <a:p>
            <a:pPr marL="285750" indent="-285750"/>
            <a:endParaRPr lang="en-US"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104953075"/>
              </p:ext>
            </p:extLst>
          </p:nvPr>
        </p:nvGraphicFramePr>
        <p:xfrm>
          <a:off x="628650" y="1690688"/>
          <a:ext cx="8305599" cy="4572000"/>
        </p:xfrm>
        <a:graphic>
          <a:graphicData uri="http://schemas.openxmlformats.org/drawingml/2006/table">
            <a:tbl>
              <a:tblPr firstRow="1" bandRow="1"/>
              <a:tblGrid>
                <a:gridCol w="2768533">
                  <a:extLst>
                    <a:ext uri="{9D8B030D-6E8A-4147-A177-3AD203B41FA5}">
                      <a16:colId xmlns:a16="http://schemas.microsoft.com/office/drawing/2014/main" val="20000"/>
                    </a:ext>
                  </a:extLst>
                </a:gridCol>
                <a:gridCol w="2768533">
                  <a:extLst>
                    <a:ext uri="{9D8B030D-6E8A-4147-A177-3AD203B41FA5}">
                      <a16:colId xmlns:a16="http://schemas.microsoft.com/office/drawing/2014/main" val="20001"/>
                    </a:ext>
                  </a:extLst>
                </a:gridCol>
                <a:gridCol w="2768533">
                  <a:extLst>
                    <a:ext uri="{9D8B030D-6E8A-4147-A177-3AD203B41FA5}">
                      <a16:colId xmlns:a16="http://schemas.microsoft.com/office/drawing/2014/main" val="20002"/>
                    </a:ext>
                  </a:extLst>
                </a:gridCol>
              </a:tblGrid>
              <a:tr h="33528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n-US" sz="1800" b="1" kern="1200" dirty="0">
                          <a:solidFill>
                            <a:schemeClr val="bg1"/>
                          </a:solidFill>
                          <a:latin typeface="+mn-lt"/>
                          <a:ea typeface="+mn-ea"/>
                          <a:cs typeface="+mn-cs"/>
                        </a:rPr>
                        <a:t>SECTION 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D8B5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n-US" sz="1800" b="1" kern="1200" dirty="0">
                          <a:solidFill>
                            <a:schemeClr val="bg1"/>
                          </a:solidFill>
                          <a:latin typeface="+mn-lt"/>
                          <a:ea typeface="+mn-ea"/>
                          <a:cs typeface="+mn-cs"/>
                        </a:rPr>
                        <a:t>WHEDA FINANCED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D8B5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n-US" sz="1800" b="1" kern="1200" dirty="0">
                          <a:solidFill>
                            <a:schemeClr val="bg1"/>
                          </a:solidFill>
                          <a:latin typeface="+mn-lt"/>
                          <a:ea typeface="+mn-ea"/>
                          <a:cs typeface="+mn-cs"/>
                        </a:rPr>
                        <a:t>TAX CREDIT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D8B57"/>
                    </a:solidFill>
                  </a:tcPr>
                </a:tc>
                <a:extLst>
                  <a:ext uri="{0D108BD9-81ED-4DB2-BD59-A6C34878D82A}">
                    <a16:rowId xmlns:a16="http://schemas.microsoft.com/office/drawing/2014/main" val="10000"/>
                  </a:ext>
                </a:extLst>
              </a:tr>
              <a:tr h="385571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buFont typeface="Arial" panose="020B0604020202020204" pitchFamily="34" charset="0"/>
                        <a:buChar char="•"/>
                      </a:pPr>
                      <a:r>
                        <a:rPr lang="en-US" sz="1800" dirty="0">
                          <a:solidFill>
                            <a:schemeClr val="tx1"/>
                          </a:solidFill>
                          <a:latin typeface="+mn-lt"/>
                        </a:rPr>
                        <a:t>Print the HUD required reports and forms from various systems</a:t>
                      </a:r>
                    </a:p>
                    <a:p>
                      <a:endParaRPr lang="en-US" sz="1800" dirty="0">
                        <a:solidFill>
                          <a:schemeClr val="tx1"/>
                        </a:solidFill>
                        <a:latin typeface="+mn-lt"/>
                      </a:endParaRPr>
                    </a:p>
                    <a:p>
                      <a:endParaRPr lang="en-US" sz="1800" baseline="0" dirty="0">
                        <a:solidFill>
                          <a:schemeClr val="tx1"/>
                        </a:solidFill>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baseline="0" dirty="0">
                          <a:solidFill>
                            <a:schemeClr val="tx1"/>
                          </a:solidFill>
                          <a:latin typeface="+mn-lt"/>
                          <a:ea typeface="+mn-ea"/>
                          <a:cs typeface="+mn-cs"/>
                        </a:rPr>
                        <a:t>Pick tenant files, using EIV reports including Income Discrepancy and New Hires Report</a:t>
                      </a:r>
                    </a:p>
                    <a:p>
                      <a:endParaRPr lang="en-US" sz="1800" baseline="0" dirty="0">
                        <a:solidFill>
                          <a:schemeClr val="tx1"/>
                        </a:solidFill>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buFont typeface="Arial" panose="020B0604020202020204" pitchFamily="34" charset="0"/>
                        <a:buChar char="•"/>
                      </a:pPr>
                      <a:r>
                        <a:rPr lang="en-US" sz="1800" baseline="0" dirty="0">
                          <a:solidFill>
                            <a:schemeClr val="tx1"/>
                          </a:solidFill>
                          <a:latin typeface="+mn-lt"/>
                        </a:rPr>
                        <a:t>Verify loan information </a:t>
                      </a:r>
                    </a:p>
                    <a:p>
                      <a:pPr marL="285750" indent="-285750">
                        <a:buFont typeface="Arial" panose="020B0604020202020204" pitchFamily="34" charset="0"/>
                        <a:buChar char="•"/>
                      </a:pPr>
                      <a:endParaRPr lang="en-US" sz="1800" baseline="0" dirty="0">
                        <a:solidFill>
                          <a:schemeClr val="tx1"/>
                        </a:solidFill>
                        <a:latin typeface="+mn-lt"/>
                      </a:endParaRPr>
                    </a:p>
                    <a:p>
                      <a:pPr marL="285750" indent="-285750">
                        <a:buFont typeface="Arial" panose="020B0604020202020204" pitchFamily="34" charset="0"/>
                        <a:buChar char="•"/>
                      </a:pPr>
                      <a:r>
                        <a:rPr lang="en-US" sz="1800" baseline="0" dirty="0">
                          <a:solidFill>
                            <a:schemeClr val="tx1"/>
                          </a:solidFill>
                          <a:latin typeface="+mn-lt"/>
                        </a:rPr>
                        <a:t>Print applicable reports and forms</a:t>
                      </a:r>
                    </a:p>
                    <a:p>
                      <a:pPr marL="285750" indent="-285750">
                        <a:buFont typeface="Arial" panose="020B0604020202020204" pitchFamily="34" charset="0"/>
                        <a:buChar char="•"/>
                      </a:pPr>
                      <a:endParaRPr lang="en-US" sz="1800" baseline="0" dirty="0">
                        <a:solidFill>
                          <a:schemeClr val="tx1"/>
                        </a:solidFill>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baseline="0" dirty="0">
                          <a:solidFill>
                            <a:schemeClr val="tx1"/>
                          </a:solidFill>
                          <a:latin typeface="+mn-lt"/>
                          <a:ea typeface="+mn-ea"/>
                          <a:cs typeface="+mn-cs"/>
                        </a:rPr>
                        <a:t>Files will be picked at the property unless we receive a rent roll in advance</a:t>
                      </a:r>
                    </a:p>
                    <a:p>
                      <a:pPr marL="0" indent="0">
                        <a:buFont typeface="Arial" panose="020B0604020202020204" pitchFamily="34" charset="0"/>
                        <a:buNone/>
                      </a:pPr>
                      <a:endParaRPr lang="en-US" sz="1800" baseline="0" dirty="0">
                        <a:solidFill>
                          <a:schemeClr val="tx1"/>
                        </a:solidFill>
                        <a:latin typeface="+mn-lt"/>
                      </a:endParaRPr>
                    </a:p>
                    <a:p>
                      <a:pPr marL="0" indent="0">
                        <a:buFont typeface="Arial" panose="020B0604020202020204" pitchFamily="34" charset="0"/>
                        <a:buNone/>
                      </a:pPr>
                      <a:endParaRPr lang="en-US" sz="1800" dirty="0">
                        <a:solidFill>
                          <a:schemeClr val="tx1"/>
                        </a:solidFill>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buFont typeface="Arial" panose="020B0604020202020204" pitchFamily="34" charset="0"/>
                        <a:buChar char="•"/>
                      </a:pPr>
                      <a:r>
                        <a:rPr lang="en-US" sz="1800" baseline="0" dirty="0">
                          <a:solidFill>
                            <a:schemeClr val="tx1"/>
                          </a:solidFill>
                          <a:latin typeface="+mn-lt"/>
                        </a:rPr>
                        <a:t>Review the Rental Project Management system (RPM)</a:t>
                      </a:r>
                    </a:p>
                    <a:p>
                      <a:endParaRPr lang="en-US" sz="1800" baseline="0" dirty="0">
                        <a:solidFill>
                          <a:schemeClr val="tx1"/>
                        </a:solidFill>
                        <a:latin typeface="+mn-lt"/>
                      </a:endParaRPr>
                    </a:p>
                    <a:p>
                      <a:pPr marL="285750" indent="-285750">
                        <a:buFont typeface="Arial" panose="020B0604020202020204" pitchFamily="34" charset="0"/>
                        <a:buChar char="•"/>
                      </a:pPr>
                      <a:r>
                        <a:rPr lang="en-US" sz="1800" baseline="0" dirty="0">
                          <a:solidFill>
                            <a:schemeClr val="tx1"/>
                          </a:solidFill>
                          <a:latin typeface="+mn-lt"/>
                        </a:rPr>
                        <a:t>Verify all reports and fees have been received</a:t>
                      </a:r>
                    </a:p>
                    <a:p>
                      <a:endParaRPr lang="en-US" sz="1800" baseline="0" dirty="0">
                        <a:solidFill>
                          <a:schemeClr val="tx1"/>
                        </a:solidFill>
                        <a:latin typeface="+mn-lt"/>
                      </a:endParaRPr>
                    </a:p>
                    <a:p>
                      <a:pPr marL="285750" indent="-285750">
                        <a:buFont typeface="Arial" panose="020B0604020202020204" pitchFamily="34" charset="0"/>
                        <a:buChar char="•"/>
                      </a:pPr>
                      <a:r>
                        <a:rPr lang="en-US" sz="1800" baseline="0" dirty="0">
                          <a:solidFill>
                            <a:schemeClr val="tx1"/>
                          </a:solidFill>
                          <a:latin typeface="+mn-lt"/>
                        </a:rPr>
                        <a:t>Review prior violations</a:t>
                      </a:r>
                    </a:p>
                    <a:p>
                      <a:endParaRPr lang="en-US" sz="1800" baseline="0" dirty="0">
                        <a:solidFill>
                          <a:schemeClr val="tx1"/>
                        </a:solidFill>
                        <a:latin typeface="+mn-lt"/>
                      </a:endParaRPr>
                    </a:p>
                    <a:p>
                      <a:pPr marL="285750" indent="-285750">
                        <a:buFont typeface="Arial" panose="020B0604020202020204" pitchFamily="34" charset="0"/>
                        <a:buChar char="•"/>
                      </a:pPr>
                      <a:r>
                        <a:rPr lang="en-US" sz="1800" kern="1200" baseline="0" dirty="0">
                          <a:solidFill>
                            <a:schemeClr val="tx1"/>
                          </a:solidFill>
                          <a:latin typeface="+mn-lt"/>
                          <a:ea typeface="+mn-ea"/>
                          <a:cs typeface="+mn-cs"/>
                        </a:rPr>
                        <a:t>Print applicable reports and forms</a:t>
                      </a:r>
                    </a:p>
                    <a:p>
                      <a:endParaRPr lang="en-US" sz="1800" baseline="0" dirty="0">
                        <a:solidFill>
                          <a:schemeClr val="tx1"/>
                        </a:solidFill>
                        <a:latin typeface="+mn-lt"/>
                      </a:endParaRPr>
                    </a:p>
                    <a:p>
                      <a:pPr marL="285750" indent="-285750">
                        <a:buFont typeface="Arial" panose="020B0604020202020204" pitchFamily="34" charset="0"/>
                        <a:buChar char="•"/>
                      </a:pPr>
                      <a:r>
                        <a:rPr lang="en-US" sz="1800" baseline="0" dirty="0">
                          <a:solidFill>
                            <a:schemeClr val="tx1"/>
                          </a:solidFill>
                          <a:latin typeface="+mn-lt"/>
                        </a:rPr>
                        <a:t>Pick tenant files based on Unit Event History</a:t>
                      </a:r>
                    </a:p>
                    <a:p>
                      <a:endParaRPr lang="en-US" sz="1800" dirty="0">
                        <a:solidFill>
                          <a:schemeClr val="tx1"/>
                        </a:solidFill>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BF1D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95521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How are files chosen for a review?</a:t>
            </a:r>
          </a:p>
        </p:txBody>
      </p:sp>
      <p:sp>
        <p:nvSpPr>
          <p:cNvPr id="5" name="Content Placeholder 4"/>
          <p:cNvSpPr>
            <a:spLocks noGrp="1"/>
          </p:cNvSpPr>
          <p:nvPr>
            <p:ph idx="1"/>
          </p:nvPr>
        </p:nvSpPr>
        <p:spPr/>
        <p:txBody>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93860387"/>
              </p:ext>
            </p:extLst>
          </p:nvPr>
        </p:nvGraphicFramePr>
        <p:xfrm>
          <a:off x="628650" y="1825625"/>
          <a:ext cx="7924800" cy="3493876"/>
        </p:xfrm>
        <a:graphic>
          <a:graphicData uri="http://schemas.openxmlformats.org/drawingml/2006/table">
            <a:tbl>
              <a:tblPr firstRow="1" bandRow="1"/>
              <a:tblGrid>
                <a:gridCol w="2641600">
                  <a:extLst>
                    <a:ext uri="{9D8B030D-6E8A-4147-A177-3AD203B41FA5}">
                      <a16:colId xmlns:a16="http://schemas.microsoft.com/office/drawing/2014/main" val="20000"/>
                    </a:ext>
                  </a:extLst>
                </a:gridCol>
                <a:gridCol w="2641600">
                  <a:extLst>
                    <a:ext uri="{9D8B030D-6E8A-4147-A177-3AD203B41FA5}">
                      <a16:colId xmlns:a16="http://schemas.microsoft.com/office/drawing/2014/main" val="20001"/>
                    </a:ext>
                  </a:extLst>
                </a:gridCol>
                <a:gridCol w="2641600">
                  <a:extLst>
                    <a:ext uri="{9D8B030D-6E8A-4147-A177-3AD203B41FA5}">
                      <a16:colId xmlns:a16="http://schemas.microsoft.com/office/drawing/2014/main" val="20002"/>
                    </a:ext>
                  </a:extLst>
                </a:gridCol>
              </a:tblGrid>
              <a:tr h="35168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800" dirty="0">
                          <a:latin typeface="+mj-lt"/>
                        </a:rPr>
                        <a:t>SECTION 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D8B5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800" dirty="0">
                          <a:latin typeface="+mj-lt"/>
                        </a:rPr>
                        <a:t>WHEDA FINANCED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D8B5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800" dirty="0">
                          <a:latin typeface="+mj-lt"/>
                        </a:rPr>
                        <a:t>TAX CREDIT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D8B57"/>
                    </a:solidFill>
                  </a:tcPr>
                </a:tc>
                <a:extLst>
                  <a:ext uri="{0D108BD9-81ED-4DB2-BD59-A6C34878D82A}">
                    <a16:rowId xmlns:a16="http://schemas.microsoft.com/office/drawing/2014/main" val="10000"/>
                  </a:ext>
                </a:extLst>
              </a:tr>
              <a:tr h="312811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lgn="l" defTabSz="914400" rtl="0" eaLnBrk="1" latinLnBrk="0" hangingPunct="1">
                        <a:buFont typeface="Arial" panose="020B0604020202020204" pitchFamily="34" charset="0"/>
                        <a:buChar char="•"/>
                      </a:pPr>
                      <a:r>
                        <a:rPr lang="en-US" sz="1800" kern="1200" baseline="0" dirty="0">
                          <a:solidFill>
                            <a:schemeClr val="tx1"/>
                          </a:solidFill>
                          <a:latin typeface="+mn-lt"/>
                          <a:ea typeface="+mn-ea"/>
                          <a:cs typeface="+mn-cs"/>
                        </a:rPr>
                        <a:t>Based on the number of units as outlined by HUD guidelines</a:t>
                      </a:r>
                    </a:p>
                    <a:p>
                      <a:pPr marL="285750" indent="-285750" algn="l" defTabSz="914400" rtl="0" eaLnBrk="1" latinLnBrk="0" hangingPunct="1">
                        <a:buFont typeface="Arial" panose="020B0604020202020204" pitchFamily="34" charset="0"/>
                        <a:buChar char="•"/>
                      </a:pPr>
                      <a:endParaRPr lang="en-US" sz="1800" kern="1200" baseline="0" dirty="0">
                        <a:solidFill>
                          <a:schemeClr val="tx1"/>
                        </a:solidFill>
                        <a:latin typeface="+mn-lt"/>
                        <a:ea typeface="+mn-ea"/>
                        <a:cs typeface="+mn-cs"/>
                      </a:endParaRPr>
                    </a:p>
                    <a:p>
                      <a:pPr marL="285750" indent="-285750" algn="l" defTabSz="914400" rtl="0" eaLnBrk="1" latinLnBrk="0" hangingPunct="1">
                        <a:buFont typeface="Arial" panose="020B0604020202020204" pitchFamily="34" charset="0"/>
                        <a:buChar char="•"/>
                      </a:pPr>
                      <a:r>
                        <a:rPr lang="en-US" sz="1800" kern="1200" baseline="0" dirty="0">
                          <a:solidFill>
                            <a:schemeClr val="tx1"/>
                          </a:solidFill>
                          <a:latin typeface="+mn-lt"/>
                          <a:ea typeface="+mn-ea"/>
                          <a:cs typeface="+mn-cs"/>
                        </a:rPr>
                        <a:t>A sampling of files that appear on the EIV New Hires and Income Discrepancy reports will be chosen</a:t>
                      </a:r>
                    </a:p>
                    <a:p>
                      <a:pPr marL="0" indent="0" algn="l" defTabSz="914400" rtl="0" eaLnBrk="1" latinLnBrk="0" hangingPunct="1">
                        <a:buFont typeface="Arial" panose="020B0604020202020204" pitchFamily="34" charset="0"/>
                        <a:buNone/>
                      </a:pPr>
                      <a:endParaRPr lang="en-US" sz="1800" kern="1200" baseline="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lgn="l" defTabSz="914400" rtl="0" eaLnBrk="1" latinLnBrk="0" hangingPunct="1">
                        <a:buFont typeface="Arial" panose="020B0604020202020204" pitchFamily="34" charset="0"/>
                        <a:buChar char="•"/>
                      </a:pPr>
                      <a:r>
                        <a:rPr lang="en-US" sz="1800" kern="1200" baseline="0" dirty="0">
                          <a:solidFill>
                            <a:schemeClr val="tx1"/>
                          </a:solidFill>
                          <a:latin typeface="+mn-lt"/>
                          <a:ea typeface="+mn-ea"/>
                          <a:cs typeface="+mn-cs"/>
                        </a:rPr>
                        <a:t>Follow HUD guidelines</a:t>
                      </a:r>
                    </a:p>
                    <a:p>
                      <a:pPr marL="285750" indent="-285750" algn="l" defTabSz="914400" rtl="0" eaLnBrk="1" latinLnBrk="0" hangingPunct="1">
                        <a:buFont typeface="Arial" panose="020B0604020202020204" pitchFamily="34" charset="0"/>
                        <a:buChar char="•"/>
                      </a:pPr>
                      <a:endParaRPr lang="en-US" sz="1800" kern="1200" baseline="0" dirty="0">
                        <a:solidFill>
                          <a:schemeClr val="tx1"/>
                        </a:solidFill>
                        <a:latin typeface="+mn-lt"/>
                        <a:ea typeface="+mn-ea"/>
                        <a:cs typeface="+mn-cs"/>
                      </a:endParaRPr>
                    </a:p>
                    <a:p>
                      <a:pPr marL="285750" indent="-285750" algn="l" defTabSz="914400" rtl="0" eaLnBrk="1" latinLnBrk="0" hangingPunct="1">
                        <a:buFont typeface="Arial" panose="020B0604020202020204" pitchFamily="34" charset="0"/>
                        <a:buChar char="•"/>
                      </a:pPr>
                      <a:r>
                        <a:rPr lang="en-US" sz="1800" kern="1200" baseline="0" dirty="0">
                          <a:solidFill>
                            <a:schemeClr val="tx1"/>
                          </a:solidFill>
                          <a:latin typeface="+mn-lt"/>
                          <a:ea typeface="+mn-ea"/>
                          <a:cs typeface="+mn-cs"/>
                        </a:rPr>
                        <a:t>EIV does not apply to WHEDA except for TCA or PBCA properties that also have WHEDA financing</a:t>
                      </a:r>
                    </a:p>
                  </a:txBody>
                  <a:tcPr>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lgn="l" defTabSz="914400" rtl="0" eaLnBrk="1" latinLnBrk="0" hangingPunct="1">
                        <a:buFont typeface="Arial" panose="020B0604020202020204" pitchFamily="34" charset="0"/>
                        <a:buChar char="•"/>
                      </a:pPr>
                      <a:r>
                        <a:rPr lang="en-US" sz="1800" kern="1200" baseline="0" dirty="0">
                          <a:solidFill>
                            <a:schemeClr val="tx1"/>
                          </a:solidFill>
                          <a:latin typeface="+mn-lt"/>
                          <a:ea typeface="+mn-ea"/>
                          <a:cs typeface="+mn-cs"/>
                        </a:rPr>
                        <a:t>20% of the LI units </a:t>
                      </a:r>
                    </a:p>
                    <a:p>
                      <a:pPr marL="285750" indent="-285750" algn="l" defTabSz="914400" rtl="0" eaLnBrk="1" latinLnBrk="0" hangingPunct="1">
                        <a:buFont typeface="Arial" panose="020B0604020202020204" pitchFamily="34" charset="0"/>
                        <a:buChar char="•"/>
                      </a:pPr>
                      <a:endParaRPr lang="en-US" sz="1800" kern="1200" baseline="0" dirty="0">
                        <a:solidFill>
                          <a:schemeClr val="tx1"/>
                        </a:solidFill>
                        <a:latin typeface="+mn-lt"/>
                        <a:ea typeface="+mn-ea"/>
                        <a:cs typeface="+mn-cs"/>
                      </a:endParaRPr>
                    </a:p>
                    <a:p>
                      <a:pPr marL="285750" indent="-285750" algn="l" defTabSz="914400" rtl="0" eaLnBrk="1" latinLnBrk="0" hangingPunct="1">
                        <a:buFont typeface="Arial" panose="020B0604020202020204" pitchFamily="34" charset="0"/>
                        <a:buChar char="•"/>
                      </a:pPr>
                      <a:r>
                        <a:rPr lang="en-US" sz="1800" kern="1200" baseline="0" dirty="0">
                          <a:solidFill>
                            <a:schemeClr val="tx1"/>
                          </a:solidFill>
                          <a:latin typeface="+mn-lt"/>
                          <a:ea typeface="+mn-ea"/>
                          <a:cs typeface="+mn-cs"/>
                        </a:rPr>
                        <a:t>Extended Use Period </a:t>
                      </a:r>
                    </a:p>
                    <a:p>
                      <a:pPr marL="0" indent="0" algn="l" defTabSz="914400" rtl="0" eaLnBrk="1" latinLnBrk="0" hangingPunct="1">
                        <a:buFont typeface="Arial" panose="020B0604020202020204" pitchFamily="34" charset="0"/>
                        <a:buNone/>
                      </a:pPr>
                      <a:r>
                        <a:rPr lang="en-US" sz="1800" kern="1200" baseline="0" dirty="0">
                          <a:solidFill>
                            <a:schemeClr val="tx1"/>
                          </a:solidFill>
                          <a:latin typeface="+mn-lt"/>
                          <a:ea typeface="+mn-ea"/>
                          <a:cs typeface="+mn-cs"/>
                        </a:rPr>
                        <a:t>       = 10%</a:t>
                      </a:r>
                    </a:p>
                    <a:p>
                      <a:pPr marL="0" indent="0" algn="l" defTabSz="914400" rtl="0" eaLnBrk="1" latinLnBrk="0" hangingPunct="1">
                        <a:buFont typeface="Arial" panose="020B0604020202020204" pitchFamily="34" charset="0"/>
                        <a:buNone/>
                      </a:pPr>
                      <a:endParaRPr lang="en-US" sz="1800" kern="1200" baseline="0" dirty="0">
                        <a:solidFill>
                          <a:schemeClr val="tx1"/>
                        </a:solidFill>
                        <a:latin typeface="+mn-lt"/>
                        <a:ea typeface="+mn-ea"/>
                        <a:cs typeface="+mn-cs"/>
                      </a:endParaRPr>
                    </a:p>
                    <a:p>
                      <a:pPr marL="285750" indent="-285750" algn="l" defTabSz="914400" rtl="0" eaLnBrk="1" latinLnBrk="0" hangingPunct="1">
                        <a:buFont typeface="Arial" panose="020B0604020202020204" pitchFamily="34" charset="0"/>
                        <a:buChar char="•"/>
                      </a:pPr>
                      <a:r>
                        <a:rPr lang="en-US" sz="1800" kern="1200" baseline="0" dirty="0">
                          <a:solidFill>
                            <a:schemeClr val="tx1"/>
                          </a:solidFill>
                          <a:latin typeface="+mn-lt"/>
                          <a:ea typeface="+mn-ea"/>
                          <a:cs typeface="+mn-cs"/>
                        </a:rPr>
                        <a:t>We choose a variety of files based on income, prior violations and other factors</a:t>
                      </a:r>
                    </a:p>
                    <a:p>
                      <a:pPr marL="0" indent="0" algn="l" defTabSz="914400" rtl="0" eaLnBrk="1" latinLnBrk="0" hangingPunct="1">
                        <a:buFont typeface="Arial" panose="020B0604020202020204" pitchFamily="34" charset="0"/>
                        <a:buNone/>
                      </a:pPr>
                      <a:endParaRPr lang="en-US" sz="1800" kern="1200" baseline="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1D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35906874"/>
      </p:ext>
    </p:extLst>
  </p:cSld>
  <p:clrMapOvr>
    <a:masterClrMapping/>
  </p:clrMapOvr>
</p:sld>
</file>

<file path=ppt/theme/theme1.xml><?xml version="1.0" encoding="utf-8"?>
<a:theme xmlns:a="http://schemas.openxmlformats.org/drawingml/2006/main" name="Section Divider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int with blank.pptm" id="{D0A2611D-0949-4259-87E7-F91047AD9CD6}" vid="{06ACBA37-DD1C-4EA3-AA88-D24382F4FD01}"/>
    </a:ext>
  </a:extLst>
</a:theme>
</file>

<file path=ppt/theme/theme2.xml><?xml version="1.0" encoding="utf-8"?>
<a:theme xmlns:a="http://schemas.openxmlformats.org/drawingml/2006/main" name="WHEDA Office Internal Slides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int with blank.pptm" id="{D0A2611D-0949-4259-87E7-F91047AD9CD6}" vid="{5C50DBA1-2D61-413A-8903-EFD7CC795AF7}"/>
    </a:ext>
  </a:extLst>
</a:theme>
</file>

<file path=ppt/theme/theme3.xml><?xml version="1.0" encoding="utf-8"?>
<a:theme xmlns:a="http://schemas.openxmlformats.org/drawingml/2006/main" name="1_Business Unit Closing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int with blank.pptm" id="{D0A2611D-0949-4259-87E7-F91047AD9CD6}" vid="{A2C7A698-1450-4DC6-B994-8F7EFC85D9AD}"/>
    </a:ext>
  </a:extLst>
</a:theme>
</file>

<file path=ppt/theme/theme4.xml><?xml version="1.0" encoding="utf-8"?>
<a:theme xmlns:a="http://schemas.openxmlformats.org/drawingml/2006/main" name="pptA3D1.tm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WHEDA Internal Template</Template>
  <TotalTime>1115</TotalTime>
  <Words>2219</Words>
  <Application>Microsoft Office PowerPoint</Application>
  <PresentationFormat>On-screen Show (4:3)</PresentationFormat>
  <Paragraphs>360</Paragraphs>
  <Slides>39</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39</vt:i4>
      </vt:variant>
    </vt:vector>
  </HeadingPairs>
  <TitlesOfParts>
    <vt:vector size="50" baseType="lpstr">
      <vt:lpstr>Arial</vt:lpstr>
      <vt:lpstr>Calibri</vt:lpstr>
      <vt:lpstr>Courier New</vt:lpstr>
      <vt:lpstr>Gotham Rounded Bold</vt:lpstr>
      <vt:lpstr>Gotham Rounded Book</vt:lpstr>
      <vt:lpstr>Gotham Rounded Medium</vt:lpstr>
      <vt:lpstr>Wingdings</vt:lpstr>
      <vt:lpstr>Section Dividers</vt:lpstr>
      <vt:lpstr>WHEDA Office Internal Slides </vt:lpstr>
      <vt:lpstr>1_Business Unit Closing Slides</vt:lpstr>
      <vt:lpstr>pptA3D1.tmp</vt:lpstr>
      <vt:lpstr>   2019 WAHA Conference September 18, 2019</vt:lpstr>
      <vt:lpstr>Risk and Compliance  Offices &amp; Responsibilities</vt:lpstr>
      <vt:lpstr>Risk &amp; Compliance  Contact Info</vt:lpstr>
      <vt:lpstr>What is an MOR?</vt:lpstr>
      <vt:lpstr>Why do so many different agencies perform reviews?</vt:lpstr>
      <vt:lpstr>What are the goals of an MOR?</vt:lpstr>
      <vt:lpstr>Review Cycle Guidelines</vt:lpstr>
      <vt:lpstr>How does WHEDA prepare?</vt:lpstr>
      <vt:lpstr>How are files chosen for a review?</vt:lpstr>
      <vt:lpstr>HUD File Review Requirements</vt:lpstr>
      <vt:lpstr>PHYSICAL Review: How does WHEDA choose  the units they inspect?</vt:lpstr>
      <vt:lpstr>Written Notice to the Tenants</vt:lpstr>
      <vt:lpstr>How can Owner/Agent prepare?</vt:lpstr>
      <vt:lpstr>How can Owner/Agent prepare?</vt:lpstr>
      <vt:lpstr>What is WHEDA looking for  while on-site?</vt:lpstr>
      <vt:lpstr>Common Physical Review Findings</vt:lpstr>
      <vt:lpstr>Common Physical Review Findings</vt:lpstr>
      <vt:lpstr>Common Physical Review Findings</vt:lpstr>
      <vt:lpstr>Initial 15 Years vs Extended Use Period (Tax Credit Properties)</vt:lpstr>
      <vt:lpstr>Common File Review Findings</vt:lpstr>
      <vt:lpstr>Common File Review Findings</vt:lpstr>
      <vt:lpstr>Common File Review Findings</vt:lpstr>
      <vt:lpstr>Common File Review Findings (HUD MORs only)</vt:lpstr>
      <vt:lpstr>HUD Enterprise Income Verification  (EIV) Reports</vt:lpstr>
      <vt:lpstr>HUD Enterprise Income Verification  (EIV) Reports</vt:lpstr>
      <vt:lpstr>What is the owner/agent’s responsibility  after an MOR?</vt:lpstr>
      <vt:lpstr>Additional Fees </vt:lpstr>
      <vt:lpstr>Fees – Condition of Occupancy-Tax Credit Properties</vt:lpstr>
      <vt:lpstr>Application &amp; Recertification Process</vt:lpstr>
      <vt:lpstr>Sample Tax Credit Forms</vt:lpstr>
      <vt:lpstr>Sample Tax Credit Forms</vt:lpstr>
      <vt:lpstr>Sample Tax Credit Forms</vt:lpstr>
      <vt:lpstr>Violence Against Women Act (VAWA)</vt:lpstr>
      <vt:lpstr>VAWA Final Rule</vt:lpstr>
      <vt:lpstr>VAWA Final Rule</vt:lpstr>
      <vt:lpstr>VAWA Procedures</vt:lpstr>
      <vt:lpstr>VAWA Procedures</vt:lpstr>
      <vt:lpstr>PowerPoint Presentation</vt:lpstr>
      <vt:lpstr>Presenters</vt:lpstr>
    </vt:vector>
  </TitlesOfParts>
  <Company>WHEDA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Public Finance Authority  January 18, 2017</dc:title>
  <dc:creator>Brenda Marquardt</dc:creator>
  <cp:lastModifiedBy>Bonnie Robertson</cp:lastModifiedBy>
  <cp:revision>137</cp:revision>
  <cp:lastPrinted>2018-07-11T20:54:49Z</cp:lastPrinted>
  <dcterms:created xsi:type="dcterms:W3CDTF">2017-01-17T17:37:08Z</dcterms:created>
  <dcterms:modified xsi:type="dcterms:W3CDTF">2019-09-03T20:42:52Z</dcterms:modified>
</cp:coreProperties>
</file>