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62" r:id="rId2"/>
    <p:sldId id="490" r:id="rId3"/>
    <p:sldId id="525" r:id="rId4"/>
    <p:sldId id="302" r:id="rId5"/>
    <p:sldId id="564" r:id="rId6"/>
    <p:sldId id="527" r:id="rId7"/>
    <p:sldId id="565" r:id="rId8"/>
    <p:sldId id="528" r:id="rId9"/>
    <p:sldId id="529" r:id="rId10"/>
    <p:sldId id="530" r:id="rId11"/>
    <p:sldId id="566" r:id="rId12"/>
    <p:sldId id="531" r:id="rId13"/>
    <p:sldId id="532" r:id="rId14"/>
    <p:sldId id="563"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yo, Kimberly B" initials="MKB" lastIdx="4" clrIdx="0">
    <p:extLst>
      <p:ext uri="{19B8F6BF-5375-455C-9EA6-DF929625EA0E}">
        <p15:presenceInfo xmlns:p15="http://schemas.microsoft.com/office/powerpoint/2012/main" userId="S-1-5-21-746137067-1677128483-1177238915-1090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AFEB"/>
    <a:srgbClr val="009900"/>
    <a:srgbClr val="2F5597"/>
    <a:srgbClr val="008080"/>
    <a:srgbClr val="548235"/>
    <a:srgbClr val="4D4DD3"/>
    <a:srgbClr val="8080E0"/>
    <a:srgbClr val="3D3DCF"/>
    <a:srgbClr val="52459F"/>
    <a:srgbClr val="BC28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642" autoAdjust="0"/>
  </p:normalViewPr>
  <p:slideViewPr>
    <p:cSldViewPr snapToGrid="0">
      <p:cViewPr varScale="1">
        <p:scale>
          <a:sx n="101" d="100"/>
          <a:sy n="101" d="100"/>
        </p:scale>
        <p:origin x="990" y="11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A21E43-41CA-4788-8FB9-FE318C83B825}"/>
              </a:ext>
            </a:extLst>
          </p:cNvPr>
          <p:cNvSpPr>
            <a:spLocks noGrp="1"/>
          </p:cNvSpPr>
          <p:nvPr>
            <p:ph type="hdr" sz="quarter"/>
          </p:nvPr>
        </p:nvSpPr>
        <p:spPr>
          <a:xfrm>
            <a:off x="2" y="2"/>
            <a:ext cx="3042648" cy="466725"/>
          </a:xfrm>
          <a:prstGeom prst="rect">
            <a:avLst/>
          </a:prstGeom>
        </p:spPr>
        <p:txBody>
          <a:bodyPr vert="horz" lIns="91429" tIns="45715" rIns="91429" bIns="45715" rtlCol="0"/>
          <a:lstStyle>
            <a:lvl1pPr algn="l">
              <a:defRPr sz="1200"/>
            </a:lvl1pPr>
          </a:lstStyle>
          <a:p>
            <a:endParaRPr lang="en-US" dirty="0"/>
          </a:p>
        </p:txBody>
      </p:sp>
      <p:sp>
        <p:nvSpPr>
          <p:cNvPr id="3" name="Date Placeholder 2">
            <a:extLst>
              <a:ext uri="{FF2B5EF4-FFF2-40B4-BE49-F238E27FC236}">
                <a16:creationId xmlns:a16="http://schemas.microsoft.com/office/drawing/2014/main" id="{16AA01D3-BFA0-45F8-9C86-026AA3540940}"/>
              </a:ext>
            </a:extLst>
          </p:cNvPr>
          <p:cNvSpPr>
            <a:spLocks noGrp="1"/>
          </p:cNvSpPr>
          <p:nvPr>
            <p:ph type="dt" sz="quarter" idx="1"/>
          </p:nvPr>
        </p:nvSpPr>
        <p:spPr>
          <a:xfrm>
            <a:off x="3978850" y="2"/>
            <a:ext cx="3042648" cy="466725"/>
          </a:xfrm>
          <a:prstGeom prst="rect">
            <a:avLst/>
          </a:prstGeom>
        </p:spPr>
        <p:txBody>
          <a:bodyPr vert="horz" lIns="91429" tIns="45715" rIns="91429" bIns="45715" rtlCol="0"/>
          <a:lstStyle>
            <a:lvl1pPr algn="r">
              <a:defRPr sz="1200"/>
            </a:lvl1pPr>
          </a:lstStyle>
          <a:p>
            <a:fld id="{4EFB7BB3-E3C7-4DC1-9067-33AAC8164B7D}" type="datetimeFigureOut">
              <a:rPr lang="en-US" smtClean="0"/>
              <a:pPr/>
              <a:t>8/20/2019</a:t>
            </a:fld>
            <a:endParaRPr lang="en-US" dirty="0"/>
          </a:p>
        </p:txBody>
      </p:sp>
      <p:sp>
        <p:nvSpPr>
          <p:cNvPr id="4" name="Footer Placeholder 3">
            <a:extLst>
              <a:ext uri="{FF2B5EF4-FFF2-40B4-BE49-F238E27FC236}">
                <a16:creationId xmlns:a16="http://schemas.microsoft.com/office/drawing/2014/main" id="{EE60C5F4-DFA3-4FE6-8671-65AFF3192416}"/>
              </a:ext>
            </a:extLst>
          </p:cNvPr>
          <p:cNvSpPr>
            <a:spLocks noGrp="1"/>
          </p:cNvSpPr>
          <p:nvPr>
            <p:ph type="ftr" sz="quarter" idx="2"/>
          </p:nvPr>
        </p:nvSpPr>
        <p:spPr>
          <a:xfrm>
            <a:off x="2" y="8842377"/>
            <a:ext cx="3042648" cy="466725"/>
          </a:xfrm>
          <a:prstGeom prst="rect">
            <a:avLst/>
          </a:prstGeom>
        </p:spPr>
        <p:txBody>
          <a:bodyPr vert="horz" lIns="91429" tIns="45715" rIns="91429" bIns="45715"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F5CE6DE-B487-4B31-B01E-F86F8FB92EA5}"/>
              </a:ext>
            </a:extLst>
          </p:cNvPr>
          <p:cNvSpPr>
            <a:spLocks noGrp="1"/>
          </p:cNvSpPr>
          <p:nvPr>
            <p:ph type="sldNum" sz="quarter" idx="3"/>
          </p:nvPr>
        </p:nvSpPr>
        <p:spPr>
          <a:xfrm>
            <a:off x="3978850" y="8842377"/>
            <a:ext cx="3042648" cy="466725"/>
          </a:xfrm>
          <a:prstGeom prst="rect">
            <a:avLst/>
          </a:prstGeom>
        </p:spPr>
        <p:txBody>
          <a:bodyPr vert="horz" lIns="91429" tIns="45715" rIns="91429" bIns="45715" rtlCol="0" anchor="b"/>
          <a:lstStyle>
            <a:lvl1pPr algn="r">
              <a:defRPr sz="1200"/>
            </a:lvl1pPr>
          </a:lstStyle>
          <a:p>
            <a:fld id="{321F3E61-6802-4E60-B12C-66287AC085D0}" type="slidenum">
              <a:rPr lang="en-US" smtClean="0"/>
              <a:pPr/>
              <a:t>‹#›</a:t>
            </a:fld>
            <a:endParaRPr lang="en-US" dirty="0"/>
          </a:p>
        </p:txBody>
      </p:sp>
    </p:spTree>
    <p:extLst>
      <p:ext uri="{BB962C8B-B14F-4D97-AF65-F5344CB8AC3E}">
        <p14:creationId xmlns:p14="http://schemas.microsoft.com/office/powerpoint/2010/main" val="265931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43665" cy="466417"/>
          </a:xfrm>
          <a:prstGeom prst="rect">
            <a:avLst/>
          </a:prstGeom>
        </p:spPr>
        <p:txBody>
          <a:bodyPr vert="horz" lIns="92042" tIns="46021" rIns="92042" bIns="46021" rtlCol="0"/>
          <a:lstStyle>
            <a:lvl1pPr algn="l">
              <a:defRPr sz="1200"/>
            </a:lvl1pPr>
          </a:lstStyle>
          <a:p>
            <a:endParaRPr lang="en-US" dirty="0"/>
          </a:p>
        </p:txBody>
      </p:sp>
      <p:sp>
        <p:nvSpPr>
          <p:cNvPr id="3" name="Date Placeholder 2"/>
          <p:cNvSpPr>
            <a:spLocks noGrp="1"/>
          </p:cNvSpPr>
          <p:nvPr>
            <p:ph type="dt" idx="1"/>
          </p:nvPr>
        </p:nvSpPr>
        <p:spPr>
          <a:xfrm>
            <a:off x="3977827" y="3"/>
            <a:ext cx="3043665" cy="466417"/>
          </a:xfrm>
          <a:prstGeom prst="rect">
            <a:avLst/>
          </a:prstGeom>
        </p:spPr>
        <p:txBody>
          <a:bodyPr vert="horz" lIns="92042" tIns="46021" rIns="92042" bIns="46021" rtlCol="0"/>
          <a:lstStyle>
            <a:lvl1pPr algn="r">
              <a:defRPr sz="1200"/>
            </a:lvl1pPr>
          </a:lstStyle>
          <a:p>
            <a:fld id="{F5307AA5-6FB6-440D-AA7D-0BABB06B1F82}" type="datetimeFigureOut">
              <a:rPr lang="en-US"/>
              <a:pPr/>
              <a:t>8/20/2019</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2042" tIns="46021" rIns="92042" bIns="46021" rtlCol="0" anchor="ctr"/>
          <a:lstStyle/>
          <a:p>
            <a:endParaRPr lang="en-US" dirty="0"/>
          </a:p>
        </p:txBody>
      </p:sp>
      <p:sp>
        <p:nvSpPr>
          <p:cNvPr id="5" name="Notes Placeholder 4"/>
          <p:cNvSpPr>
            <a:spLocks noGrp="1"/>
          </p:cNvSpPr>
          <p:nvPr>
            <p:ph type="body" sz="quarter" idx="3"/>
          </p:nvPr>
        </p:nvSpPr>
        <p:spPr>
          <a:xfrm>
            <a:off x="702634" y="4479845"/>
            <a:ext cx="5617837" cy="3665618"/>
          </a:xfrm>
          <a:prstGeom prst="rect">
            <a:avLst/>
          </a:prstGeom>
        </p:spPr>
        <p:txBody>
          <a:bodyPr vert="horz" lIns="92042" tIns="46021" rIns="92042" bIns="4602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684"/>
            <a:ext cx="3043665" cy="466416"/>
          </a:xfrm>
          <a:prstGeom prst="rect">
            <a:avLst/>
          </a:prstGeom>
        </p:spPr>
        <p:txBody>
          <a:bodyPr vert="horz" lIns="92042" tIns="46021" rIns="92042" bIns="460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7827" y="8842684"/>
            <a:ext cx="3043665" cy="466416"/>
          </a:xfrm>
          <a:prstGeom prst="rect">
            <a:avLst/>
          </a:prstGeom>
        </p:spPr>
        <p:txBody>
          <a:bodyPr vert="horz" lIns="92042" tIns="46021" rIns="92042" bIns="46021" rtlCol="0" anchor="b"/>
          <a:lstStyle>
            <a:lvl1pPr algn="r">
              <a:defRPr sz="1200"/>
            </a:lvl1pPr>
          </a:lstStyle>
          <a:p>
            <a:fld id="{CBD5660C-10D2-43F3-A38C-E124E5F00E01}" type="slidenum">
              <a:rPr lang="en-US"/>
              <a:pPr/>
              <a:t>‹#›</a:t>
            </a:fld>
            <a:endParaRPr lang="en-US" dirty="0"/>
          </a:p>
        </p:txBody>
      </p:sp>
    </p:spTree>
    <p:extLst>
      <p:ext uri="{BB962C8B-B14F-4D97-AF65-F5344CB8AC3E}">
        <p14:creationId xmlns:p14="http://schemas.microsoft.com/office/powerpoint/2010/main" val="3561392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pPr/>
              <a:t>1</a:t>
            </a:fld>
            <a:endParaRPr lang="en-US" dirty="0"/>
          </a:p>
        </p:txBody>
      </p:sp>
    </p:spTree>
    <p:extLst>
      <p:ext uri="{BB962C8B-B14F-4D97-AF65-F5344CB8AC3E}">
        <p14:creationId xmlns:p14="http://schemas.microsoft.com/office/powerpoint/2010/main" val="3559358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10</a:t>
            </a:fld>
            <a:endParaRPr lang="en-US" dirty="0"/>
          </a:p>
        </p:txBody>
      </p:sp>
    </p:spTree>
    <p:extLst>
      <p:ext uri="{BB962C8B-B14F-4D97-AF65-F5344CB8AC3E}">
        <p14:creationId xmlns:p14="http://schemas.microsoft.com/office/powerpoint/2010/main" val="85777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11</a:t>
            </a:fld>
            <a:endParaRPr lang="en-US" dirty="0"/>
          </a:p>
        </p:txBody>
      </p:sp>
    </p:spTree>
    <p:extLst>
      <p:ext uri="{BB962C8B-B14F-4D97-AF65-F5344CB8AC3E}">
        <p14:creationId xmlns:p14="http://schemas.microsoft.com/office/powerpoint/2010/main" val="2380577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12</a:t>
            </a:fld>
            <a:endParaRPr lang="en-US" dirty="0"/>
          </a:p>
        </p:txBody>
      </p:sp>
    </p:spTree>
    <p:extLst>
      <p:ext uri="{BB962C8B-B14F-4D97-AF65-F5344CB8AC3E}">
        <p14:creationId xmlns:p14="http://schemas.microsoft.com/office/powerpoint/2010/main" val="2113518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13</a:t>
            </a:fld>
            <a:endParaRPr lang="en-US" dirty="0"/>
          </a:p>
        </p:txBody>
      </p:sp>
    </p:spTree>
    <p:extLst>
      <p:ext uri="{BB962C8B-B14F-4D97-AF65-F5344CB8AC3E}">
        <p14:creationId xmlns:p14="http://schemas.microsoft.com/office/powerpoint/2010/main" val="1217932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2</a:t>
            </a:fld>
            <a:endParaRPr lang="en-US" dirty="0"/>
          </a:p>
        </p:txBody>
      </p:sp>
    </p:spTree>
    <p:extLst>
      <p:ext uri="{BB962C8B-B14F-4D97-AF65-F5344CB8AC3E}">
        <p14:creationId xmlns:p14="http://schemas.microsoft.com/office/powerpoint/2010/main" val="42107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3</a:t>
            </a:fld>
            <a:endParaRPr lang="en-US" dirty="0"/>
          </a:p>
        </p:txBody>
      </p:sp>
    </p:spTree>
    <p:extLst>
      <p:ext uri="{BB962C8B-B14F-4D97-AF65-F5344CB8AC3E}">
        <p14:creationId xmlns:p14="http://schemas.microsoft.com/office/powerpoint/2010/main" val="358413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4</a:t>
            </a:fld>
            <a:endParaRPr lang="en-US" dirty="0"/>
          </a:p>
        </p:txBody>
      </p:sp>
    </p:spTree>
    <p:extLst>
      <p:ext uri="{BB962C8B-B14F-4D97-AF65-F5344CB8AC3E}">
        <p14:creationId xmlns:p14="http://schemas.microsoft.com/office/powerpoint/2010/main" val="1924217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5</a:t>
            </a:fld>
            <a:endParaRPr lang="en-US" dirty="0"/>
          </a:p>
        </p:txBody>
      </p:sp>
    </p:spTree>
    <p:extLst>
      <p:ext uri="{BB962C8B-B14F-4D97-AF65-F5344CB8AC3E}">
        <p14:creationId xmlns:p14="http://schemas.microsoft.com/office/powerpoint/2010/main" val="1654623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6</a:t>
            </a:fld>
            <a:endParaRPr lang="en-US" dirty="0"/>
          </a:p>
        </p:txBody>
      </p:sp>
    </p:spTree>
    <p:extLst>
      <p:ext uri="{BB962C8B-B14F-4D97-AF65-F5344CB8AC3E}">
        <p14:creationId xmlns:p14="http://schemas.microsoft.com/office/powerpoint/2010/main" val="2427636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7</a:t>
            </a:fld>
            <a:endParaRPr lang="en-US" dirty="0"/>
          </a:p>
        </p:txBody>
      </p:sp>
    </p:spTree>
    <p:extLst>
      <p:ext uri="{BB962C8B-B14F-4D97-AF65-F5344CB8AC3E}">
        <p14:creationId xmlns:p14="http://schemas.microsoft.com/office/powerpoint/2010/main" val="4240533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8</a:t>
            </a:fld>
            <a:endParaRPr lang="en-US" dirty="0"/>
          </a:p>
        </p:txBody>
      </p:sp>
    </p:spTree>
    <p:extLst>
      <p:ext uri="{BB962C8B-B14F-4D97-AF65-F5344CB8AC3E}">
        <p14:creationId xmlns:p14="http://schemas.microsoft.com/office/powerpoint/2010/main" val="1285207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a:pPr/>
              <a:t>9</a:t>
            </a:fld>
            <a:endParaRPr lang="en-US" dirty="0"/>
          </a:p>
        </p:txBody>
      </p:sp>
    </p:spTree>
    <p:extLst>
      <p:ext uri="{BB962C8B-B14F-4D97-AF65-F5344CB8AC3E}">
        <p14:creationId xmlns:p14="http://schemas.microsoft.com/office/powerpoint/2010/main" val="3889819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D08F1E-BA46-47C9-92FD-0CFA7B256555}"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3719174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37AF7E-A886-4C0A-B3DB-EF85FFA737F9}"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195293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6FF594-AEC5-41D2-8DBB-B2CD04741D06}"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174164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542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1229A6-8B2E-4BDB-B1DC-A0EBA047AE78}"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6E65E-92B5-4B18-BE66-17D27D1D6D0B}" type="slidenum">
              <a:rPr lang="en-US" smtClean="0"/>
              <a:pPr/>
              <a:t>‹#›</a:t>
            </a:fld>
            <a:endParaRPr lang="en-US" dirty="0"/>
          </a:p>
        </p:txBody>
      </p:sp>
      <p:pic>
        <p:nvPicPr>
          <p:cNvPr id="7" name="Picture 6">
            <a:extLst>
              <a:ext uri="{FF2B5EF4-FFF2-40B4-BE49-F238E27FC236}">
                <a16:creationId xmlns:a16="http://schemas.microsoft.com/office/drawing/2014/main" id="{77ACF551-6FBE-433F-A84B-9B315B66E0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607" y="0"/>
            <a:ext cx="3882044" cy="1126554"/>
          </a:xfrm>
          <a:prstGeom prst="rect">
            <a:avLst/>
          </a:prstGeom>
        </p:spPr>
      </p:pic>
    </p:spTree>
    <p:extLst>
      <p:ext uri="{BB962C8B-B14F-4D97-AF65-F5344CB8AC3E}">
        <p14:creationId xmlns:p14="http://schemas.microsoft.com/office/powerpoint/2010/main" val="3301909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D1F8F4-994D-4F61-8669-42817EC3D0BD}"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31655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51DE4D-E51F-47E3-B379-8FC22014228C}" type="datetime1">
              <a:rPr lang="en-US" smtClean="0"/>
              <a:pPr/>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4458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7AAC72-8884-4E2F-9B53-07F3BB907D9F}" type="datetime1">
              <a:rPr lang="en-US" smtClean="0"/>
              <a:pPr/>
              <a:t>8/20/2019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14331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5CD1C6-E549-45B2-8CA2-59B625B4EBAA}" type="datetime1">
              <a:rPr lang="en-US" smtClean="0"/>
              <a:pPr/>
              <a:t>8/20/2019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147769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ED90F-20B8-4378-AC52-F1534477E4DD}" type="datetime1">
              <a:rPr lang="en-US" smtClean="0"/>
              <a:pPr/>
              <a:t>8/20/2019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130174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967B7D-6540-46D2-B0EB-ABFFDC090246}" type="datetime1">
              <a:rPr lang="en-US" smtClean="0"/>
              <a:pPr/>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367896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E0439D-34E4-49CF-8466-D78CB3AA010E}" type="datetime1">
              <a:rPr lang="en-US" smtClean="0"/>
              <a:pPr/>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3177945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7327C-C2E1-4A38-870B-6FF3CCB8746E}" type="datetime1">
              <a:rPr lang="en-US" smtClean="0"/>
              <a:pPr/>
              <a:t>8/20/2019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6E65E-92B5-4B18-BE66-17D27D1D6D0B}" type="slidenum">
              <a:rPr lang="en-US" smtClean="0"/>
              <a:pPr/>
              <a:t>‹#›</a:t>
            </a:fld>
            <a:endParaRPr lang="en-US" dirty="0"/>
          </a:p>
        </p:txBody>
      </p:sp>
    </p:spTree>
    <p:extLst>
      <p:ext uri="{BB962C8B-B14F-4D97-AF65-F5344CB8AC3E}">
        <p14:creationId xmlns:p14="http://schemas.microsoft.com/office/powerpoint/2010/main" val="2723873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www.hud.gov/program_offices/public_indian_housing/programs/ph/am/of/opfnd201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hud.gov/sites/dfiles/PIH/documents/POS8%20ExplanOblgJulAugSep%2020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hyperlink" Target="https://www.hud.gov/sites/dfiles/PIH/documents/WI_JulAugSepRpt201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937" y="2570678"/>
            <a:ext cx="9144000" cy="1716644"/>
          </a:xfrm>
        </p:spPr>
        <p:txBody>
          <a:bodyPr anchor="ctr">
            <a:normAutofit fontScale="90000"/>
          </a:bodyPr>
          <a:lstStyle/>
          <a:p>
            <a:r>
              <a:rPr lang="en-US" sz="3600" b="1" dirty="0">
                <a:cs typeface="+mj-ea"/>
              </a:rPr>
              <a:t>Milwaukee Public Housing:</a:t>
            </a:r>
            <a:br>
              <a:rPr lang="en-US" sz="3600" b="1" dirty="0">
                <a:cs typeface="+mj-ea"/>
              </a:rPr>
            </a:br>
            <a:br>
              <a:rPr lang="en-US" sz="3600" b="1" dirty="0">
                <a:cs typeface="+mj-ea"/>
              </a:rPr>
            </a:br>
            <a:r>
              <a:rPr lang="en-US" sz="3600" b="1" dirty="0">
                <a:cs typeface="+mj-ea"/>
              </a:rPr>
              <a:t>Determining the </a:t>
            </a:r>
            <a:r>
              <a:rPr lang="en-US" sz="3600" b="1" dirty="0" err="1">
                <a:cs typeface="+mj-ea"/>
              </a:rPr>
              <a:t>OpFund</a:t>
            </a:r>
            <a:r>
              <a:rPr lang="en-US" sz="3600" b="1" dirty="0">
                <a:cs typeface="+mj-ea"/>
              </a:rPr>
              <a:t> Amounts Available For Draws</a:t>
            </a:r>
            <a:br>
              <a:rPr lang="en-US" sz="3600" b="1" dirty="0">
                <a:cs typeface="+mj-ea"/>
              </a:rPr>
            </a:br>
            <a:endParaRPr lang="en-US" sz="3600" dirty="0">
              <a:latin typeface="+mn-lt"/>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7385" y="600360"/>
            <a:ext cx="6425105" cy="1864540"/>
          </a:xfrm>
          <a:prstGeom prst="rect">
            <a:avLst/>
          </a:prstGeom>
        </p:spPr>
      </p:pic>
      <p:sp>
        <p:nvSpPr>
          <p:cNvPr id="3" name="TextBox 2">
            <a:extLst>
              <a:ext uri="{FF2B5EF4-FFF2-40B4-BE49-F238E27FC236}">
                <a16:creationId xmlns:a16="http://schemas.microsoft.com/office/drawing/2014/main" id="{700F326E-5E39-4AF5-9CE2-691281D8B99F}"/>
              </a:ext>
            </a:extLst>
          </p:cNvPr>
          <p:cNvSpPr txBox="1"/>
          <p:nvPr/>
        </p:nvSpPr>
        <p:spPr>
          <a:xfrm>
            <a:off x="924448" y="5004568"/>
            <a:ext cx="4720977" cy="707886"/>
          </a:xfrm>
          <a:prstGeom prst="rect">
            <a:avLst/>
          </a:prstGeom>
          <a:noFill/>
        </p:spPr>
        <p:txBody>
          <a:bodyPr wrap="square" rtlCol="0">
            <a:spAutoFit/>
          </a:bodyPr>
          <a:lstStyle/>
          <a:p>
            <a:endParaRPr lang="en-US" sz="2000" dirty="0"/>
          </a:p>
          <a:p>
            <a:r>
              <a:rPr lang="en-US" sz="2000" b="1" dirty="0"/>
              <a:t>Presented By: Eric Hau</a:t>
            </a:r>
            <a:endParaRPr lang="en-US" sz="2000" dirty="0"/>
          </a:p>
        </p:txBody>
      </p:sp>
      <p:pic>
        <p:nvPicPr>
          <p:cNvPr id="5" name="Picture 4">
            <a:extLst>
              <a:ext uri="{FF2B5EF4-FFF2-40B4-BE49-F238E27FC236}">
                <a16:creationId xmlns:a16="http://schemas.microsoft.com/office/drawing/2014/main" id="{38341DA6-7E94-4CBE-8D00-57650B55EC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3122" y="4575699"/>
            <a:ext cx="3706835" cy="1992304"/>
          </a:xfrm>
          <a:prstGeom prst="rect">
            <a:avLst/>
          </a:prstGeom>
        </p:spPr>
      </p:pic>
    </p:spTree>
    <p:extLst>
      <p:ext uri="{BB962C8B-B14F-4D97-AF65-F5344CB8AC3E}">
        <p14:creationId xmlns:p14="http://schemas.microsoft.com/office/powerpoint/2010/main" val="1463829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10</a:t>
            </a:fld>
            <a:endParaRPr lang="en-US" dirty="0"/>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838200" y="290512"/>
            <a:ext cx="10515600" cy="1325563"/>
          </a:xfrm>
        </p:spPr>
        <p:txBody>
          <a:bodyPr>
            <a:normAutofit/>
          </a:bodyPr>
          <a:lstStyle/>
          <a:p>
            <a:pPr algn="r"/>
            <a:r>
              <a:rPr lang="en-US" sz="1800" b="1" dirty="0"/>
              <a:t>But where does the Authorized Amount come from?  And how is it calculated</a:t>
            </a:r>
            <a:r>
              <a:rPr lang="en-US" sz="2400" b="1" dirty="0"/>
              <a:t>?</a:t>
            </a:r>
            <a:br>
              <a:rPr lang="en-US" sz="2400" b="1" dirty="0"/>
            </a:br>
            <a:br>
              <a:rPr lang="en-US" sz="2400" b="1" dirty="0"/>
            </a:br>
            <a:r>
              <a:rPr lang="en-US" sz="1950" b="1" dirty="0"/>
              <a:t>And why doesn’t it come close to matching the eligibility amount that was on my 52723?</a:t>
            </a:r>
          </a:p>
        </p:txBody>
      </p:sp>
      <p:sp>
        <p:nvSpPr>
          <p:cNvPr id="5" name="TextBox 4">
            <a:extLst>
              <a:ext uri="{FF2B5EF4-FFF2-40B4-BE49-F238E27FC236}">
                <a16:creationId xmlns:a16="http://schemas.microsoft.com/office/drawing/2014/main" id="{1FF7172E-0618-4562-B31D-FBC7D7073BF2}"/>
              </a:ext>
            </a:extLst>
          </p:cNvPr>
          <p:cNvSpPr txBox="1"/>
          <p:nvPr/>
        </p:nvSpPr>
        <p:spPr>
          <a:xfrm>
            <a:off x="852487" y="3052117"/>
            <a:ext cx="10806113" cy="2000548"/>
          </a:xfrm>
          <a:prstGeom prst="rect">
            <a:avLst/>
          </a:prstGeom>
          <a:noFill/>
        </p:spPr>
        <p:txBody>
          <a:bodyPr wrap="square" rtlCol="0">
            <a:spAutoFit/>
          </a:bodyPr>
          <a:lstStyle/>
          <a:p>
            <a:r>
              <a:rPr lang="en-US" sz="2000" dirty="0"/>
              <a:t>Each year the </a:t>
            </a:r>
            <a:r>
              <a:rPr lang="en-US" sz="2000" dirty="0" err="1"/>
              <a:t>OpSub</a:t>
            </a:r>
            <a:r>
              <a:rPr lang="en-US" sz="2000" dirty="0"/>
              <a:t> folks publish an </a:t>
            </a:r>
            <a:r>
              <a:rPr lang="en-US" sz="2000" dirty="0" err="1"/>
              <a:t>OpSub</a:t>
            </a:r>
            <a:r>
              <a:rPr lang="en-US" sz="2000" dirty="0"/>
              <a:t> Processing page for that year.  Here’s a link to this year’s:</a:t>
            </a:r>
          </a:p>
          <a:p>
            <a:endParaRPr lang="en-US" sz="2000" dirty="0"/>
          </a:p>
          <a:p>
            <a:r>
              <a:rPr lang="en-US" sz="2000" dirty="0">
                <a:hlinkClick r:id="rId3"/>
              </a:rPr>
              <a:t>https://www.hud.gov/program_offices/public_indian_housing/programs/ph/am/of/opfnd2019</a:t>
            </a:r>
            <a:endParaRPr lang="en-US" sz="2000" dirty="0"/>
          </a:p>
          <a:p>
            <a:endParaRPr lang="en-US" sz="2000" dirty="0"/>
          </a:p>
          <a:p>
            <a:r>
              <a:rPr lang="en-US" sz="2000" dirty="0"/>
              <a:t>This is where we will find our answers to all of these questions.</a:t>
            </a:r>
          </a:p>
          <a:p>
            <a:endParaRPr lang="en-US" sz="2400" dirty="0"/>
          </a:p>
        </p:txBody>
      </p:sp>
    </p:spTree>
    <p:extLst>
      <p:ext uri="{BB962C8B-B14F-4D97-AF65-F5344CB8AC3E}">
        <p14:creationId xmlns:p14="http://schemas.microsoft.com/office/powerpoint/2010/main" val="360772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0" end="0"/>
                                            </p:txEl>
                                          </p:spTgt>
                                        </p:tgtEl>
                                      </p:cBhvr>
                                    </p:animEffect>
                                    <p:animScale>
                                      <p:cBhvr>
                                        <p:cTn id="7" dur="250" autoRev="1" fill="hold"/>
                                        <p:tgtEl>
                                          <p:spTgt spid="5">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5">
                                            <p:txEl>
                                              <p:pRg st="2" end="2"/>
                                            </p:txEl>
                                          </p:spTgt>
                                        </p:tgtEl>
                                      </p:cBhvr>
                                    </p:animEffect>
                                    <p:animScale>
                                      <p:cBhvr>
                                        <p:cTn id="12" dur="250" autoRev="1" fill="hold"/>
                                        <p:tgtEl>
                                          <p:spTgt spid="5">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5">
                                            <p:txEl>
                                              <p:pRg st="4" end="4"/>
                                            </p:txEl>
                                          </p:spTgt>
                                        </p:tgtEl>
                                      </p:cBhvr>
                                    </p:animEffect>
                                    <p:animScale>
                                      <p:cBhvr>
                                        <p:cTn id="17" dur="250" autoRev="1" fill="hold"/>
                                        <p:tgtEl>
                                          <p:spTgt spid="5">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11</a:t>
            </a:fld>
            <a:endParaRPr lang="en-US" dirty="0"/>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847725" y="-115888"/>
            <a:ext cx="10706100" cy="1325563"/>
          </a:xfrm>
        </p:spPr>
        <p:txBody>
          <a:bodyPr>
            <a:normAutofit/>
          </a:bodyPr>
          <a:lstStyle/>
          <a:p>
            <a:pPr algn="r"/>
            <a:r>
              <a:rPr lang="en-US" sz="2100" b="1" dirty="0"/>
              <a:t>The latest Explanation Letters and Detailed Calculation Reports are key</a:t>
            </a:r>
          </a:p>
        </p:txBody>
      </p:sp>
      <p:pic>
        <p:nvPicPr>
          <p:cNvPr id="3" name="Picture 2">
            <a:extLst>
              <a:ext uri="{FF2B5EF4-FFF2-40B4-BE49-F238E27FC236}">
                <a16:creationId xmlns:a16="http://schemas.microsoft.com/office/drawing/2014/main" id="{07353EA6-BD22-4F9F-9B8D-94E7D81FD9D1}"/>
              </a:ext>
            </a:extLst>
          </p:cNvPr>
          <p:cNvPicPr>
            <a:picLocks noChangeAspect="1"/>
          </p:cNvPicPr>
          <p:nvPr/>
        </p:nvPicPr>
        <p:blipFill>
          <a:blip r:embed="rId3"/>
          <a:stretch>
            <a:fillRect/>
          </a:stretch>
        </p:blipFill>
        <p:spPr>
          <a:xfrm>
            <a:off x="4822539" y="1209676"/>
            <a:ext cx="4623371" cy="5372100"/>
          </a:xfrm>
          <a:prstGeom prst="rect">
            <a:avLst/>
          </a:prstGeom>
        </p:spPr>
      </p:pic>
    </p:spTree>
    <p:extLst>
      <p:ext uri="{BB962C8B-B14F-4D97-AF65-F5344CB8AC3E}">
        <p14:creationId xmlns:p14="http://schemas.microsoft.com/office/powerpoint/2010/main" val="3445211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12</a:t>
            </a:fld>
            <a:endParaRPr lang="en-US" dirty="0"/>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838200" y="290512"/>
            <a:ext cx="10515600" cy="1325563"/>
          </a:xfrm>
        </p:spPr>
        <p:txBody>
          <a:bodyPr>
            <a:normAutofit/>
          </a:bodyPr>
          <a:lstStyle/>
          <a:p>
            <a:pPr algn="r"/>
            <a:r>
              <a:rPr lang="en-US" sz="2400" b="1" dirty="0"/>
              <a:t>Let’s pull open the Explanation Letter:</a:t>
            </a:r>
            <a:br>
              <a:rPr lang="en-US" sz="2400" b="1" dirty="0"/>
            </a:br>
            <a:endParaRPr lang="en-US" sz="2400" b="1" dirty="0"/>
          </a:p>
        </p:txBody>
      </p:sp>
      <p:sp>
        <p:nvSpPr>
          <p:cNvPr id="5" name="TextBox 4">
            <a:extLst>
              <a:ext uri="{FF2B5EF4-FFF2-40B4-BE49-F238E27FC236}">
                <a16:creationId xmlns:a16="http://schemas.microsoft.com/office/drawing/2014/main" id="{1FF7172E-0618-4562-B31D-FBC7D7073BF2}"/>
              </a:ext>
            </a:extLst>
          </p:cNvPr>
          <p:cNvSpPr txBox="1"/>
          <p:nvPr/>
        </p:nvSpPr>
        <p:spPr>
          <a:xfrm>
            <a:off x="748021" y="1385242"/>
            <a:ext cx="10487025" cy="769441"/>
          </a:xfrm>
          <a:prstGeom prst="rect">
            <a:avLst/>
          </a:prstGeom>
          <a:noFill/>
        </p:spPr>
        <p:txBody>
          <a:bodyPr wrap="square" rtlCol="0">
            <a:spAutoFit/>
          </a:bodyPr>
          <a:lstStyle/>
          <a:p>
            <a:r>
              <a:rPr lang="en-US" sz="2000" dirty="0">
                <a:hlinkClick r:id="rId3"/>
              </a:rPr>
              <a:t>https://www.hud.gov/sites/dfiles/PIH/documents/POS8%20ExplanOblgJulAugSep%202019.pdf</a:t>
            </a:r>
            <a:endParaRPr lang="en-US" sz="2000" dirty="0"/>
          </a:p>
          <a:p>
            <a:endParaRPr lang="en-US" sz="2400" dirty="0"/>
          </a:p>
        </p:txBody>
      </p:sp>
      <p:pic>
        <p:nvPicPr>
          <p:cNvPr id="2" name="Picture 1">
            <a:extLst>
              <a:ext uri="{FF2B5EF4-FFF2-40B4-BE49-F238E27FC236}">
                <a16:creationId xmlns:a16="http://schemas.microsoft.com/office/drawing/2014/main" id="{A46DE694-C009-45A8-81CC-282CF7C1501B}"/>
              </a:ext>
            </a:extLst>
          </p:cNvPr>
          <p:cNvPicPr>
            <a:picLocks noChangeAspect="1"/>
          </p:cNvPicPr>
          <p:nvPr/>
        </p:nvPicPr>
        <p:blipFill>
          <a:blip r:embed="rId4"/>
          <a:stretch>
            <a:fillRect/>
          </a:stretch>
        </p:blipFill>
        <p:spPr>
          <a:xfrm>
            <a:off x="2919412" y="1868486"/>
            <a:ext cx="6353175" cy="4670426"/>
          </a:xfrm>
          <a:prstGeom prst="rect">
            <a:avLst/>
          </a:prstGeom>
        </p:spPr>
      </p:pic>
    </p:spTree>
    <p:extLst>
      <p:ext uri="{BB962C8B-B14F-4D97-AF65-F5344CB8AC3E}">
        <p14:creationId xmlns:p14="http://schemas.microsoft.com/office/powerpoint/2010/main" val="360403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0" end="0"/>
                                            </p:txEl>
                                          </p:spTgt>
                                        </p:tgtEl>
                                      </p:cBhvr>
                                    </p:animEffect>
                                    <p:animScale>
                                      <p:cBhvr>
                                        <p:cTn id="7" dur="250" autoRev="1" fill="hold"/>
                                        <p:tgtEl>
                                          <p:spTgt spid="5">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13</a:t>
            </a:fld>
            <a:endParaRPr lang="en-US" dirty="0"/>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838200" y="290512"/>
            <a:ext cx="10515600" cy="1325563"/>
          </a:xfrm>
        </p:spPr>
        <p:txBody>
          <a:bodyPr>
            <a:normAutofit/>
          </a:bodyPr>
          <a:lstStyle/>
          <a:p>
            <a:pPr algn="r"/>
            <a:r>
              <a:rPr lang="en-US" sz="2400" b="1" dirty="0"/>
              <a:t>Now let’s pull open our mystery PHA’s detailed Calc Report:</a:t>
            </a:r>
          </a:p>
        </p:txBody>
      </p:sp>
      <p:sp>
        <p:nvSpPr>
          <p:cNvPr id="5" name="TextBox 4">
            <a:extLst>
              <a:ext uri="{FF2B5EF4-FFF2-40B4-BE49-F238E27FC236}">
                <a16:creationId xmlns:a16="http://schemas.microsoft.com/office/drawing/2014/main" id="{1FF7172E-0618-4562-B31D-FBC7D7073BF2}"/>
              </a:ext>
            </a:extLst>
          </p:cNvPr>
          <p:cNvSpPr txBox="1"/>
          <p:nvPr/>
        </p:nvSpPr>
        <p:spPr>
          <a:xfrm>
            <a:off x="838200" y="1480492"/>
            <a:ext cx="10487025" cy="969496"/>
          </a:xfrm>
          <a:prstGeom prst="rect">
            <a:avLst/>
          </a:prstGeom>
          <a:noFill/>
        </p:spPr>
        <p:txBody>
          <a:bodyPr wrap="square" rtlCol="0">
            <a:spAutoFit/>
          </a:bodyPr>
          <a:lstStyle/>
          <a:p>
            <a:r>
              <a:rPr lang="en-US" sz="1900" dirty="0">
                <a:hlinkClick r:id="rId3"/>
              </a:rPr>
              <a:t>https://www.hud.gov/sites/dfiles/PIH/documents/WI_JulAugSepRpt2019.PDF</a:t>
            </a:r>
            <a:endParaRPr lang="en-US" sz="1900" dirty="0"/>
          </a:p>
          <a:p>
            <a:endParaRPr lang="en-US" sz="1900" dirty="0"/>
          </a:p>
          <a:p>
            <a:r>
              <a:rPr lang="en-US" sz="1900" dirty="0"/>
              <a:t>This link provides all calc reports for all of WI, but here’s the mystery PHA’s.  All answers are here:</a:t>
            </a:r>
          </a:p>
        </p:txBody>
      </p:sp>
      <p:pic>
        <p:nvPicPr>
          <p:cNvPr id="6" name="Picture 5">
            <a:extLst>
              <a:ext uri="{FF2B5EF4-FFF2-40B4-BE49-F238E27FC236}">
                <a16:creationId xmlns:a16="http://schemas.microsoft.com/office/drawing/2014/main" id="{C37AAF64-C762-4A86-BC99-74ED78014974}"/>
              </a:ext>
            </a:extLst>
          </p:cNvPr>
          <p:cNvPicPr>
            <a:picLocks noChangeAspect="1"/>
          </p:cNvPicPr>
          <p:nvPr/>
        </p:nvPicPr>
        <p:blipFill>
          <a:blip r:embed="rId4"/>
          <a:stretch>
            <a:fillRect/>
          </a:stretch>
        </p:blipFill>
        <p:spPr>
          <a:xfrm>
            <a:off x="609600" y="2449989"/>
            <a:ext cx="10972800" cy="4203224"/>
          </a:xfrm>
          <a:prstGeom prst="rect">
            <a:avLst/>
          </a:prstGeom>
        </p:spPr>
      </p:pic>
    </p:spTree>
    <p:extLst>
      <p:ext uri="{BB962C8B-B14F-4D97-AF65-F5344CB8AC3E}">
        <p14:creationId xmlns:p14="http://schemas.microsoft.com/office/powerpoint/2010/main" val="270019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circle(in)">
                                      <p:cBhvr>
                                        <p:cTn id="10"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151FD7-190B-4D60-AAB4-C38E26D7585D}"/>
              </a:ext>
            </a:extLst>
          </p:cNvPr>
          <p:cNvSpPr>
            <a:spLocks noGrp="1"/>
          </p:cNvSpPr>
          <p:nvPr>
            <p:ph idx="1"/>
          </p:nvPr>
        </p:nvSpPr>
        <p:spPr/>
        <p:txBody>
          <a:bodyPr>
            <a:normAutofit/>
          </a:bodyPr>
          <a:lstStyle/>
          <a:p>
            <a:pPr marL="0" indent="0" algn="ctr">
              <a:buNone/>
            </a:pPr>
            <a:endParaRPr lang="en-US" sz="4000" dirty="0"/>
          </a:p>
          <a:p>
            <a:pPr marL="0" indent="0" algn="ctr">
              <a:buNone/>
            </a:pPr>
            <a:endParaRPr lang="en-US" sz="4000" dirty="0"/>
          </a:p>
          <a:p>
            <a:pPr marL="0" indent="0" algn="ctr">
              <a:buNone/>
            </a:pPr>
            <a:r>
              <a:rPr lang="en-US" sz="4000" dirty="0"/>
              <a:t>?????QUESTIONS????</a:t>
            </a:r>
          </a:p>
        </p:txBody>
      </p:sp>
      <p:sp>
        <p:nvSpPr>
          <p:cNvPr id="4" name="Slide Number Placeholder 3">
            <a:extLst>
              <a:ext uri="{FF2B5EF4-FFF2-40B4-BE49-F238E27FC236}">
                <a16:creationId xmlns:a16="http://schemas.microsoft.com/office/drawing/2014/main" id="{A03A8B3A-5D72-4EAC-852A-30B924188D92}"/>
              </a:ext>
            </a:extLst>
          </p:cNvPr>
          <p:cNvSpPr>
            <a:spLocks noGrp="1"/>
          </p:cNvSpPr>
          <p:nvPr>
            <p:ph type="sldNum" sz="quarter" idx="12"/>
          </p:nvPr>
        </p:nvSpPr>
        <p:spPr/>
        <p:txBody>
          <a:bodyPr/>
          <a:lstStyle/>
          <a:p>
            <a:fld id="{5AC6E65E-92B5-4B18-BE66-17D27D1D6D0B}" type="slidenum">
              <a:rPr lang="en-US" smtClean="0"/>
              <a:pPr/>
              <a:t>14</a:t>
            </a:fld>
            <a:endParaRPr lang="en-US" dirty="0"/>
          </a:p>
        </p:txBody>
      </p:sp>
    </p:spTree>
    <p:extLst>
      <p:ext uri="{BB962C8B-B14F-4D97-AF65-F5344CB8AC3E}">
        <p14:creationId xmlns:p14="http://schemas.microsoft.com/office/powerpoint/2010/main" val="85792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2</a:t>
            </a:fld>
            <a:endParaRPr lang="en-US" dirty="0"/>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352424" y="290512"/>
            <a:ext cx="11458575" cy="1325563"/>
          </a:xfrm>
        </p:spPr>
        <p:txBody>
          <a:bodyPr>
            <a:normAutofit/>
          </a:bodyPr>
          <a:lstStyle/>
          <a:p>
            <a:pPr algn="r"/>
            <a:r>
              <a:rPr lang="en-US" sz="2800" b="1" dirty="0"/>
              <a:t>How  do we know how much can be drawn in LOCCs?</a:t>
            </a:r>
          </a:p>
        </p:txBody>
      </p:sp>
      <p:pic>
        <p:nvPicPr>
          <p:cNvPr id="9" name="Picture 8">
            <a:extLst>
              <a:ext uri="{FF2B5EF4-FFF2-40B4-BE49-F238E27FC236}">
                <a16:creationId xmlns:a16="http://schemas.microsoft.com/office/drawing/2014/main" id="{3EF85542-E3BE-4583-BAC9-53CE0E18590B}"/>
              </a:ext>
            </a:extLst>
          </p:cNvPr>
          <p:cNvPicPr>
            <a:picLocks noChangeAspect="1"/>
          </p:cNvPicPr>
          <p:nvPr/>
        </p:nvPicPr>
        <p:blipFill>
          <a:blip r:embed="rId3"/>
          <a:stretch>
            <a:fillRect/>
          </a:stretch>
        </p:blipFill>
        <p:spPr>
          <a:xfrm>
            <a:off x="485776" y="1374809"/>
            <a:ext cx="11191874" cy="4806916"/>
          </a:xfrm>
          <a:prstGeom prst="rect">
            <a:avLst/>
          </a:prstGeom>
        </p:spPr>
      </p:pic>
    </p:spTree>
    <p:extLst>
      <p:ext uri="{BB962C8B-B14F-4D97-AF65-F5344CB8AC3E}">
        <p14:creationId xmlns:p14="http://schemas.microsoft.com/office/powerpoint/2010/main" val="1569682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4892" y="1322439"/>
            <a:ext cx="9168580" cy="4213121"/>
          </a:xfrm>
        </p:spPr>
        <p:txBody>
          <a:bodyPr vert="horz" lIns="91440" tIns="45720" rIns="91440" bIns="45720" rtlCol="0" anchor="t">
            <a:normAutofit/>
          </a:bodyPr>
          <a:lstStyle/>
          <a:p>
            <a:pPr marL="0" indent="0">
              <a:buNone/>
            </a:pPr>
            <a:r>
              <a:rPr lang="en-US" dirty="0"/>
              <a:t> </a:t>
            </a:r>
          </a:p>
        </p:txBody>
      </p:sp>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3</a:t>
            </a:fld>
            <a:endParaRPr lang="en-US" dirty="0"/>
          </a:p>
        </p:txBody>
      </p:sp>
      <p:sp>
        <p:nvSpPr>
          <p:cNvPr id="7" name="Title 1">
            <a:extLst>
              <a:ext uri="{FF2B5EF4-FFF2-40B4-BE49-F238E27FC236}">
                <a16:creationId xmlns:a16="http://schemas.microsoft.com/office/drawing/2014/main" id="{DE2AA080-AB65-42D0-A7F7-CD21C57926D7}"/>
              </a:ext>
            </a:extLst>
          </p:cNvPr>
          <p:cNvSpPr>
            <a:spLocks noGrp="1"/>
          </p:cNvSpPr>
          <p:nvPr>
            <p:ph type="title"/>
          </p:nvPr>
        </p:nvSpPr>
        <p:spPr>
          <a:xfrm>
            <a:off x="838200" y="290512"/>
            <a:ext cx="10515600" cy="842963"/>
          </a:xfrm>
        </p:spPr>
        <p:txBody>
          <a:bodyPr>
            <a:normAutofit/>
          </a:bodyPr>
          <a:lstStyle/>
          <a:p>
            <a:pPr algn="r"/>
            <a:r>
              <a:rPr lang="en-US" sz="2400" b="1" dirty="0"/>
              <a:t>The answer is……..</a:t>
            </a:r>
          </a:p>
        </p:txBody>
      </p:sp>
      <p:sp>
        <p:nvSpPr>
          <p:cNvPr id="8" name="TextBox 7">
            <a:extLst>
              <a:ext uri="{FF2B5EF4-FFF2-40B4-BE49-F238E27FC236}">
                <a16:creationId xmlns:a16="http://schemas.microsoft.com/office/drawing/2014/main" id="{9E2EB342-2444-41F3-83FF-A7C22B06D9DC}"/>
              </a:ext>
            </a:extLst>
          </p:cNvPr>
          <p:cNvSpPr txBox="1"/>
          <p:nvPr/>
        </p:nvSpPr>
        <p:spPr>
          <a:xfrm>
            <a:off x="1128156" y="1616075"/>
            <a:ext cx="10058400" cy="3816429"/>
          </a:xfrm>
          <a:prstGeom prst="rect">
            <a:avLst/>
          </a:prstGeom>
          <a:noFill/>
        </p:spPr>
        <p:txBody>
          <a:bodyPr wrap="square" rtlCol="0">
            <a:spAutoFit/>
          </a:bodyPr>
          <a:lstStyle/>
          <a:p>
            <a:r>
              <a:rPr lang="en-US" sz="2800" dirty="0">
                <a:solidFill>
                  <a:srgbClr val="FF0000"/>
                </a:solidFill>
                <a:highlight>
                  <a:srgbClr val="FFFF00"/>
                </a:highlight>
              </a:rPr>
              <a:t>Importantly, the amount available for draw in LOCCs depends on 4 factors:</a:t>
            </a:r>
          </a:p>
          <a:p>
            <a:pPr marL="285750" indent="-285750">
              <a:buFont typeface="Arial" panose="020B0604020202020204" pitchFamily="34" charset="0"/>
              <a:buChar char="•"/>
            </a:pPr>
            <a:r>
              <a:rPr lang="en-US" sz="2800" dirty="0">
                <a:solidFill>
                  <a:srgbClr val="FF0000"/>
                </a:solidFill>
                <a:highlight>
                  <a:srgbClr val="FFFF00"/>
                </a:highlight>
              </a:rPr>
              <a:t>The amount that is “Authorized”</a:t>
            </a:r>
          </a:p>
          <a:p>
            <a:pPr marL="285750" indent="-285750">
              <a:buFont typeface="Arial" panose="020B0604020202020204" pitchFamily="34" charset="0"/>
              <a:buChar char="•"/>
            </a:pPr>
            <a:r>
              <a:rPr lang="en-US" sz="2800" dirty="0">
                <a:solidFill>
                  <a:srgbClr val="FF0000"/>
                </a:solidFill>
                <a:highlight>
                  <a:srgbClr val="FFFF00"/>
                </a:highlight>
              </a:rPr>
              <a:t>The “Term (months)”</a:t>
            </a:r>
          </a:p>
          <a:p>
            <a:pPr marL="285750" indent="-285750">
              <a:buFont typeface="Arial" panose="020B0604020202020204" pitchFamily="34" charset="0"/>
              <a:buChar char="•"/>
            </a:pPr>
            <a:r>
              <a:rPr lang="en-US" sz="2800" dirty="0">
                <a:solidFill>
                  <a:srgbClr val="FF0000"/>
                </a:solidFill>
                <a:highlight>
                  <a:srgbClr val="FFFF00"/>
                </a:highlight>
              </a:rPr>
              <a:t>Today’s Date (and specifically the month that we are currently in) </a:t>
            </a:r>
          </a:p>
          <a:p>
            <a:pPr marL="285750" indent="-285750">
              <a:buFont typeface="Arial" panose="020B0604020202020204" pitchFamily="34" charset="0"/>
              <a:buChar char="•"/>
            </a:pPr>
            <a:r>
              <a:rPr lang="en-US" sz="2800" dirty="0">
                <a:solidFill>
                  <a:srgbClr val="FF0000"/>
                </a:solidFill>
                <a:highlight>
                  <a:srgbClr val="FFFF00"/>
                </a:highlight>
              </a:rPr>
              <a:t>The amount already “Disbursed”</a:t>
            </a:r>
          </a:p>
          <a:p>
            <a:pPr marL="285750" indent="-285750">
              <a:buFont typeface="Arial" panose="020B0604020202020204" pitchFamily="34" charset="0"/>
              <a:buChar char="•"/>
            </a:pPr>
            <a:endParaRPr lang="en-US" sz="2800" dirty="0">
              <a:solidFill>
                <a:srgbClr val="FF0000"/>
              </a:solidFill>
              <a:highlight>
                <a:srgbClr val="FFFF00"/>
              </a:highlight>
            </a:endParaRPr>
          </a:p>
          <a:p>
            <a:r>
              <a:rPr lang="en-US" sz="2800" dirty="0">
                <a:solidFill>
                  <a:srgbClr val="FF0000"/>
                </a:solidFill>
                <a:highlight>
                  <a:srgbClr val="FFFF00"/>
                </a:highlight>
              </a:rPr>
              <a:t>Let’s take a closer look at each of these…..</a:t>
            </a:r>
          </a:p>
          <a:p>
            <a:endParaRPr lang="en-US" dirty="0"/>
          </a:p>
        </p:txBody>
      </p:sp>
      <p:sp>
        <p:nvSpPr>
          <p:cNvPr id="6" name="Title 1">
            <a:extLst>
              <a:ext uri="{FF2B5EF4-FFF2-40B4-BE49-F238E27FC236}">
                <a16:creationId xmlns:a16="http://schemas.microsoft.com/office/drawing/2014/main" id="{B5587877-2A95-45BF-8732-ED862418A915}"/>
              </a:ext>
            </a:extLst>
          </p:cNvPr>
          <p:cNvSpPr txBox="1">
            <a:spLocks/>
          </p:cNvSpPr>
          <p:nvPr/>
        </p:nvSpPr>
        <p:spPr>
          <a:xfrm>
            <a:off x="899556" y="953294"/>
            <a:ext cx="10515600" cy="8429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2400" b="1" dirty="0"/>
              <a:t>It depends……..</a:t>
            </a:r>
          </a:p>
        </p:txBody>
      </p:sp>
    </p:spTree>
    <p:extLst>
      <p:ext uri="{BB962C8B-B14F-4D97-AF65-F5344CB8AC3E}">
        <p14:creationId xmlns:p14="http://schemas.microsoft.com/office/powerpoint/2010/main" val="291230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 calcmode="lin" valueType="num">
                                      <p:cBhvr>
                                        <p:cTn id="15"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8">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 calcmode="lin" valueType="num">
                                      <p:cBhvr>
                                        <p:cTn id="23"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8">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p:cTn id="31" dur="1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8">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8">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anim calcmode="lin" valueType="num">
                                      <p:cBhvr>
                                        <p:cTn id="39" dur="1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8">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8">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 calcmode="lin" valueType="num">
                                      <p:cBhvr>
                                        <p:cTn id="47" dur="1000" fill="hold"/>
                                        <p:tgtEl>
                                          <p:spTgt spid="8">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8">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8">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4</a:t>
            </a:fld>
            <a:endParaRPr lang="en-US" dirty="0"/>
          </a:p>
        </p:txBody>
      </p:sp>
      <p:sp>
        <p:nvSpPr>
          <p:cNvPr id="7" name="Title 1">
            <a:extLst>
              <a:ext uri="{FF2B5EF4-FFF2-40B4-BE49-F238E27FC236}">
                <a16:creationId xmlns:a16="http://schemas.microsoft.com/office/drawing/2014/main" id="{DE2AA080-AB65-42D0-A7F7-CD21C57926D7}"/>
              </a:ext>
            </a:extLst>
          </p:cNvPr>
          <p:cNvSpPr>
            <a:spLocks noGrp="1"/>
          </p:cNvSpPr>
          <p:nvPr>
            <p:ph type="title"/>
          </p:nvPr>
        </p:nvSpPr>
        <p:spPr>
          <a:xfrm>
            <a:off x="1353531" y="290513"/>
            <a:ext cx="10348356" cy="873270"/>
          </a:xfrm>
        </p:spPr>
        <p:txBody>
          <a:bodyPr>
            <a:normAutofit/>
          </a:bodyPr>
          <a:lstStyle/>
          <a:p>
            <a:pPr algn="r"/>
            <a:r>
              <a:rPr lang="en-US" sz="2400" b="1" dirty="0"/>
              <a:t>What is the “Authorized” amount?</a:t>
            </a:r>
          </a:p>
        </p:txBody>
      </p:sp>
      <p:sp>
        <p:nvSpPr>
          <p:cNvPr id="8" name="TextBox 7">
            <a:extLst>
              <a:ext uri="{FF2B5EF4-FFF2-40B4-BE49-F238E27FC236}">
                <a16:creationId xmlns:a16="http://schemas.microsoft.com/office/drawing/2014/main" id="{9E2EB342-2444-41F3-83FF-A7C22B06D9DC}"/>
              </a:ext>
            </a:extLst>
          </p:cNvPr>
          <p:cNvSpPr txBox="1"/>
          <p:nvPr/>
        </p:nvSpPr>
        <p:spPr>
          <a:xfrm>
            <a:off x="1066800" y="1389929"/>
            <a:ext cx="10058400" cy="1477328"/>
          </a:xfrm>
          <a:prstGeom prst="rect">
            <a:avLst/>
          </a:prstGeom>
          <a:noFill/>
        </p:spPr>
        <p:txBody>
          <a:bodyPr wrap="square" rtlCol="0">
            <a:spAutoFit/>
          </a:bodyPr>
          <a:lstStyle/>
          <a:p>
            <a:r>
              <a:rPr lang="en-US" dirty="0"/>
              <a:t>For a given grant, the Authorized Amount is the total amount of money that Headquarters has made incrementally available in LOCCs to your organization.  Please note, this amount is based on your interim eligibility after proration and is adjusted every few months throughout the calendar year.  As such, this amount will be lowest in the beginning of the calendar year (because HQ has not made many months of funding available) and will be the highest in December (when all months of funding should be available).     </a:t>
            </a:r>
          </a:p>
        </p:txBody>
      </p:sp>
      <p:pic>
        <p:nvPicPr>
          <p:cNvPr id="2" name="Picture 1">
            <a:extLst>
              <a:ext uri="{FF2B5EF4-FFF2-40B4-BE49-F238E27FC236}">
                <a16:creationId xmlns:a16="http://schemas.microsoft.com/office/drawing/2014/main" id="{88F4C828-50F9-4D84-9EAF-005AA6EA9BF6}"/>
              </a:ext>
            </a:extLst>
          </p:cNvPr>
          <p:cNvPicPr>
            <a:picLocks noChangeAspect="1"/>
          </p:cNvPicPr>
          <p:nvPr/>
        </p:nvPicPr>
        <p:blipFill>
          <a:blip r:embed="rId3"/>
          <a:stretch>
            <a:fillRect/>
          </a:stretch>
        </p:blipFill>
        <p:spPr>
          <a:xfrm>
            <a:off x="361950" y="2912660"/>
            <a:ext cx="11668125" cy="3808815"/>
          </a:xfrm>
          <a:prstGeom prst="rect">
            <a:avLst/>
          </a:prstGeom>
        </p:spPr>
      </p:pic>
    </p:spTree>
    <p:extLst>
      <p:ext uri="{BB962C8B-B14F-4D97-AF65-F5344CB8AC3E}">
        <p14:creationId xmlns:p14="http://schemas.microsoft.com/office/powerpoint/2010/main" val="343026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5</a:t>
            </a:fld>
            <a:endParaRPr lang="en-US" dirty="0"/>
          </a:p>
        </p:txBody>
      </p:sp>
      <p:sp>
        <p:nvSpPr>
          <p:cNvPr id="7" name="Title 1">
            <a:extLst>
              <a:ext uri="{FF2B5EF4-FFF2-40B4-BE49-F238E27FC236}">
                <a16:creationId xmlns:a16="http://schemas.microsoft.com/office/drawing/2014/main" id="{DE2AA080-AB65-42D0-A7F7-CD21C57926D7}"/>
              </a:ext>
            </a:extLst>
          </p:cNvPr>
          <p:cNvSpPr>
            <a:spLocks noGrp="1"/>
          </p:cNvSpPr>
          <p:nvPr>
            <p:ph type="title"/>
          </p:nvPr>
        </p:nvSpPr>
        <p:spPr>
          <a:xfrm>
            <a:off x="1353531" y="290513"/>
            <a:ext cx="10348356" cy="873270"/>
          </a:xfrm>
        </p:spPr>
        <p:txBody>
          <a:bodyPr>
            <a:normAutofit/>
          </a:bodyPr>
          <a:lstStyle/>
          <a:p>
            <a:pPr algn="r"/>
            <a:r>
              <a:rPr lang="en-US" sz="2400" b="1" dirty="0"/>
              <a:t>What is the “Term (months)”?</a:t>
            </a:r>
          </a:p>
        </p:txBody>
      </p:sp>
      <p:sp>
        <p:nvSpPr>
          <p:cNvPr id="8" name="TextBox 7">
            <a:extLst>
              <a:ext uri="{FF2B5EF4-FFF2-40B4-BE49-F238E27FC236}">
                <a16:creationId xmlns:a16="http://schemas.microsoft.com/office/drawing/2014/main" id="{9E2EB342-2444-41F3-83FF-A7C22B06D9DC}"/>
              </a:ext>
            </a:extLst>
          </p:cNvPr>
          <p:cNvSpPr txBox="1"/>
          <p:nvPr/>
        </p:nvSpPr>
        <p:spPr>
          <a:xfrm>
            <a:off x="1066800" y="1389929"/>
            <a:ext cx="10058400" cy="1200329"/>
          </a:xfrm>
          <a:prstGeom prst="rect">
            <a:avLst/>
          </a:prstGeom>
          <a:noFill/>
        </p:spPr>
        <p:txBody>
          <a:bodyPr wrap="square" rtlCol="0">
            <a:spAutoFit/>
          </a:bodyPr>
          <a:lstStyle/>
          <a:p>
            <a:r>
              <a:rPr lang="en-US" dirty="0"/>
              <a:t>For a given grant, the “Term (months)” is the number of calendar months of funding that the Authorized amount is meant to fund.  This number will be lowest in the beginning of the calendar year (because HQ has not made many months of funding available) and will be the highest in December (when all twelve months of funding should be available).     </a:t>
            </a:r>
          </a:p>
        </p:txBody>
      </p:sp>
      <p:pic>
        <p:nvPicPr>
          <p:cNvPr id="3" name="Picture 2">
            <a:extLst>
              <a:ext uri="{FF2B5EF4-FFF2-40B4-BE49-F238E27FC236}">
                <a16:creationId xmlns:a16="http://schemas.microsoft.com/office/drawing/2014/main" id="{C0AB160F-6F3F-49BD-9E1D-A5AC1B70EB85}"/>
              </a:ext>
            </a:extLst>
          </p:cNvPr>
          <p:cNvPicPr>
            <a:picLocks noChangeAspect="1"/>
          </p:cNvPicPr>
          <p:nvPr/>
        </p:nvPicPr>
        <p:blipFill>
          <a:blip r:embed="rId3"/>
          <a:stretch>
            <a:fillRect/>
          </a:stretch>
        </p:blipFill>
        <p:spPr>
          <a:xfrm>
            <a:off x="161925" y="2613094"/>
            <a:ext cx="11849100" cy="4108381"/>
          </a:xfrm>
          <a:prstGeom prst="rect">
            <a:avLst/>
          </a:prstGeom>
        </p:spPr>
      </p:pic>
    </p:spTree>
    <p:extLst>
      <p:ext uri="{BB962C8B-B14F-4D97-AF65-F5344CB8AC3E}">
        <p14:creationId xmlns:p14="http://schemas.microsoft.com/office/powerpoint/2010/main" val="239186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6</a:t>
            </a:fld>
            <a:endParaRPr lang="en-US" dirty="0"/>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838200" y="290512"/>
            <a:ext cx="10515600" cy="1325563"/>
          </a:xfrm>
        </p:spPr>
        <p:txBody>
          <a:bodyPr>
            <a:normAutofit/>
          </a:bodyPr>
          <a:lstStyle/>
          <a:p>
            <a:pPr algn="r"/>
            <a:r>
              <a:rPr lang="en-US" sz="2200" b="1" dirty="0"/>
              <a:t>What is today’s date (and specifically what month numerically)?</a:t>
            </a:r>
          </a:p>
        </p:txBody>
      </p:sp>
      <p:sp>
        <p:nvSpPr>
          <p:cNvPr id="5" name="TextBox 4">
            <a:extLst>
              <a:ext uri="{FF2B5EF4-FFF2-40B4-BE49-F238E27FC236}">
                <a16:creationId xmlns:a16="http://schemas.microsoft.com/office/drawing/2014/main" id="{1FF7172E-0618-4562-B31D-FBC7D7073BF2}"/>
              </a:ext>
            </a:extLst>
          </p:cNvPr>
          <p:cNvSpPr txBox="1"/>
          <p:nvPr/>
        </p:nvSpPr>
        <p:spPr>
          <a:xfrm>
            <a:off x="866775" y="1906067"/>
            <a:ext cx="10487025" cy="461665"/>
          </a:xfrm>
          <a:prstGeom prst="rect">
            <a:avLst/>
          </a:prstGeom>
          <a:noFill/>
        </p:spPr>
        <p:txBody>
          <a:bodyPr wrap="square" rtlCol="0">
            <a:spAutoFit/>
          </a:bodyPr>
          <a:lstStyle/>
          <a:p>
            <a:r>
              <a:rPr lang="en-US" sz="2400" dirty="0"/>
              <a:t>You may not believe this but……</a:t>
            </a:r>
          </a:p>
        </p:txBody>
      </p:sp>
      <p:sp>
        <p:nvSpPr>
          <p:cNvPr id="8" name="TextBox 7">
            <a:extLst>
              <a:ext uri="{FF2B5EF4-FFF2-40B4-BE49-F238E27FC236}">
                <a16:creationId xmlns:a16="http://schemas.microsoft.com/office/drawing/2014/main" id="{2B9D300D-6E89-4F41-941D-B4E4084C6364}"/>
              </a:ext>
            </a:extLst>
          </p:cNvPr>
          <p:cNvSpPr txBox="1"/>
          <p:nvPr/>
        </p:nvSpPr>
        <p:spPr>
          <a:xfrm>
            <a:off x="933450" y="2657724"/>
            <a:ext cx="10487025" cy="3416320"/>
          </a:xfrm>
          <a:prstGeom prst="rect">
            <a:avLst/>
          </a:prstGeom>
          <a:noFill/>
        </p:spPr>
        <p:txBody>
          <a:bodyPr wrap="square" rtlCol="0">
            <a:spAutoFit/>
          </a:bodyPr>
          <a:lstStyle/>
          <a:p>
            <a:r>
              <a:rPr lang="en-US" sz="2400" dirty="0"/>
              <a:t>TODAY’S DATE IS August 16, 2019….</a:t>
            </a:r>
          </a:p>
          <a:p>
            <a:endParaRPr lang="en-US" sz="2400" dirty="0"/>
          </a:p>
          <a:p>
            <a:r>
              <a:rPr lang="en-US" sz="2400" dirty="0"/>
              <a:t>How is that possible?</a:t>
            </a:r>
          </a:p>
          <a:p>
            <a:r>
              <a:rPr lang="en-US" sz="2400" dirty="0"/>
              <a:t>It’s possible because that is when all the LOCCs screenshots in this presentation are from.</a:t>
            </a:r>
          </a:p>
          <a:p>
            <a:r>
              <a:rPr lang="en-US" sz="2400" dirty="0" err="1"/>
              <a:t>SpOOKy</a:t>
            </a:r>
            <a:r>
              <a:rPr lang="en-US" sz="2400" dirty="0"/>
              <a:t>!?</a:t>
            </a:r>
          </a:p>
          <a:p>
            <a:endParaRPr lang="en-US" sz="2400" dirty="0"/>
          </a:p>
          <a:p>
            <a:endParaRPr lang="en-US" sz="2400" dirty="0"/>
          </a:p>
          <a:p>
            <a:r>
              <a:rPr lang="en-US" sz="2400" dirty="0"/>
              <a:t>So the numerical month that equates to August is </a:t>
            </a:r>
            <a:r>
              <a:rPr lang="en-US" sz="2400" dirty="0">
                <a:highlight>
                  <a:srgbClr val="FFFF00"/>
                </a:highlight>
              </a:rPr>
              <a:t>8</a:t>
            </a:r>
            <a:r>
              <a:rPr lang="en-US" sz="2400" dirty="0"/>
              <a:t> (i.e. </a:t>
            </a:r>
            <a:r>
              <a:rPr lang="en-US" sz="2400" b="1" u="sng" dirty="0">
                <a:highlight>
                  <a:srgbClr val="FFFF00"/>
                </a:highlight>
              </a:rPr>
              <a:t>8</a:t>
            </a:r>
            <a:r>
              <a:rPr lang="en-US" sz="2400" dirty="0"/>
              <a:t>/16/19)</a:t>
            </a:r>
          </a:p>
        </p:txBody>
      </p:sp>
    </p:spTree>
    <p:extLst>
      <p:ext uri="{BB962C8B-B14F-4D97-AF65-F5344CB8AC3E}">
        <p14:creationId xmlns:p14="http://schemas.microsoft.com/office/powerpoint/2010/main" val="152490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8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493">
                                          <p:stCondLst>
                                            <p:cond delay="0"/>
                                          </p:stCondLst>
                                        </p:cTn>
                                        <p:tgtEl>
                                          <p:spTgt spid="5"/>
                                        </p:tgtEl>
                                      </p:cBhvr>
                                    </p:animEffect>
                                    <p:anim calcmode="lin" valueType="num">
                                      <p:cBhvr>
                                        <p:cTn id="8" dur="1549"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5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564" tmFilter="0, 0; 0.125,0.2665; 0.25,0.4; 0.375,0.465; 0.5,0.5;  0.625,0.535; 0.75,0.6; 0.875,0.7335; 1,1">
                                          <p:stCondLst>
                                            <p:cond delay="564"/>
                                          </p:stCondLst>
                                        </p:cTn>
                                        <p:tgtEl>
                                          <p:spTgt spid="5"/>
                                        </p:tgtEl>
                                        <p:attrNameLst>
                                          <p:attrName>ppt_y</p:attrName>
                                        </p:attrNameLst>
                                      </p:cBhvr>
                                      <p:tavLst>
                                        <p:tav tm="0" fmla="#ppt_y-sin(pi*$)/9">
                                          <p:val>
                                            <p:fltVal val="0"/>
                                          </p:val>
                                        </p:tav>
                                        <p:tav tm="100000">
                                          <p:val>
                                            <p:fltVal val="1"/>
                                          </p:val>
                                        </p:tav>
                                      </p:tavLst>
                                    </p:anim>
                                    <p:anim calcmode="lin" valueType="num">
                                      <p:cBhvr>
                                        <p:cTn id="11" dur="282" tmFilter="0, 0; 0.125,0.2665; 0.25,0.4; 0.375,0.465; 0.5,0.5;  0.625,0.535; 0.75,0.6; 0.875,0.7335; 1,1">
                                          <p:stCondLst>
                                            <p:cond delay="1125"/>
                                          </p:stCondLst>
                                        </p:cTn>
                                        <p:tgtEl>
                                          <p:spTgt spid="5"/>
                                        </p:tgtEl>
                                        <p:attrNameLst>
                                          <p:attrName>ppt_y</p:attrName>
                                        </p:attrNameLst>
                                      </p:cBhvr>
                                      <p:tavLst>
                                        <p:tav tm="0" fmla="#ppt_y-sin(pi*$)/27">
                                          <p:val>
                                            <p:fltVal val="0"/>
                                          </p:val>
                                        </p:tav>
                                        <p:tav tm="100000">
                                          <p:val>
                                            <p:fltVal val="1"/>
                                          </p:val>
                                        </p:tav>
                                      </p:tavLst>
                                    </p:anim>
                                    <p:anim calcmode="lin" valueType="num">
                                      <p:cBhvr>
                                        <p:cTn id="12" dur="139" tmFilter="0, 0; 0.125,0.2665; 0.25,0.4; 0.375,0.465; 0.5,0.5;  0.625,0.535; 0.75,0.6; 0.875,0.7335; 1,1">
                                          <p:stCondLst>
                                            <p:cond delay="1408"/>
                                          </p:stCondLst>
                                        </p:cTn>
                                        <p:tgtEl>
                                          <p:spTgt spid="5"/>
                                        </p:tgtEl>
                                        <p:attrNameLst>
                                          <p:attrName>ppt_y</p:attrName>
                                        </p:attrNameLst>
                                      </p:cBhvr>
                                      <p:tavLst>
                                        <p:tav tm="0" fmla="#ppt_y-sin(pi*$)/81">
                                          <p:val>
                                            <p:fltVal val="0"/>
                                          </p:val>
                                        </p:tav>
                                        <p:tav tm="100000">
                                          <p:val>
                                            <p:fltVal val="1"/>
                                          </p:val>
                                        </p:tav>
                                      </p:tavLst>
                                    </p:anim>
                                    <p:animScale>
                                      <p:cBhvr>
                                        <p:cTn id="13" dur="22">
                                          <p:stCondLst>
                                            <p:cond delay="552"/>
                                          </p:stCondLst>
                                        </p:cTn>
                                        <p:tgtEl>
                                          <p:spTgt spid="5"/>
                                        </p:tgtEl>
                                      </p:cBhvr>
                                      <p:to x="100000" y="60000"/>
                                    </p:animScale>
                                    <p:animScale>
                                      <p:cBhvr>
                                        <p:cTn id="14" dur="141" decel="50000">
                                          <p:stCondLst>
                                            <p:cond delay="575"/>
                                          </p:stCondLst>
                                        </p:cTn>
                                        <p:tgtEl>
                                          <p:spTgt spid="5"/>
                                        </p:tgtEl>
                                      </p:cBhvr>
                                      <p:to x="100000" y="100000"/>
                                    </p:animScale>
                                    <p:animScale>
                                      <p:cBhvr>
                                        <p:cTn id="15" dur="22">
                                          <p:stCondLst>
                                            <p:cond delay="1115"/>
                                          </p:stCondLst>
                                        </p:cTn>
                                        <p:tgtEl>
                                          <p:spTgt spid="5"/>
                                        </p:tgtEl>
                                      </p:cBhvr>
                                      <p:to x="100000" y="80000"/>
                                    </p:animScale>
                                    <p:animScale>
                                      <p:cBhvr>
                                        <p:cTn id="16" dur="141" decel="50000">
                                          <p:stCondLst>
                                            <p:cond delay="1137"/>
                                          </p:stCondLst>
                                        </p:cTn>
                                        <p:tgtEl>
                                          <p:spTgt spid="5"/>
                                        </p:tgtEl>
                                      </p:cBhvr>
                                      <p:to x="100000" y="100000"/>
                                    </p:animScale>
                                    <p:animScale>
                                      <p:cBhvr>
                                        <p:cTn id="17" dur="22">
                                          <p:stCondLst>
                                            <p:cond delay="1396"/>
                                          </p:stCondLst>
                                        </p:cTn>
                                        <p:tgtEl>
                                          <p:spTgt spid="5"/>
                                        </p:tgtEl>
                                      </p:cBhvr>
                                      <p:to x="100000" y="90000"/>
                                    </p:animScale>
                                    <p:animScale>
                                      <p:cBhvr>
                                        <p:cTn id="18" dur="141" decel="50000">
                                          <p:stCondLst>
                                            <p:cond delay="1418"/>
                                          </p:stCondLst>
                                        </p:cTn>
                                        <p:tgtEl>
                                          <p:spTgt spid="5"/>
                                        </p:tgtEl>
                                      </p:cBhvr>
                                      <p:to x="100000" y="100000"/>
                                    </p:animScale>
                                    <p:animScale>
                                      <p:cBhvr>
                                        <p:cTn id="19" dur="22">
                                          <p:stCondLst>
                                            <p:cond delay="1537"/>
                                          </p:stCondLst>
                                        </p:cTn>
                                        <p:tgtEl>
                                          <p:spTgt spid="5"/>
                                        </p:tgtEl>
                                      </p:cBhvr>
                                      <p:to x="100000" y="95000"/>
                                    </p:animScale>
                                    <p:animScale>
                                      <p:cBhvr>
                                        <p:cTn id="20" dur="141" decel="50000">
                                          <p:stCondLst>
                                            <p:cond delay="1559"/>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80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493">
                                          <p:stCondLst>
                                            <p:cond delay="0"/>
                                          </p:stCondLst>
                                        </p:cTn>
                                        <p:tgtEl>
                                          <p:spTgt spid="8"/>
                                        </p:tgtEl>
                                      </p:cBhvr>
                                    </p:animEffect>
                                    <p:anim calcmode="lin" valueType="num">
                                      <p:cBhvr>
                                        <p:cTn id="26" dur="1549"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5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564" tmFilter="0, 0; 0.125,0.2665; 0.25,0.4; 0.375,0.465; 0.5,0.5;  0.625,0.535; 0.75,0.6; 0.875,0.7335; 1,1">
                                          <p:stCondLst>
                                            <p:cond delay="564"/>
                                          </p:stCondLst>
                                        </p:cTn>
                                        <p:tgtEl>
                                          <p:spTgt spid="8"/>
                                        </p:tgtEl>
                                        <p:attrNameLst>
                                          <p:attrName>ppt_y</p:attrName>
                                        </p:attrNameLst>
                                      </p:cBhvr>
                                      <p:tavLst>
                                        <p:tav tm="0" fmla="#ppt_y-sin(pi*$)/9">
                                          <p:val>
                                            <p:fltVal val="0"/>
                                          </p:val>
                                        </p:tav>
                                        <p:tav tm="100000">
                                          <p:val>
                                            <p:fltVal val="1"/>
                                          </p:val>
                                        </p:tav>
                                      </p:tavLst>
                                    </p:anim>
                                    <p:anim calcmode="lin" valueType="num">
                                      <p:cBhvr>
                                        <p:cTn id="29" dur="282" tmFilter="0, 0; 0.125,0.2665; 0.25,0.4; 0.375,0.465; 0.5,0.5;  0.625,0.535; 0.75,0.6; 0.875,0.7335; 1,1">
                                          <p:stCondLst>
                                            <p:cond delay="1125"/>
                                          </p:stCondLst>
                                        </p:cTn>
                                        <p:tgtEl>
                                          <p:spTgt spid="8"/>
                                        </p:tgtEl>
                                        <p:attrNameLst>
                                          <p:attrName>ppt_y</p:attrName>
                                        </p:attrNameLst>
                                      </p:cBhvr>
                                      <p:tavLst>
                                        <p:tav tm="0" fmla="#ppt_y-sin(pi*$)/27">
                                          <p:val>
                                            <p:fltVal val="0"/>
                                          </p:val>
                                        </p:tav>
                                        <p:tav tm="100000">
                                          <p:val>
                                            <p:fltVal val="1"/>
                                          </p:val>
                                        </p:tav>
                                      </p:tavLst>
                                    </p:anim>
                                    <p:anim calcmode="lin" valueType="num">
                                      <p:cBhvr>
                                        <p:cTn id="30" dur="139" tmFilter="0, 0; 0.125,0.2665; 0.25,0.4; 0.375,0.465; 0.5,0.5;  0.625,0.535; 0.75,0.6; 0.875,0.7335; 1,1">
                                          <p:stCondLst>
                                            <p:cond delay="1408"/>
                                          </p:stCondLst>
                                        </p:cTn>
                                        <p:tgtEl>
                                          <p:spTgt spid="8"/>
                                        </p:tgtEl>
                                        <p:attrNameLst>
                                          <p:attrName>ppt_y</p:attrName>
                                        </p:attrNameLst>
                                      </p:cBhvr>
                                      <p:tavLst>
                                        <p:tav tm="0" fmla="#ppt_y-sin(pi*$)/81">
                                          <p:val>
                                            <p:fltVal val="0"/>
                                          </p:val>
                                        </p:tav>
                                        <p:tav tm="100000">
                                          <p:val>
                                            <p:fltVal val="1"/>
                                          </p:val>
                                        </p:tav>
                                      </p:tavLst>
                                    </p:anim>
                                    <p:animScale>
                                      <p:cBhvr>
                                        <p:cTn id="31" dur="22">
                                          <p:stCondLst>
                                            <p:cond delay="552"/>
                                          </p:stCondLst>
                                        </p:cTn>
                                        <p:tgtEl>
                                          <p:spTgt spid="8"/>
                                        </p:tgtEl>
                                      </p:cBhvr>
                                      <p:to x="100000" y="60000"/>
                                    </p:animScale>
                                    <p:animScale>
                                      <p:cBhvr>
                                        <p:cTn id="32" dur="141" decel="50000">
                                          <p:stCondLst>
                                            <p:cond delay="575"/>
                                          </p:stCondLst>
                                        </p:cTn>
                                        <p:tgtEl>
                                          <p:spTgt spid="8"/>
                                        </p:tgtEl>
                                      </p:cBhvr>
                                      <p:to x="100000" y="100000"/>
                                    </p:animScale>
                                    <p:animScale>
                                      <p:cBhvr>
                                        <p:cTn id="33" dur="22">
                                          <p:stCondLst>
                                            <p:cond delay="1115"/>
                                          </p:stCondLst>
                                        </p:cTn>
                                        <p:tgtEl>
                                          <p:spTgt spid="8"/>
                                        </p:tgtEl>
                                      </p:cBhvr>
                                      <p:to x="100000" y="80000"/>
                                    </p:animScale>
                                    <p:animScale>
                                      <p:cBhvr>
                                        <p:cTn id="34" dur="141" decel="50000">
                                          <p:stCondLst>
                                            <p:cond delay="1137"/>
                                          </p:stCondLst>
                                        </p:cTn>
                                        <p:tgtEl>
                                          <p:spTgt spid="8"/>
                                        </p:tgtEl>
                                      </p:cBhvr>
                                      <p:to x="100000" y="100000"/>
                                    </p:animScale>
                                    <p:animScale>
                                      <p:cBhvr>
                                        <p:cTn id="35" dur="22">
                                          <p:stCondLst>
                                            <p:cond delay="1396"/>
                                          </p:stCondLst>
                                        </p:cTn>
                                        <p:tgtEl>
                                          <p:spTgt spid="8"/>
                                        </p:tgtEl>
                                      </p:cBhvr>
                                      <p:to x="100000" y="90000"/>
                                    </p:animScale>
                                    <p:animScale>
                                      <p:cBhvr>
                                        <p:cTn id="36" dur="141" decel="50000">
                                          <p:stCondLst>
                                            <p:cond delay="1418"/>
                                          </p:stCondLst>
                                        </p:cTn>
                                        <p:tgtEl>
                                          <p:spTgt spid="8"/>
                                        </p:tgtEl>
                                      </p:cBhvr>
                                      <p:to x="100000" y="100000"/>
                                    </p:animScale>
                                    <p:animScale>
                                      <p:cBhvr>
                                        <p:cTn id="37" dur="22">
                                          <p:stCondLst>
                                            <p:cond delay="1537"/>
                                          </p:stCondLst>
                                        </p:cTn>
                                        <p:tgtEl>
                                          <p:spTgt spid="8"/>
                                        </p:tgtEl>
                                      </p:cBhvr>
                                      <p:to x="100000" y="95000"/>
                                    </p:animScale>
                                    <p:animScale>
                                      <p:cBhvr>
                                        <p:cTn id="38" dur="141" decel="50000">
                                          <p:stCondLst>
                                            <p:cond delay="1559"/>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7</a:t>
            </a:fld>
            <a:endParaRPr lang="en-US" dirty="0"/>
          </a:p>
        </p:txBody>
      </p:sp>
      <p:sp>
        <p:nvSpPr>
          <p:cNvPr id="7" name="Title 1">
            <a:extLst>
              <a:ext uri="{FF2B5EF4-FFF2-40B4-BE49-F238E27FC236}">
                <a16:creationId xmlns:a16="http://schemas.microsoft.com/office/drawing/2014/main" id="{DE2AA080-AB65-42D0-A7F7-CD21C57926D7}"/>
              </a:ext>
            </a:extLst>
          </p:cNvPr>
          <p:cNvSpPr>
            <a:spLocks noGrp="1"/>
          </p:cNvSpPr>
          <p:nvPr>
            <p:ph type="title"/>
          </p:nvPr>
        </p:nvSpPr>
        <p:spPr>
          <a:xfrm>
            <a:off x="1353531" y="290513"/>
            <a:ext cx="10348356" cy="873270"/>
          </a:xfrm>
        </p:spPr>
        <p:txBody>
          <a:bodyPr>
            <a:normAutofit/>
          </a:bodyPr>
          <a:lstStyle/>
          <a:p>
            <a:pPr algn="r"/>
            <a:r>
              <a:rPr lang="en-US" sz="2400" b="1" dirty="0"/>
              <a:t>Finally, what is the “Disbursed” amount?</a:t>
            </a:r>
          </a:p>
        </p:txBody>
      </p:sp>
      <p:sp>
        <p:nvSpPr>
          <p:cNvPr id="8" name="TextBox 7">
            <a:extLst>
              <a:ext uri="{FF2B5EF4-FFF2-40B4-BE49-F238E27FC236}">
                <a16:creationId xmlns:a16="http://schemas.microsoft.com/office/drawing/2014/main" id="{9E2EB342-2444-41F3-83FF-A7C22B06D9DC}"/>
              </a:ext>
            </a:extLst>
          </p:cNvPr>
          <p:cNvSpPr txBox="1"/>
          <p:nvPr/>
        </p:nvSpPr>
        <p:spPr>
          <a:xfrm>
            <a:off x="1066800" y="1389929"/>
            <a:ext cx="10058400" cy="923330"/>
          </a:xfrm>
          <a:prstGeom prst="rect">
            <a:avLst/>
          </a:prstGeom>
          <a:noFill/>
        </p:spPr>
        <p:txBody>
          <a:bodyPr wrap="square" rtlCol="0">
            <a:spAutoFit/>
          </a:bodyPr>
          <a:lstStyle/>
          <a:p>
            <a:r>
              <a:rPr lang="en-US" dirty="0"/>
              <a:t>For a given grant, the “Disbursed”  amount is the amount that has already been drawn by the PHA.   LOCCs keeps a cumulative tally of the amounts drawn for each grant.  As such, this number will steadily increase throughout the year as draws are made.</a:t>
            </a:r>
          </a:p>
        </p:txBody>
      </p:sp>
      <p:pic>
        <p:nvPicPr>
          <p:cNvPr id="2" name="Picture 1">
            <a:extLst>
              <a:ext uri="{FF2B5EF4-FFF2-40B4-BE49-F238E27FC236}">
                <a16:creationId xmlns:a16="http://schemas.microsoft.com/office/drawing/2014/main" id="{91C6740B-17B1-4002-88E2-0BFDAAB31CD8}"/>
              </a:ext>
            </a:extLst>
          </p:cNvPr>
          <p:cNvPicPr>
            <a:picLocks noChangeAspect="1"/>
          </p:cNvPicPr>
          <p:nvPr/>
        </p:nvPicPr>
        <p:blipFill>
          <a:blip r:embed="rId3"/>
          <a:stretch>
            <a:fillRect/>
          </a:stretch>
        </p:blipFill>
        <p:spPr>
          <a:xfrm>
            <a:off x="333375" y="2379213"/>
            <a:ext cx="11601450" cy="4108381"/>
          </a:xfrm>
          <a:prstGeom prst="rect">
            <a:avLst/>
          </a:prstGeom>
        </p:spPr>
      </p:pic>
    </p:spTree>
    <p:extLst>
      <p:ext uri="{BB962C8B-B14F-4D97-AF65-F5344CB8AC3E}">
        <p14:creationId xmlns:p14="http://schemas.microsoft.com/office/powerpoint/2010/main" val="84858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8</a:t>
            </a:fld>
            <a:endParaRPr lang="en-US" dirty="0"/>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838200" y="290512"/>
            <a:ext cx="10515600" cy="1325563"/>
          </a:xfrm>
        </p:spPr>
        <p:txBody>
          <a:bodyPr>
            <a:normAutofit/>
          </a:bodyPr>
          <a:lstStyle/>
          <a:p>
            <a:pPr algn="r"/>
            <a:r>
              <a:rPr lang="en-US" sz="2400" b="1" dirty="0"/>
              <a:t>Ok, ok, enough blabbering.  How much can be drawn?</a:t>
            </a:r>
          </a:p>
        </p:txBody>
      </p:sp>
      <p:sp>
        <p:nvSpPr>
          <p:cNvPr id="5" name="TextBox 4">
            <a:extLst>
              <a:ext uri="{FF2B5EF4-FFF2-40B4-BE49-F238E27FC236}">
                <a16:creationId xmlns:a16="http://schemas.microsoft.com/office/drawing/2014/main" id="{1FF7172E-0618-4562-B31D-FBC7D7073BF2}"/>
              </a:ext>
            </a:extLst>
          </p:cNvPr>
          <p:cNvSpPr txBox="1"/>
          <p:nvPr/>
        </p:nvSpPr>
        <p:spPr>
          <a:xfrm>
            <a:off x="1000125" y="4471639"/>
            <a:ext cx="10487025" cy="1569660"/>
          </a:xfrm>
          <a:prstGeom prst="rect">
            <a:avLst/>
          </a:prstGeom>
          <a:noFill/>
        </p:spPr>
        <p:txBody>
          <a:bodyPr wrap="square" rtlCol="0">
            <a:spAutoFit/>
          </a:bodyPr>
          <a:lstStyle/>
          <a:p>
            <a:r>
              <a:rPr lang="en-US" sz="2400" dirty="0"/>
              <a:t>Technically, the entire balance </a:t>
            </a:r>
            <a:r>
              <a:rPr lang="en-US" sz="2400" i="1" dirty="0"/>
              <a:t>could</a:t>
            </a:r>
            <a:r>
              <a:rPr lang="en-US" sz="2400" dirty="0"/>
              <a:t> be drawn, but only if there is a legitimate business reason.   However, the LOCCs system is only expecting a draw based on today’s numerical month as compared to the “Term (months)”.  Any amount requested above that amount will cause your draw to be reviewed by our office.</a:t>
            </a:r>
          </a:p>
        </p:txBody>
      </p:sp>
      <p:pic>
        <p:nvPicPr>
          <p:cNvPr id="2" name="Picture 1">
            <a:extLst>
              <a:ext uri="{FF2B5EF4-FFF2-40B4-BE49-F238E27FC236}">
                <a16:creationId xmlns:a16="http://schemas.microsoft.com/office/drawing/2014/main" id="{301DEF08-0C14-403F-B894-8D363A3AA77C}"/>
              </a:ext>
            </a:extLst>
          </p:cNvPr>
          <p:cNvPicPr>
            <a:picLocks noChangeAspect="1"/>
          </p:cNvPicPr>
          <p:nvPr/>
        </p:nvPicPr>
        <p:blipFill>
          <a:blip r:embed="rId3"/>
          <a:stretch>
            <a:fillRect/>
          </a:stretch>
        </p:blipFill>
        <p:spPr>
          <a:xfrm>
            <a:off x="1828800" y="1910277"/>
            <a:ext cx="8248650" cy="2061647"/>
          </a:xfrm>
          <a:prstGeom prst="rect">
            <a:avLst/>
          </a:prstGeom>
        </p:spPr>
      </p:pic>
    </p:spTree>
    <p:extLst>
      <p:ext uri="{BB962C8B-B14F-4D97-AF65-F5344CB8AC3E}">
        <p14:creationId xmlns:p14="http://schemas.microsoft.com/office/powerpoint/2010/main" val="79474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0" end="0"/>
                                            </p:txEl>
                                          </p:spTgt>
                                        </p:tgtEl>
                                      </p:cBhvr>
                                    </p:animEffect>
                                    <p:animScale>
                                      <p:cBhvr>
                                        <p:cTn id="7" dur="250" autoRev="1" fill="hold"/>
                                        <p:tgtEl>
                                          <p:spTgt spid="5">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p:txBody>
          <a:bodyPr/>
          <a:lstStyle/>
          <a:p>
            <a:fld id="{5AC6E65E-92B5-4B18-BE66-17D27D1D6D0B}" type="slidenum">
              <a:rPr lang="en-US" smtClean="0"/>
              <a:pPr/>
              <a:t>9</a:t>
            </a:fld>
            <a:endParaRPr lang="en-US" dirty="0"/>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838200" y="290512"/>
            <a:ext cx="10515600" cy="1325563"/>
          </a:xfrm>
        </p:spPr>
        <p:txBody>
          <a:bodyPr>
            <a:normAutofit/>
          </a:bodyPr>
          <a:lstStyle/>
          <a:p>
            <a:pPr algn="r"/>
            <a:r>
              <a:rPr lang="en-US" sz="2400" b="1" dirty="0"/>
              <a:t>Here’s the equation to figure out how much can be drawn</a:t>
            </a:r>
            <a:br>
              <a:rPr lang="en-US" sz="2400" b="1" dirty="0"/>
            </a:br>
            <a:r>
              <a:rPr lang="en-US" sz="2400" b="1" dirty="0"/>
              <a:t>without triggering a review by our office:</a:t>
            </a:r>
          </a:p>
        </p:txBody>
      </p:sp>
      <p:pic>
        <p:nvPicPr>
          <p:cNvPr id="2" name="Picture 1">
            <a:extLst>
              <a:ext uri="{FF2B5EF4-FFF2-40B4-BE49-F238E27FC236}">
                <a16:creationId xmlns:a16="http://schemas.microsoft.com/office/drawing/2014/main" id="{3D10666D-7B0A-4810-AB22-8F1D1F743C2F}"/>
              </a:ext>
            </a:extLst>
          </p:cNvPr>
          <p:cNvPicPr>
            <a:picLocks noChangeAspect="1"/>
          </p:cNvPicPr>
          <p:nvPr/>
        </p:nvPicPr>
        <p:blipFill>
          <a:blip r:embed="rId3"/>
          <a:stretch>
            <a:fillRect/>
          </a:stretch>
        </p:blipFill>
        <p:spPr>
          <a:xfrm>
            <a:off x="323850" y="3429000"/>
            <a:ext cx="11868150" cy="2924175"/>
          </a:xfrm>
          <a:prstGeom prst="rect">
            <a:avLst/>
          </a:prstGeom>
        </p:spPr>
      </p:pic>
      <p:pic>
        <p:nvPicPr>
          <p:cNvPr id="6" name="Picture 5">
            <a:extLst>
              <a:ext uri="{FF2B5EF4-FFF2-40B4-BE49-F238E27FC236}">
                <a16:creationId xmlns:a16="http://schemas.microsoft.com/office/drawing/2014/main" id="{66BBBF2B-0B03-4D36-977D-84A0E9A1D284}"/>
              </a:ext>
            </a:extLst>
          </p:cNvPr>
          <p:cNvPicPr>
            <a:picLocks noChangeAspect="1"/>
          </p:cNvPicPr>
          <p:nvPr/>
        </p:nvPicPr>
        <p:blipFill>
          <a:blip r:embed="rId4"/>
          <a:stretch>
            <a:fillRect/>
          </a:stretch>
        </p:blipFill>
        <p:spPr>
          <a:xfrm>
            <a:off x="2081212" y="1809750"/>
            <a:ext cx="8201025" cy="1219200"/>
          </a:xfrm>
          <a:prstGeom prst="rect">
            <a:avLst/>
          </a:prstGeom>
        </p:spPr>
      </p:pic>
      <p:sp>
        <p:nvSpPr>
          <p:cNvPr id="8" name="Rectangle 7">
            <a:extLst>
              <a:ext uri="{FF2B5EF4-FFF2-40B4-BE49-F238E27FC236}">
                <a16:creationId xmlns:a16="http://schemas.microsoft.com/office/drawing/2014/main" id="{871F96EA-5B91-4369-BDF3-D14FFB14CD3A}"/>
              </a:ext>
            </a:extLst>
          </p:cNvPr>
          <p:cNvSpPr/>
          <p:nvPr/>
        </p:nvSpPr>
        <p:spPr>
          <a:xfrm>
            <a:off x="314325" y="3429000"/>
            <a:ext cx="11553825" cy="3000375"/>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3079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11074</TotalTime>
  <Words>674</Words>
  <Application>Microsoft Office PowerPoint</Application>
  <PresentationFormat>Widescreen</PresentationFormat>
  <Paragraphs>75</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Milwaukee Public Housing:  Determining the OpFund Amounts Available For Draws </vt:lpstr>
      <vt:lpstr>How  do we know how much can be drawn in LOCCs?</vt:lpstr>
      <vt:lpstr>The answer is……..</vt:lpstr>
      <vt:lpstr>What is the “Authorized” amount?</vt:lpstr>
      <vt:lpstr>What is the “Term (months)”?</vt:lpstr>
      <vt:lpstr>What is today’s date (and specifically what month numerically)?</vt:lpstr>
      <vt:lpstr>Finally, what is the “Disbursed” amount?</vt:lpstr>
      <vt:lpstr>Ok, ok, enough blabbering.  How much can be drawn?</vt:lpstr>
      <vt:lpstr>Here’s the equation to figure out how much can be drawn without triggering a review by our office:</vt:lpstr>
      <vt:lpstr>But where does the Authorized Amount come from?  And how is it calculated?  And why doesn’t it come close to matching the eligibility amount that was on my 52723?</vt:lpstr>
      <vt:lpstr>The latest Explanation Letters and Detailed Calculation Reports are key</vt:lpstr>
      <vt:lpstr>Let’s pull open the Explanation Letter: </vt:lpstr>
      <vt:lpstr>Now let’s pull open our mystery PHA’s detailed Calc Report: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 Repositioning</dc:title>
  <dc:creator>Flores, Virginia</dc:creator>
  <cp:lastModifiedBy>Hau, Eric A</cp:lastModifiedBy>
  <cp:revision>472</cp:revision>
  <cp:lastPrinted>2019-03-26T21:39:28Z</cp:lastPrinted>
  <dcterms:created xsi:type="dcterms:W3CDTF">2017-06-20T18:03:49Z</dcterms:created>
  <dcterms:modified xsi:type="dcterms:W3CDTF">2019-08-20T12:12:03Z</dcterms:modified>
</cp:coreProperties>
</file>