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4"/>
    <p:sldMasterId id="2147484087" r:id="rId5"/>
    <p:sldMasterId id="2147484089" r:id="rId6"/>
    <p:sldMasterId id="2147484091" r:id="rId7"/>
    <p:sldMasterId id="2147484093" r:id="rId8"/>
    <p:sldMasterId id="2147484095" r:id="rId9"/>
    <p:sldMasterId id="2147484097" r:id="rId10"/>
    <p:sldMasterId id="2147484098" r:id="rId11"/>
    <p:sldMasterId id="2147484101" r:id="rId12"/>
  </p:sldMasterIdLst>
  <p:notesMasterIdLst>
    <p:notesMasterId r:id="rId26"/>
  </p:notesMasterIdLst>
  <p:handoutMasterIdLst>
    <p:handoutMasterId r:id="rId27"/>
  </p:handoutMasterIdLst>
  <p:sldIdLst>
    <p:sldId id="554" r:id="rId13"/>
    <p:sldId id="478" r:id="rId14"/>
    <p:sldId id="555" r:id="rId15"/>
    <p:sldId id="556" r:id="rId16"/>
    <p:sldId id="557" r:id="rId17"/>
    <p:sldId id="558" r:id="rId18"/>
    <p:sldId id="559" r:id="rId19"/>
    <p:sldId id="560" r:id="rId20"/>
    <p:sldId id="562" r:id="rId21"/>
    <p:sldId id="563" r:id="rId22"/>
    <p:sldId id="564" r:id="rId23"/>
    <p:sldId id="565" r:id="rId24"/>
    <p:sldId id="561"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initials="T" lastIdx="10" clrIdx="0"/>
  <p:cmAuthor id="1" name="PSB" initials="PSB" lastIdx="3" clrIdx="1"/>
  <p:cmAuthor id="2" name="Doray Sitko" initials="DS" lastIdx="1" clrIdx="2"/>
  <p:cmAuthor id="3" name="Cahdi Jones" initials="CJ"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45A"/>
    <a:srgbClr val="FFFF00"/>
    <a:srgbClr val="CC00FF"/>
    <a:srgbClr val="008000"/>
    <a:srgbClr val="6600FF"/>
    <a:srgbClr val="663300"/>
    <a:srgbClr val="0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2" autoAdjust="0"/>
    <p:restoredTop sz="86475" autoAdjust="0"/>
  </p:normalViewPr>
  <p:slideViewPr>
    <p:cSldViewPr snapToGrid="0">
      <p:cViewPr>
        <p:scale>
          <a:sx n="100" d="100"/>
          <a:sy n="100" d="100"/>
        </p:scale>
        <p:origin x="-1860" y="18"/>
      </p:cViewPr>
      <p:guideLst>
        <p:guide orient="horz" pos="2160"/>
        <p:guide pos="2880"/>
      </p:guideLst>
    </p:cSldViewPr>
  </p:slideViewPr>
  <p:outlineViewPr>
    <p:cViewPr>
      <p:scale>
        <a:sx n="33" d="100"/>
        <a:sy n="33" d="100"/>
      </p:scale>
      <p:origin x="0" y="6891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42" d="100"/>
          <a:sy n="42" d="100"/>
        </p:scale>
        <p:origin x="-145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43650" cy="466379"/>
          </a:xfrm>
          <a:prstGeom prst="rect">
            <a:avLst/>
          </a:prstGeom>
          <a:noFill/>
          <a:ln w="9525">
            <a:noFill/>
            <a:miter lim="800000"/>
            <a:headEnd/>
            <a:tailEnd/>
          </a:ln>
        </p:spPr>
        <p:txBody>
          <a:bodyPr vert="horz" wrap="square" lIns="92954" tIns="46477" rIns="92954" bIns="46477" numCol="1" anchor="t" anchorCtr="0" compatLnSpc="1">
            <a:prstTxWarp prst="textNoShape">
              <a:avLst/>
            </a:prstTxWarp>
          </a:bodyPr>
          <a:lstStyle>
            <a:lvl1pPr defTabSz="930206" eaLnBrk="0" hangingPunct="0">
              <a:defRPr sz="1200">
                <a:latin typeface="Garamond" pitchFamily="18" charset="0"/>
                <a:cs typeface="+mn-cs"/>
              </a:defRPr>
            </a:lvl1pPr>
          </a:lstStyle>
          <a:p>
            <a:pPr>
              <a:defRPr/>
            </a:pPr>
            <a:r>
              <a:rPr lang="en-US" dirty="0"/>
              <a:t>U.S. Department of Housing and Urban Development</a:t>
            </a:r>
          </a:p>
        </p:txBody>
      </p:sp>
      <p:sp>
        <p:nvSpPr>
          <p:cNvPr id="56323" name="Rectangle 3"/>
          <p:cNvSpPr>
            <a:spLocks noGrp="1" noChangeArrowheads="1"/>
          </p:cNvSpPr>
          <p:nvPr>
            <p:ph type="dt" sz="quarter" idx="1"/>
          </p:nvPr>
        </p:nvSpPr>
        <p:spPr bwMode="auto">
          <a:xfrm>
            <a:off x="3979452" y="0"/>
            <a:ext cx="3043649" cy="466379"/>
          </a:xfrm>
          <a:prstGeom prst="rect">
            <a:avLst/>
          </a:prstGeom>
          <a:noFill/>
          <a:ln w="9525">
            <a:noFill/>
            <a:miter lim="800000"/>
            <a:headEnd/>
            <a:tailEnd/>
          </a:ln>
        </p:spPr>
        <p:txBody>
          <a:bodyPr vert="horz" wrap="square" lIns="92954" tIns="46477" rIns="92954" bIns="46477" numCol="1" anchor="t" anchorCtr="0" compatLnSpc="1">
            <a:prstTxWarp prst="textNoShape">
              <a:avLst/>
            </a:prstTxWarp>
          </a:bodyPr>
          <a:lstStyle>
            <a:lvl1pPr algn="r" defTabSz="930206" eaLnBrk="0" hangingPunct="0">
              <a:defRPr sz="1200">
                <a:latin typeface="Garamond" pitchFamily="18" charset="0"/>
                <a:cs typeface="+mn-cs"/>
              </a:defRPr>
            </a:lvl1pPr>
          </a:lstStyle>
          <a:p>
            <a:pPr>
              <a:defRPr/>
            </a:pPr>
            <a:endParaRPr lang="en-US" dirty="0"/>
          </a:p>
        </p:txBody>
      </p:sp>
      <p:sp>
        <p:nvSpPr>
          <p:cNvPr id="56324" name="Rectangle 4"/>
          <p:cNvSpPr>
            <a:spLocks noGrp="1" noChangeArrowheads="1"/>
          </p:cNvSpPr>
          <p:nvPr>
            <p:ph type="ftr" sz="quarter" idx="2"/>
          </p:nvPr>
        </p:nvSpPr>
        <p:spPr bwMode="auto">
          <a:xfrm>
            <a:off x="0" y="8842722"/>
            <a:ext cx="3043650" cy="466378"/>
          </a:xfrm>
          <a:prstGeom prst="rect">
            <a:avLst/>
          </a:prstGeom>
          <a:noFill/>
          <a:ln w="9525">
            <a:noFill/>
            <a:miter lim="800000"/>
            <a:headEnd/>
            <a:tailEnd/>
          </a:ln>
        </p:spPr>
        <p:txBody>
          <a:bodyPr vert="horz" wrap="square" lIns="92954" tIns="46477" rIns="92954" bIns="46477" numCol="1" anchor="b" anchorCtr="0" compatLnSpc="1">
            <a:prstTxWarp prst="textNoShape">
              <a:avLst/>
            </a:prstTxWarp>
          </a:bodyPr>
          <a:lstStyle>
            <a:lvl1pPr defTabSz="930206" eaLnBrk="0" hangingPunct="0">
              <a:defRPr sz="1200">
                <a:latin typeface="Garamond" pitchFamily="18" charset="0"/>
                <a:cs typeface="+mn-cs"/>
              </a:defRPr>
            </a:lvl1pPr>
          </a:lstStyle>
          <a:p>
            <a:pPr>
              <a:defRPr/>
            </a:pPr>
            <a:endParaRPr lang="en-US" dirty="0"/>
          </a:p>
        </p:txBody>
      </p:sp>
      <p:sp>
        <p:nvSpPr>
          <p:cNvPr id="56325" name="Rectangle 5"/>
          <p:cNvSpPr>
            <a:spLocks noGrp="1" noChangeArrowheads="1"/>
          </p:cNvSpPr>
          <p:nvPr>
            <p:ph type="sldNum" sz="quarter" idx="3"/>
          </p:nvPr>
        </p:nvSpPr>
        <p:spPr bwMode="auto">
          <a:xfrm>
            <a:off x="3979452" y="8842722"/>
            <a:ext cx="3043649" cy="466378"/>
          </a:xfrm>
          <a:prstGeom prst="rect">
            <a:avLst/>
          </a:prstGeom>
          <a:noFill/>
          <a:ln w="9525">
            <a:noFill/>
            <a:miter lim="800000"/>
            <a:headEnd/>
            <a:tailEnd/>
          </a:ln>
        </p:spPr>
        <p:txBody>
          <a:bodyPr vert="horz" wrap="square" lIns="92954" tIns="46477" rIns="92954" bIns="46477" numCol="1" anchor="b" anchorCtr="0" compatLnSpc="1">
            <a:prstTxWarp prst="textNoShape">
              <a:avLst/>
            </a:prstTxWarp>
          </a:bodyPr>
          <a:lstStyle>
            <a:lvl1pPr algn="r" defTabSz="930206" eaLnBrk="0" hangingPunct="0">
              <a:defRPr sz="1200">
                <a:latin typeface="Garamond" pitchFamily="18" charset="0"/>
                <a:cs typeface="+mn-cs"/>
              </a:defRPr>
            </a:lvl1pPr>
          </a:lstStyle>
          <a:p>
            <a:pPr>
              <a:defRPr/>
            </a:pPr>
            <a:fld id="{8863A8D8-7D51-498B-B11D-3376333F2322}" type="slidenum">
              <a:rPr lang="en-US"/>
              <a:pPr>
                <a:defRPr/>
              </a:pPr>
              <a:t>‹#›</a:t>
            </a:fld>
            <a:endParaRPr lang="en-US" dirty="0"/>
          </a:p>
        </p:txBody>
      </p:sp>
    </p:spTree>
    <p:extLst>
      <p:ext uri="{BB962C8B-B14F-4D97-AF65-F5344CB8AC3E}">
        <p14:creationId xmlns:p14="http://schemas.microsoft.com/office/powerpoint/2010/main" val="3765478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43650" cy="466379"/>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defTabSz="914881" eaLnBrk="0" hangingPunct="0">
              <a:defRPr sz="1200">
                <a:cs typeface="+mn-cs"/>
              </a:defRPr>
            </a:lvl1pPr>
          </a:lstStyle>
          <a:p>
            <a:pPr>
              <a:defRPr/>
            </a:pPr>
            <a:r>
              <a:rPr lang="en-US" dirty="0"/>
              <a:t>U.S. Department of Housing and Urban Development</a:t>
            </a:r>
          </a:p>
        </p:txBody>
      </p:sp>
      <p:sp>
        <p:nvSpPr>
          <p:cNvPr id="86019" name="Rectangle 3"/>
          <p:cNvSpPr>
            <a:spLocks noGrp="1" noChangeArrowheads="1"/>
          </p:cNvSpPr>
          <p:nvPr>
            <p:ph type="dt" idx="1"/>
          </p:nvPr>
        </p:nvSpPr>
        <p:spPr bwMode="auto">
          <a:xfrm>
            <a:off x="3977928" y="0"/>
            <a:ext cx="3043650" cy="466379"/>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algn="r" defTabSz="914881" eaLnBrk="0" hangingPunct="0">
              <a:defRPr sz="1200">
                <a:cs typeface="+mn-cs"/>
              </a:defRPr>
            </a:lvl1pPr>
          </a:lstStyle>
          <a:p>
            <a:pPr>
              <a:defRPr/>
            </a:pPr>
            <a:fld id="{8663E4ED-9043-47E8-9C1C-935AEE5DD63C}" type="datetimeFigureOut">
              <a:rPr lang="en-US"/>
              <a:pPr>
                <a:defRPr/>
              </a:pPr>
              <a:t>4/28/2014</a:t>
            </a:fld>
            <a:endParaRPr lang="en-US" dirty="0"/>
          </a:p>
        </p:txBody>
      </p:sp>
      <p:sp>
        <p:nvSpPr>
          <p:cNvPr id="58372"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2616" y="4422132"/>
            <a:ext cx="5617871" cy="4189711"/>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41184"/>
            <a:ext cx="3043650" cy="466379"/>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defTabSz="914881" eaLnBrk="0" hangingPunct="0">
              <a:defRPr sz="1200">
                <a:cs typeface="+mn-cs"/>
              </a:defRPr>
            </a:lvl1pPr>
          </a:lstStyle>
          <a:p>
            <a:pPr>
              <a:defRPr/>
            </a:pPr>
            <a:endParaRPr lang="en-US" dirty="0"/>
          </a:p>
        </p:txBody>
      </p:sp>
      <p:sp>
        <p:nvSpPr>
          <p:cNvPr id="86023" name="Rectangle 7"/>
          <p:cNvSpPr>
            <a:spLocks noGrp="1" noChangeArrowheads="1"/>
          </p:cNvSpPr>
          <p:nvPr>
            <p:ph type="sldNum" sz="quarter" idx="5"/>
          </p:nvPr>
        </p:nvSpPr>
        <p:spPr bwMode="auto">
          <a:xfrm>
            <a:off x="3977928" y="8841184"/>
            <a:ext cx="3043650" cy="466379"/>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algn="r" defTabSz="914881" eaLnBrk="0" hangingPunct="0">
              <a:defRPr sz="1200">
                <a:cs typeface="+mn-cs"/>
              </a:defRPr>
            </a:lvl1pPr>
          </a:lstStyle>
          <a:p>
            <a:pPr>
              <a:defRPr/>
            </a:pPr>
            <a:fld id="{F6F9D583-2572-47A4-BC4C-1FF2483E5A5F}" type="slidenum">
              <a:rPr lang="en-US"/>
              <a:pPr>
                <a:defRPr/>
              </a:pPr>
              <a:t>‹#›</a:t>
            </a:fld>
            <a:endParaRPr lang="en-US" dirty="0"/>
          </a:p>
        </p:txBody>
      </p:sp>
    </p:spTree>
    <p:extLst>
      <p:ext uri="{BB962C8B-B14F-4D97-AF65-F5344CB8AC3E}">
        <p14:creationId xmlns:p14="http://schemas.microsoft.com/office/powerpoint/2010/main" val="2306361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F9D583-2572-47A4-BC4C-1FF2483E5A5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F9D583-2572-47A4-BC4C-1FF2483E5A5F}" type="slidenum">
              <a:rPr lang="en-US" smtClean="0"/>
              <a:pPr>
                <a:defRPr/>
              </a:pPr>
              <a:t>2</a:t>
            </a:fld>
            <a:endParaRPr lang="en-US" dirty="0"/>
          </a:p>
        </p:txBody>
      </p:sp>
    </p:spTree>
    <p:extLst>
      <p:ext uri="{BB962C8B-B14F-4D97-AF65-F5344CB8AC3E}">
        <p14:creationId xmlns:p14="http://schemas.microsoft.com/office/powerpoint/2010/main" val="136286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371600"/>
            <a:ext cx="80772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A69386-9CC6-4D07-9FFC-A2D12A23D7E0}" type="slidenum">
              <a:rPr lang="en-US"/>
              <a:pPr>
                <a:defRPr/>
              </a:pPr>
              <a:t>‹#›</a:t>
            </a:fld>
            <a:endParaRPr lang="en-US" dirty="0"/>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08DDDE3-1B37-4E4B-BD2F-44CAC3136930}" type="slidenum">
              <a:rPr lang="en-US" smtClean="0"/>
              <a:pPr/>
              <a:t>‹#›</a:t>
            </a:fld>
            <a:endParaRPr lang="en-US" dirty="0"/>
          </a:p>
        </p:txBody>
      </p:sp>
    </p:spTree>
    <p:extLst>
      <p:ext uri="{BB962C8B-B14F-4D97-AF65-F5344CB8AC3E}">
        <p14:creationId xmlns:p14="http://schemas.microsoft.com/office/powerpoint/2010/main" val="34539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16" descr="http://hudatwork.hud.gov/refs/hwgraphics/powerpnt/hudseal.bmp"/>
          <p:cNvPicPr>
            <a:picLocks noChangeAspect="1" noChangeArrowheads="1"/>
          </p:cNvPicPr>
          <p:nvPr userDrawn="1"/>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sp>
        <p:nvSpPr>
          <p:cNvPr id="33" name="Title Placeholder 9"/>
          <p:cNvSpPr>
            <a:spLocks noGrp="1"/>
          </p:cNvSpPr>
          <p:nvPr>
            <p:ph type="title"/>
          </p:nvPr>
        </p:nvSpPr>
        <p:spPr>
          <a:xfrm>
            <a:off x="838200" y="381000"/>
            <a:ext cx="8077200" cy="533400"/>
          </a:xfrm>
          <a:prstGeom prst="rect">
            <a:avLst/>
          </a:prstGeom>
        </p:spPr>
        <p:txBody>
          <a:bodyPr/>
          <a:lstStyle>
            <a:lvl1pPr algn="l">
              <a:defRPr>
                <a:latin typeface="Calibri" pitchFamily="34" charset="0"/>
              </a:defRPr>
            </a:lvl1pPr>
          </a:lstStyle>
          <a:p>
            <a:r>
              <a:rPr lang="en-US" dirty="0" smtClean="0"/>
              <a:t>Click to edit Master title style</a:t>
            </a:r>
            <a:endParaRPr lang="en-US" dirty="0"/>
          </a:p>
        </p:txBody>
      </p:sp>
      <p:sp>
        <p:nvSpPr>
          <p:cNvPr id="34" name="Text Placeholder 7"/>
          <p:cNvSpPr>
            <a:spLocks noGrp="1"/>
          </p:cNvSpPr>
          <p:nvPr>
            <p:ph idx="1"/>
          </p:nvPr>
        </p:nvSpPr>
        <p:spPr>
          <a:xfrm>
            <a:off x="838200" y="1219200"/>
            <a:ext cx="8153400" cy="2286000"/>
          </a:xfrm>
          <a:prstGeom prst="rect">
            <a:avLst/>
          </a:prstGeom>
        </p:spPr>
        <p:txBody>
          <a:bodyPr>
            <a:noAutofit/>
          </a:bodyPr>
          <a:lstStyle>
            <a:lvl1pPr marL="234950" marR="0" indent="-23495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latin typeface="Calibri" pitchFamily="34" charset="0"/>
              </a:defRPr>
            </a:lvl1pPr>
            <a:lvl2pPr marL="457200" marR="0" indent="-22860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2pPr>
            <a:lvl3pPr marL="6826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3pPr>
            <a:lvl4pPr marL="9112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4pPr>
            <a:lvl5pPr marL="1139825" marR="0" indent="-225425" algn="l" defTabSz="914400" rtl="0" eaLnBrk="1" fontAlgn="auto" latinLnBrk="0" hangingPunct="1">
              <a:lnSpc>
                <a:spcPct val="100000"/>
              </a:lnSpc>
              <a:spcBef>
                <a:spcPts val="0"/>
              </a:spcBef>
              <a:spcAft>
                <a:spcPts val="0"/>
              </a:spcAft>
              <a:buClr>
                <a:srgbClr val="8E736A">
                  <a:lumMod val="75000"/>
                </a:srgbClr>
              </a:buClr>
              <a:buSzPct val="60000"/>
              <a:buFont typeface="Arial" pitchFamily="34" charset="0"/>
              <a:buChar char="•"/>
              <a:tabLst/>
              <a:defRPr baseline="0">
                <a:solidFill>
                  <a:schemeClr val="tx1"/>
                </a:solidFill>
                <a:latin typeface="Calibri"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Slide Number Placeholder 4"/>
          <p:cNvSpPr>
            <a:spLocks noGrp="1"/>
          </p:cNvSpPr>
          <p:nvPr>
            <p:ph type="sldNum" sz="quarter" idx="10"/>
          </p:nvPr>
        </p:nvSpPr>
        <p:spPr/>
        <p:txBody>
          <a:bodyPr/>
          <a:lstStyle>
            <a:lvl1pPr>
              <a:defRPr sz="1000" smtClean="0"/>
            </a:lvl1pPr>
          </a:lstStyle>
          <a:p>
            <a:pPr>
              <a:defRPr/>
            </a:pPr>
            <a:fld id="{ABF16E8D-15F1-44B3-9430-5EF9484CA2E6}"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16" descr="http://hudatwork.hud.gov/refs/hwgraphics/powerpnt/hudseal.bmp"/>
          <p:cNvPicPr>
            <a:picLocks noChangeAspect="1" noChangeArrowheads="1"/>
          </p:cNvPicPr>
          <p:nvPr userDrawn="1"/>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sp>
        <p:nvSpPr>
          <p:cNvPr id="33" name="Title Placeholder 9"/>
          <p:cNvSpPr>
            <a:spLocks noGrp="1"/>
          </p:cNvSpPr>
          <p:nvPr>
            <p:ph type="title"/>
          </p:nvPr>
        </p:nvSpPr>
        <p:spPr>
          <a:xfrm>
            <a:off x="838200" y="381000"/>
            <a:ext cx="8077200" cy="533400"/>
          </a:xfrm>
          <a:prstGeom prst="rect">
            <a:avLst/>
          </a:prstGeom>
        </p:spPr>
        <p:txBody>
          <a:bodyPr/>
          <a:lstStyle>
            <a:lvl1pPr algn="l">
              <a:defRPr>
                <a:latin typeface="Calibri" pitchFamily="34" charset="0"/>
              </a:defRPr>
            </a:lvl1pPr>
          </a:lstStyle>
          <a:p>
            <a:r>
              <a:rPr lang="en-US" dirty="0" smtClean="0"/>
              <a:t>Click to edit Master title style</a:t>
            </a:r>
            <a:endParaRPr lang="en-US" dirty="0"/>
          </a:p>
        </p:txBody>
      </p:sp>
      <p:sp>
        <p:nvSpPr>
          <p:cNvPr id="34" name="Text Placeholder 7"/>
          <p:cNvSpPr>
            <a:spLocks noGrp="1"/>
          </p:cNvSpPr>
          <p:nvPr>
            <p:ph idx="1"/>
          </p:nvPr>
        </p:nvSpPr>
        <p:spPr>
          <a:xfrm>
            <a:off x="838200" y="1219200"/>
            <a:ext cx="8153400" cy="2286000"/>
          </a:xfrm>
          <a:prstGeom prst="rect">
            <a:avLst/>
          </a:prstGeom>
        </p:spPr>
        <p:txBody>
          <a:bodyPr>
            <a:noAutofit/>
          </a:bodyPr>
          <a:lstStyle>
            <a:lvl1pPr marL="234950" marR="0" indent="-23495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latin typeface="Calibri" pitchFamily="34" charset="0"/>
              </a:defRPr>
            </a:lvl1pPr>
            <a:lvl2pPr marL="457200" marR="0" indent="-228600"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2pPr>
            <a:lvl3pPr marL="6826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3pPr>
            <a:lvl4pPr marL="911225" marR="0" indent="-225425" algn="l" defTabSz="914400" rtl="0" eaLnBrk="1" fontAlgn="auto" latinLnBrk="0" hangingPunct="1">
              <a:lnSpc>
                <a:spcPct val="100000"/>
              </a:lnSpc>
              <a:spcBef>
                <a:spcPts val="0"/>
              </a:spcBef>
              <a:spcAft>
                <a:spcPts val="0"/>
              </a:spcAft>
              <a:buClr>
                <a:srgbClr val="8E736A">
                  <a:lumMod val="75000"/>
                </a:srgbClr>
              </a:buClr>
              <a:buSzPct val="70000"/>
              <a:buFont typeface="Arial" pitchFamily="34" charset="0"/>
              <a:buChar char="•"/>
              <a:tabLst/>
              <a:defRPr baseline="0">
                <a:solidFill>
                  <a:schemeClr val="tx1"/>
                </a:solidFill>
                <a:latin typeface="Calibri" pitchFamily="34" charset="0"/>
              </a:defRPr>
            </a:lvl4pPr>
            <a:lvl5pPr marL="1139825" marR="0" indent="-225425" algn="l" defTabSz="914400" rtl="0" eaLnBrk="1" fontAlgn="auto" latinLnBrk="0" hangingPunct="1">
              <a:lnSpc>
                <a:spcPct val="100000"/>
              </a:lnSpc>
              <a:spcBef>
                <a:spcPts val="0"/>
              </a:spcBef>
              <a:spcAft>
                <a:spcPts val="0"/>
              </a:spcAft>
              <a:buClr>
                <a:srgbClr val="8E736A">
                  <a:lumMod val="75000"/>
                </a:srgbClr>
              </a:buClr>
              <a:buSzPct val="60000"/>
              <a:buFont typeface="Arial" pitchFamily="34" charset="0"/>
              <a:buChar char="•"/>
              <a:tabLst/>
              <a:defRPr baseline="0">
                <a:solidFill>
                  <a:schemeClr val="tx1"/>
                </a:solidFill>
                <a:latin typeface="Calibri"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Slide Number Placeholder 4"/>
          <p:cNvSpPr>
            <a:spLocks noGrp="1"/>
          </p:cNvSpPr>
          <p:nvPr>
            <p:ph type="sldNum" sz="quarter" idx="10"/>
          </p:nvPr>
        </p:nvSpPr>
        <p:spPr/>
        <p:txBody>
          <a:bodyPr/>
          <a:lstStyle>
            <a:lvl1pPr>
              <a:defRPr sz="1000" smtClean="0"/>
            </a:lvl1pPr>
          </a:lstStyle>
          <a:p>
            <a:pPr>
              <a:defRPr/>
            </a:pPr>
            <a:fld id="{ABF16E8D-15F1-44B3-9430-5EF9484CA2E6}"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24800" cy="1470025"/>
          </a:xfrm>
        </p:spPr>
        <p:txBody>
          <a:bodyPr>
            <a:normAutofit/>
          </a:bodyPr>
          <a:lstStyle>
            <a:lvl1pPr algn="ctr">
              <a:defRPr sz="3200">
                <a:solidFill>
                  <a:schemeClr val="tx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solidFill>
                  <a:schemeClr val="tx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theme" Target="../theme/theme1.xml"/><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theme" Target="../theme/theme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theme" Target="../theme/theme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theme" Target="../theme/theme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theme" Target="../theme/theme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434FD8F1-AD37-4723-B7FB-1CEC3124DF5E}" type="slidenum">
              <a:rPr lang="en-US" smtClean="0"/>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latin typeface="Trebuchet MS" pitchFamily="34" charset="0"/>
              <a:cs typeface="+mn-cs"/>
            </a:endParaRPr>
          </a:p>
        </p:txBody>
      </p:sp>
      <p:pic>
        <p:nvPicPr>
          <p:cNvPr id="1030" name="Picture 16" descr="http://hudatwork.hud.gov/refs/hwgraphics/powerpnt/hudseal.bmp"/>
          <p:cNvPicPr>
            <a:picLocks noChangeAspect="1" noChangeArrowheads="1"/>
          </p:cNvPicPr>
          <p:nvPr/>
        </p:nvPicPr>
        <p:blipFill>
          <a:blip r:embed="rId5"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6"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7"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8"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9"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10"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11"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12"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6" r:id="rId1"/>
    <p:sldLayoutId id="2147484102" r:id="rId2"/>
    <p:sldLayoutId id="2147484107" r:id="rId3"/>
  </p:sldLayoutIdLst>
  <p:transition>
    <p:fade/>
  </p:transition>
  <p:hf hdr="0" ftr="0" dt="0"/>
  <p:txStyles>
    <p:titleStyle>
      <a:lvl1pPr algn="l" rtl="0" eaLnBrk="1" fontAlgn="base" hangingPunct="1">
        <a:spcBef>
          <a:spcPct val="0"/>
        </a:spcBef>
        <a:spcAft>
          <a:spcPct val="0"/>
        </a:spcAft>
        <a:defRPr sz="2800" b="1" kern="1200" cap="small">
          <a:solidFill>
            <a:srgbClr val="21245A"/>
          </a:solidFill>
          <a:latin typeface="Calibri" pitchFamily="34" charset="0"/>
          <a:ea typeface="+mj-ea"/>
          <a:cs typeface="+mj-cs"/>
        </a:defRPr>
      </a:lvl1pPr>
      <a:lvl2pPr algn="l" rtl="0" eaLnBrk="1" fontAlgn="base" hangingPunct="1">
        <a:spcBef>
          <a:spcPct val="0"/>
        </a:spcBef>
        <a:spcAft>
          <a:spcPct val="0"/>
        </a:spcAft>
        <a:defRPr sz="2800" b="1">
          <a:solidFill>
            <a:srgbClr val="21245A"/>
          </a:solidFill>
          <a:latin typeface="Calibri" pitchFamily="34" charset="0"/>
        </a:defRPr>
      </a:lvl2pPr>
      <a:lvl3pPr algn="l" rtl="0" eaLnBrk="1" fontAlgn="base" hangingPunct="1">
        <a:spcBef>
          <a:spcPct val="0"/>
        </a:spcBef>
        <a:spcAft>
          <a:spcPct val="0"/>
        </a:spcAft>
        <a:defRPr sz="2800" b="1">
          <a:solidFill>
            <a:srgbClr val="21245A"/>
          </a:solidFill>
          <a:latin typeface="Calibri" pitchFamily="34" charset="0"/>
        </a:defRPr>
      </a:lvl3pPr>
      <a:lvl4pPr algn="l" rtl="0" eaLnBrk="1" fontAlgn="base" hangingPunct="1">
        <a:spcBef>
          <a:spcPct val="0"/>
        </a:spcBef>
        <a:spcAft>
          <a:spcPct val="0"/>
        </a:spcAft>
        <a:defRPr sz="2800" b="1">
          <a:solidFill>
            <a:srgbClr val="21245A"/>
          </a:solidFill>
          <a:latin typeface="Calibri" pitchFamily="34" charset="0"/>
        </a:defRPr>
      </a:lvl4pPr>
      <a:lvl5pPr algn="l" rtl="0" eaLnBrk="1" fontAlgn="base" hangingPunct="1">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1" fontAlgn="base" hangingPunct="1">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1" fontAlgn="base" hangingPunct="1">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1" fontAlgn="base" hangingPunct="1">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1" fontAlgn="base" hangingPunct="1">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1" fontAlgn="base" hangingPunct="1">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3"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4"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5"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6"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7"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8"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9"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grpSp>
        <p:nvGrpSpPr>
          <p:cNvPr id="2" name="Group 1" descr="Images of homes, buildings, communities signifying HUD's work. "/>
          <p:cNvGrpSpPr/>
          <p:nvPr userDrawn="1"/>
        </p:nvGrpSpPr>
        <p:grpSpPr>
          <a:xfrm>
            <a:off x="0" y="1292225"/>
            <a:ext cx="685800" cy="5565775"/>
            <a:chOff x="0" y="1292225"/>
            <a:chExt cx="685800" cy="5565775"/>
          </a:xfrm>
        </p:grpSpPr>
        <p:pic>
          <p:nvPicPr>
            <p:cNvPr id="1031" name="Picture 14" descr="hud-pict-2005-0505d.jpg"/>
            <p:cNvPicPr>
              <a:picLocks noChangeAspect="1"/>
            </p:cNvPicPr>
            <p:nvPr/>
          </p:nvPicPr>
          <p:blipFill>
            <a:blip r:embed="rId3"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4"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5"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6"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7"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8"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9" cstate="print"/>
            <a:srcRect l="40245" t="2" r="10223" b="21606"/>
            <a:stretch>
              <a:fillRect/>
            </a:stretch>
          </p:blipFill>
          <p:spPr bwMode="auto">
            <a:xfrm>
              <a:off x="0" y="2873375"/>
              <a:ext cx="685800" cy="7080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4"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5"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6"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7"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8"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9"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10"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2" r:id="rId1"/>
  </p:sldLayoutIdLst>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4"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5"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6"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7"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8"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9"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10"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4" r:id="rId1"/>
  </p:sldLayoutIdLst>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3"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4"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5"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6"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7"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8"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9"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2"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3"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4"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5"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6"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7"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8"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9"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838200" y="1143000"/>
            <a:ext cx="8077200" cy="53340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Slide Number Placeholder 4"/>
          <p:cNvSpPr>
            <a:spLocks noGrp="1"/>
          </p:cNvSpPr>
          <p:nvPr>
            <p:ph type="sldNum" sz="quarter" idx="4"/>
          </p:nvPr>
        </p:nvSpPr>
        <p:spPr>
          <a:xfrm>
            <a:off x="8305800" y="6477000"/>
            <a:ext cx="609600" cy="228600"/>
          </a:xfrm>
          <a:prstGeom prst="rect">
            <a:avLst/>
          </a:prstGeom>
        </p:spPr>
        <p:txBody>
          <a:bodyPr vert="horz" wrap="square" lIns="91431" tIns="45715" rIns="91431" bIns="45715" numCol="1" anchor="t" anchorCtr="0" compatLnSpc="1">
            <a:prstTxWarp prst="textNoShape">
              <a:avLst/>
            </a:prstTxWarp>
          </a:bodyPr>
          <a:lstStyle>
            <a:lvl1pPr algn="r">
              <a:defRPr sz="1200" b="1" smtClean="0">
                <a:solidFill>
                  <a:srgbClr val="21245A"/>
                </a:solidFill>
                <a:latin typeface="Trebuchet MS" pitchFamily="34" charset="0"/>
                <a:cs typeface="Arial" pitchFamily="34" charset="0"/>
              </a:defRPr>
            </a:lvl1pPr>
          </a:lstStyle>
          <a:p>
            <a:pPr>
              <a:defRPr/>
            </a:pPr>
            <a:fld id="{EF1A4B45-2113-40BD-B5F4-9B9A534FA69E}" type="slidenum">
              <a:rPr lang="en-US"/>
              <a:pPr>
                <a:defRPr/>
              </a:pPr>
              <a:t>‹#›</a:t>
            </a:fld>
            <a:endParaRPr lang="en-US" dirty="0"/>
          </a:p>
        </p:txBody>
      </p:sp>
      <p:sp>
        <p:nvSpPr>
          <p:cNvPr id="10" name="Title Placeholder 9"/>
          <p:cNvSpPr>
            <a:spLocks noGrp="1"/>
          </p:cNvSpPr>
          <p:nvPr>
            <p:ph type="title"/>
          </p:nvPr>
        </p:nvSpPr>
        <p:spPr>
          <a:xfrm>
            <a:off x="838200" y="152400"/>
            <a:ext cx="8077200" cy="533400"/>
          </a:xfrm>
          <a:prstGeom prst="rect">
            <a:avLst/>
          </a:prstGeom>
        </p:spPr>
        <p:txBody>
          <a:bodyPr vert="horz" lIns="91431" tIns="45715" rIns="91431" bIns="45715" anchor="ctr">
            <a:no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514350" y="912813"/>
            <a:ext cx="8629650" cy="1587"/>
          </a:xfrm>
          <a:prstGeom prst="line">
            <a:avLst/>
          </a:prstGeom>
          <a:noFill/>
          <a:ln w="9525" cap="flat" cmpd="sng" algn="ctr">
            <a:solidFill>
              <a:srgbClr val="21245A"/>
            </a:soli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solidFill>
                <a:prstClr val="black"/>
              </a:solidFill>
              <a:latin typeface="Trebuchet MS" pitchFamily="34" charset="0"/>
            </a:endParaRPr>
          </a:p>
        </p:txBody>
      </p:sp>
      <p:pic>
        <p:nvPicPr>
          <p:cNvPr id="1030" name="Picture 16" descr="http://hudatwork.hud.gov/refs/hwgraphics/powerpnt/hudseal.bmp"/>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pic>
        <p:nvPicPr>
          <p:cNvPr id="1031" name="Picture 14" descr="hud-pict-2005-0505d.jpg"/>
          <p:cNvPicPr>
            <a:picLocks noChangeAspect="1"/>
          </p:cNvPicPr>
          <p:nvPr/>
        </p:nvPicPr>
        <p:blipFill>
          <a:blip r:embed="rId4" cstate="print"/>
          <a:srcRect/>
          <a:stretch>
            <a:fillRect/>
          </a:stretch>
        </p:blipFill>
        <p:spPr bwMode="auto">
          <a:xfrm>
            <a:off x="0" y="4586288"/>
            <a:ext cx="685800" cy="595312"/>
          </a:xfrm>
          <a:prstGeom prst="rect">
            <a:avLst/>
          </a:prstGeom>
          <a:noFill/>
          <a:ln w="9525">
            <a:noFill/>
            <a:miter lim="800000"/>
            <a:headEnd/>
            <a:tailEnd/>
          </a:ln>
        </p:spPr>
      </p:pic>
      <p:pic>
        <p:nvPicPr>
          <p:cNvPr id="1032" name="Picture 16" descr="hud-pict-2007-08-10s.jpg"/>
          <p:cNvPicPr>
            <a:picLocks noChangeAspect="1"/>
          </p:cNvPicPr>
          <p:nvPr/>
        </p:nvPicPr>
        <p:blipFill>
          <a:blip r:embed="rId5" cstate="print"/>
          <a:srcRect/>
          <a:stretch>
            <a:fillRect/>
          </a:stretch>
        </p:blipFill>
        <p:spPr bwMode="auto">
          <a:xfrm>
            <a:off x="0" y="1292225"/>
            <a:ext cx="685800" cy="460375"/>
          </a:xfrm>
          <a:prstGeom prst="rect">
            <a:avLst/>
          </a:prstGeom>
          <a:noFill/>
          <a:ln w="9525">
            <a:noFill/>
            <a:miter lim="800000"/>
            <a:headEnd/>
            <a:tailEnd/>
          </a:ln>
        </p:spPr>
      </p:pic>
      <p:pic>
        <p:nvPicPr>
          <p:cNvPr id="1033" name="Picture 19" descr="hud-pict-2008-01-28n.jpg"/>
          <p:cNvPicPr>
            <a:picLocks noChangeAspect="1"/>
          </p:cNvPicPr>
          <p:nvPr/>
        </p:nvPicPr>
        <p:blipFill>
          <a:blip r:embed="rId6" cstate="print"/>
          <a:srcRect/>
          <a:stretch>
            <a:fillRect/>
          </a:stretch>
        </p:blipFill>
        <p:spPr bwMode="auto">
          <a:xfrm>
            <a:off x="0" y="5181600"/>
            <a:ext cx="685800" cy="685800"/>
          </a:xfrm>
          <a:prstGeom prst="rect">
            <a:avLst/>
          </a:prstGeom>
          <a:noFill/>
          <a:ln w="9525">
            <a:noFill/>
            <a:miter lim="800000"/>
            <a:headEnd/>
            <a:tailEnd/>
          </a:ln>
        </p:spPr>
      </p:pic>
      <p:pic>
        <p:nvPicPr>
          <p:cNvPr id="1034" name="Picture 26" descr="NBTJ.jpg"/>
          <p:cNvPicPr>
            <a:picLocks noChangeAspect="1"/>
          </p:cNvPicPr>
          <p:nvPr/>
        </p:nvPicPr>
        <p:blipFill>
          <a:blip r:embed="rId7" cstate="print"/>
          <a:srcRect l="11440" r="28500"/>
          <a:stretch>
            <a:fillRect/>
          </a:stretch>
        </p:blipFill>
        <p:spPr bwMode="auto">
          <a:xfrm>
            <a:off x="0" y="3559175"/>
            <a:ext cx="685800" cy="1012825"/>
          </a:xfrm>
          <a:prstGeom prst="rect">
            <a:avLst/>
          </a:prstGeom>
          <a:noFill/>
          <a:ln w="9525">
            <a:noFill/>
            <a:miter lim="800000"/>
            <a:headEnd/>
            <a:tailEnd/>
          </a:ln>
        </p:spPr>
      </p:pic>
      <p:pic>
        <p:nvPicPr>
          <p:cNvPr id="1035" name="Picture 28" descr="HUD Pics (28).bmp"/>
          <p:cNvPicPr>
            <a:picLocks noChangeAspect="1"/>
          </p:cNvPicPr>
          <p:nvPr/>
        </p:nvPicPr>
        <p:blipFill>
          <a:blip r:embed="rId8" cstate="print"/>
          <a:srcRect l="20569" t="4977" r="28595" b="41342"/>
          <a:stretch>
            <a:fillRect/>
          </a:stretch>
        </p:blipFill>
        <p:spPr bwMode="auto">
          <a:xfrm>
            <a:off x="0" y="1752600"/>
            <a:ext cx="685800" cy="1119188"/>
          </a:xfrm>
          <a:prstGeom prst="rect">
            <a:avLst/>
          </a:prstGeom>
          <a:noFill/>
          <a:ln w="9525">
            <a:noFill/>
            <a:miter lim="800000"/>
            <a:headEnd/>
            <a:tailEnd/>
          </a:ln>
        </p:spPr>
      </p:pic>
      <p:pic>
        <p:nvPicPr>
          <p:cNvPr id="1036" name="Picture 29" descr="HUD Pics (6).jpe"/>
          <p:cNvPicPr>
            <a:picLocks noChangeAspect="1"/>
          </p:cNvPicPr>
          <p:nvPr/>
        </p:nvPicPr>
        <p:blipFill>
          <a:blip r:embed="rId9" cstate="print"/>
          <a:srcRect l="3847" r="36154" b="13077"/>
          <a:stretch>
            <a:fillRect/>
          </a:stretch>
        </p:blipFill>
        <p:spPr bwMode="auto">
          <a:xfrm>
            <a:off x="0" y="5864225"/>
            <a:ext cx="685800" cy="993775"/>
          </a:xfrm>
          <a:prstGeom prst="rect">
            <a:avLst/>
          </a:prstGeom>
          <a:noFill/>
          <a:ln w="9525">
            <a:noFill/>
            <a:miter lim="800000"/>
            <a:headEnd/>
            <a:tailEnd/>
          </a:ln>
        </p:spPr>
      </p:pic>
      <p:pic>
        <p:nvPicPr>
          <p:cNvPr id="1037" name="Picture 30" descr="HUD Pics (50).jpg"/>
          <p:cNvPicPr>
            <a:picLocks noChangeAspect="1"/>
          </p:cNvPicPr>
          <p:nvPr/>
        </p:nvPicPr>
        <p:blipFill>
          <a:blip r:embed="rId10" cstate="print"/>
          <a:srcRect l="40245" t="2" r="10223" b="21606"/>
          <a:stretch>
            <a:fillRect/>
          </a:stretch>
        </p:blipFill>
        <p:spPr bwMode="auto">
          <a:xfrm>
            <a:off x="0" y="2873375"/>
            <a:ext cx="68580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9" r:id="rId1"/>
  </p:sldLayoutIdLst>
  <p:transition>
    <p:fade/>
  </p:transition>
  <p:hf hdr="0" ftr="0" dt="0"/>
  <p:txStyles>
    <p:titleStyle>
      <a:lvl1pPr algn="l" rtl="0" eaLnBrk="0" fontAlgn="base" hangingPunct="0">
        <a:spcBef>
          <a:spcPct val="0"/>
        </a:spcBef>
        <a:spcAft>
          <a:spcPct val="0"/>
        </a:spcAft>
        <a:defRPr sz="2800" b="1" kern="1200" cap="small">
          <a:solidFill>
            <a:srgbClr val="21245A"/>
          </a:solidFill>
          <a:latin typeface="Calibri" pitchFamily="34" charset="0"/>
          <a:ea typeface="+mj-ea"/>
          <a:cs typeface="+mj-cs"/>
        </a:defRPr>
      </a:lvl1pPr>
      <a:lvl2pPr algn="l" rtl="0" eaLnBrk="0" fontAlgn="base" hangingPunct="0">
        <a:spcBef>
          <a:spcPct val="0"/>
        </a:spcBef>
        <a:spcAft>
          <a:spcPct val="0"/>
        </a:spcAft>
        <a:defRPr sz="2800" b="1">
          <a:solidFill>
            <a:srgbClr val="21245A"/>
          </a:solidFill>
          <a:latin typeface="Calibri" pitchFamily="34" charset="0"/>
        </a:defRPr>
      </a:lvl2pPr>
      <a:lvl3pPr algn="l" rtl="0" eaLnBrk="0" fontAlgn="base" hangingPunct="0">
        <a:spcBef>
          <a:spcPct val="0"/>
        </a:spcBef>
        <a:spcAft>
          <a:spcPct val="0"/>
        </a:spcAft>
        <a:defRPr sz="2800" b="1">
          <a:solidFill>
            <a:srgbClr val="21245A"/>
          </a:solidFill>
          <a:latin typeface="Calibri" pitchFamily="34" charset="0"/>
        </a:defRPr>
      </a:lvl3pPr>
      <a:lvl4pPr algn="l" rtl="0" eaLnBrk="0" fontAlgn="base" hangingPunct="0">
        <a:spcBef>
          <a:spcPct val="0"/>
        </a:spcBef>
        <a:spcAft>
          <a:spcPct val="0"/>
        </a:spcAft>
        <a:defRPr sz="2800" b="1">
          <a:solidFill>
            <a:srgbClr val="21245A"/>
          </a:solidFill>
          <a:latin typeface="Calibri" pitchFamily="34" charset="0"/>
        </a:defRPr>
      </a:lvl4pPr>
      <a:lvl5pPr algn="l" rtl="0" eaLnBrk="0" fontAlgn="base" hangingPunct="0">
        <a:spcBef>
          <a:spcPct val="0"/>
        </a:spcBef>
        <a:spcAft>
          <a:spcPct val="0"/>
        </a:spcAft>
        <a:defRPr sz="2800" b="1">
          <a:solidFill>
            <a:srgbClr val="21245A"/>
          </a:solidFill>
          <a:latin typeface="Calibri" pitchFamily="34" charset="0"/>
        </a:defRPr>
      </a:lvl5pPr>
      <a:lvl6pPr marL="457200" algn="l" rtl="0" eaLnBrk="1" fontAlgn="base" hangingPunct="1">
        <a:spcBef>
          <a:spcPct val="0"/>
        </a:spcBef>
        <a:spcAft>
          <a:spcPct val="0"/>
        </a:spcAft>
        <a:defRPr sz="2800" b="1">
          <a:solidFill>
            <a:srgbClr val="6A5650"/>
          </a:solidFill>
          <a:latin typeface="Trebuchet MS" pitchFamily="34" charset="0"/>
        </a:defRPr>
      </a:lvl6pPr>
      <a:lvl7pPr marL="914400" algn="l" rtl="0" eaLnBrk="1" fontAlgn="base" hangingPunct="1">
        <a:spcBef>
          <a:spcPct val="0"/>
        </a:spcBef>
        <a:spcAft>
          <a:spcPct val="0"/>
        </a:spcAft>
        <a:defRPr sz="2800" b="1">
          <a:solidFill>
            <a:srgbClr val="6A5650"/>
          </a:solidFill>
          <a:latin typeface="Trebuchet MS" pitchFamily="34" charset="0"/>
        </a:defRPr>
      </a:lvl7pPr>
      <a:lvl8pPr marL="1371600" algn="l" rtl="0" eaLnBrk="1" fontAlgn="base" hangingPunct="1">
        <a:spcBef>
          <a:spcPct val="0"/>
        </a:spcBef>
        <a:spcAft>
          <a:spcPct val="0"/>
        </a:spcAft>
        <a:defRPr sz="2800" b="1">
          <a:solidFill>
            <a:srgbClr val="6A5650"/>
          </a:solidFill>
          <a:latin typeface="Trebuchet MS" pitchFamily="34" charset="0"/>
        </a:defRPr>
      </a:lvl8pPr>
      <a:lvl9pPr marL="1828800" algn="l" rtl="0" eaLnBrk="1" fontAlgn="base" hangingPunct="1">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ct val="0"/>
        </a:spcAft>
        <a:buClr>
          <a:srgbClr val="6A5650"/>
        </a:buClr>
        <a:buSzPct val="70000"/>
        <a:buFont typeface="Wingdings" pitchFamily="2" charset="2"/>
        <a:defRPr sz="2400" b="1" kern="1200">
          <a:solidFill>
            <a:srgbClr val="21245A"/>
          </a:solidFill>
          <a:latin typeface="Calibri" pitchFamily="34" charset="0"/>
          <a:ea typeface="+mn-ea"/>
          <a:cs typeface="+mn-cs"/>
        </a:defRPr>
      </a:lvl1pPr>
      <a:lvl2pPr marL="454025" indent="-225425" algn="l" rtl="0" eaLnBrk="0" fontAlgn="base" hangingPunct="0">
        <a:spcBef>
          <a:spcPct val="0"/>
        </a:spcBef>
        <a:spcAft>
          <a:spcPct val="0"/>
        </a:spcAft>
        <a:buClr>
          <a:srgbClr val="21245A"/>
        </a:buClr>
        <a:buSzPct val="70000"/>
        <a:buFont typeface="Arial" charset="0"/>
        <a:buChar char="•"/>
        <a:defRPr sz="2400" kern="1200">
          <a:solidFill>
            <a:srgbClr val="21245A"/>
          </a:solidFill>
          <a:latin typeface="Calibri" pitchFamily="34" charset="0"/>
          <a:ea typeface="+mn-ea"/>
          <a:cs typeface="+mn-cs"/>
        </a:defRPr>
      </a:lvl2pPr>
      <a:lvl3pPr marL="682625" indent="-225425" algn="l" rtl="0" eaLnBrk="0" fontAlgn="base" hangingPunct="0">
        <a:spcBef>
          <a:spcPct val="0"/>
        </a:spcBef>
        <a:spcAft>
          <a:spcPct val="0"/>
        </a:spcAft>
        <a:buClr>
          <a:srgbClr val="21245A"/>
        </a:buClr>
        <a:buSzPct val="70000"/>
        <a:buFont typeface="Arial" charset="0"/>
        <a:buChar char="•"/>
        <a:defRPr sz="2200" kern="1200">
          <a:solidFill>
            <a:srgbClr val="21245A"/>
          </a:solidFill>
          <a:latin typeface="Calibri" pitchFamily="34" charset="0"/>
          <a:ea typeface="+mn-ea"/>
          <a:cs typeface="+mn-cs"/>
        </a:defRPr>
      </a:lvl3pPr>
      <a:lvl4pPr marL="911225" indent="-225425" algn="l" rtl="0" eaLnBrk="0" fontAlgn="base" hangingPunct="0">
        <a:spcBef>
          <a:spcPct val="0"/>
        </a:spcBef>
        <a:spcAft>
          <a:spcPct val="0"/>
        </a:spcAft>
        <a:buClr>
          <a:srgbClr val="21245A"/>
        </a:buClr>
        <a:buSzPct val="70000"/>
        <a:buFont typeface="Arial" charset="0"/>
        <a:buChar char="•"/>
        <a:defRPr sz="2000" kern="1200">
          <a:solidFill>
            <a:srgbClr val="21245A"/>
          </a:solidFill>
          <a:latin typeface="Calibri" pitchFamily="34" charset="0"/>
          <a:ea typeface="+mn-ea"/>
          <a:cs typeface="+mn-cs"/>
        </a:defRPr>
      </a:lvl4pPr>
      <a:lvl5pPr marL="1139825" indent="-225425" algn="l" rtl="0" eaLnBrk="0" fontAlgn="base" hangingPunct="0">
        <a:spcBef>
          <a:spcPct val="0"/>
        </a:spcBef>
        <a:spcAft>
          <a:spcPct val="0"/>
        </a:spcAft>
        <a:buClr>
          <a:srgbClr val="21245A"/>
        </a:buClr>
        <a:buSzPct val="60000"/>
        <a:buFont typeface="Arial" charset="0"/>
        <a:buChar char="•"/>
        <a:defRPr kern="1200">
          <a:solidFill>
            <a:srgbClr val="21245A"/>
          </a:solidFill>
          <a:latin typeface="Calibri" pitchFamily="34" charset="0"/>
          <a:ea typeface="+mn-ea"/>
          <a:cs typeface="+mn-cs"/>
        </a:defRPr>
      </a:lvl5pPr>
      <a:lvl6pPr marL="2514349" indent="-228577"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503" indent="-228577"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8657" indent="-228577"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5811" indent="-228577"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154" algn="l" rtl="0" eaLnBrk="1" hangingPunct="1">
        <a:defRPr kern="1200">
          <a:solidFill>
            <a:schemeClr val="tx1"/>
          </a:solidFill>
          <a:latin typeface="+mn-lt"/>
          <a:ea typeface="+mn-ea"/>
          <a:cs typeface="+mn-cs"/>
        </a:defRPr>
      </a:lvl2pPr>
      <a:lvl3pPr marL="914309" algn="l" rtl="0" eaLnBrk="1" hangingPunct="1">
        <a:defRPr kern="1200">
          <a:solidFill>
            <a:schemeClr val="tx1"/>
          </a:solidFill>
          <a:latin typeface="+mn-lt"/>
          <a:ea typeface="+mn-ea"/>
          <a:cs typeface="+mn-cs"/>
        </a:defRPr>
      </a:lvl3pPr>
      <a:lvl4pPr marL="1371463" algn="l" rtl="0" eaLnBrk="1" hangingPunct="1">
        <a:defRPr kern="1200">
          <a:solidFill>
            <a:schemeClr val="tx1"/>
          </a:solidFill>
          <a:latin typeface="+mn-lt"/>
          <a:ea typeface="+mn-ea"/>
          <a:cs typeface="+mn-cs"/>
        </a:defRPr>
      </a:lvl4pPr>
      <a:lvl5pPr marL="1828617" algn="l" rtl="0" eaLnBrk="1" hangingPunct="1">
        <a:defRPr kern="1200">
          <a:solidFill>
            <a:schemeClr val="tx1"/>
          </a:solidFill>
          <a:latin typeface="+mn-lt"/>
          <a:ea typeface="+mn-ea"/>
          <a:cs typeface="+mn-cs"/>
        </a:defRPr>
      </a:lvl5pPr>
      <a:lvl6pPr marL="2285771" algn="l" rtl="0" eaLnBrk="1" hangingPunct="1">
        <a:defRPr kern="1200">
          <a:solidFill>
            <a:schemeClr val="tx1"/>
          </a:solidFill>
          <a:latin typeface="+mn-lt"/>
          <a:ea typeface="+mn-ea"/>
          <a:cs typeface="+mn-cs"/>
        </a:defRPr>
      </a:lvl6pPr>
      <a:lvl7pPr marL="2742926" algn="l" rtl="0" eaLnBrk="1" hangingPunct="1">
        <a:defRPr kern="1200">
          <a:solidFill>
            <a:schemeClr val="tx1"/>
          </a:solidFill>
          <a:latin typeface="+mn-lt"/>
          <a:ea typeface="+mn-ea"/>
          <a:cs typeface="+mn-cs"/>
        </a:defRPr>
      </a:lvl7pPr>
      <a:lvl8pPr marL="3200080" algn="l" rtl="0" eaLnBrk="1" hangingPunct="1">
        <a:defRPr kern="1200">
          <a:solidFill>
            <a:schemeClr val="tx1"/>
          </a:solidFill>
          <a:latin typeface="+mn-lt"/>
          <a:ea typeface="+mn-ea"/>
          <a:cs typeface="+mn-cs"/>
        </a:defRPr>
      </a:lvl8pPr>
      <a:lvl9pPr marL="3657234" algn="l" rtl="0" eaLnBrk="1" hangingPunct="1">
        <a:defRPr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C:\Users\dweitzel\Desktop\pp slide.pn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rtal.hud.gov/hudportal/documents/huddoc?id=eloccsguide.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8153400" cy="5638800"/>
          </a:xfrm>
        </p:spPr>
        <p:txBody>
          <a:bodyPr>
            <a:normAutofit/>
          </a:bodyPr>
          <a:lstStyle/>
          <a:p>
            <a:pPr>
              <a:spcBef>
                <a:spcPct val="50000"/>
              </a:spcBef>
            </a:pPr>
            <a:r>
              <a:rPr lang="en-US" sz="4000" dirty="0" smtClean="0">
                <a:solidFill>
                  <a:schemeClr val="tx2"/>
                </a:solidFill>
                <a:effectLst>
                  <a:outerShdw blurRad="38100" dist="38100" dir="2700000" algn="tl">
                    <a:srgbClr val="000000">
                      <a:alpha val="43137"/>
                    </a:srgbClr>
                  </a:outerShdw>
                </a:effectLst>
              </a:rPr>
              <a:t>U.S. Department of Housing and Urban Development </a:t>
            </a:r>
            <a:r>
              <a:rPr lang="en-US" sz="4400" dirty="0" smtClean="0">
                <a:solidFill>
                  <a:schemeClr val="tx2"/>
                </a:solidFill>
                <a:effectLst>
                  <a:outerShdw blurRad="38100" dist="38100" dir="2700000" algn="tl">
                    <a:srgbClr val="000000">
                      <a:alpha val="43137"/>
                    </a:srgbClr>
                  </a:outerShdw>
                </a:effectLst>
              </a:rPr>
              <a:t>  </a:t>
            </a:r>
            <a:r>
              <a:rPr lang="en-US" sz="4400" dirty="0" smtClean="0">
                <a:solidFill>
                  <a:schemeClr val="tx2"/>
                </a:solidFill>
              </a:rPr>
              <a:t/>
            </a:r>
            <a:br>
              <a:rPr lang="en-US" sz="4400" dirty="0" smtClean="0">
                <a:solidFill>
                  <a:schemeClr val="tx2"/>
                </a:solidFill>
              </a:rPr>
            </a:br>
            <a:r>
              <a:rPr lang="en-US" sz="4400" dirty="0" smtClean="0">
                <a:solidFill>
                  <a:schemeClr val="tx2"/>
                </a:solidFill>
              </a:rPr>
              <a:t/>
            </a:r>
            <a:br>
              <a:rPr lang="en-US" sz="4400" dirty="0" smtClean="0">
                <a:solidFill>
                  <a:schemeClr val="tx2"/>
                </a:solidFill>
              </a:rPr>
            </a:br>
            <a:r>
              <a:rPr lang="en-US" sz="4400" dirty="0" smtClean="0">
                <a:solidFill>
                  <a:schemeClr val="tx2"/>
                </a:solidFill>
              </a:rPr>
              <a:t>LOCCS Manual</a:t>
            </a: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3600" dirty="0" smtClean="0">
                <a:solidFill>
                  <a:schemeClr val="tx2"/>
                </a:solidFill>
              </a:rPr>
              <a:t>Larry Wood </a:t>
            </a:r>
            <a:r>
              <a:rPr lang="en-US" dirty="0" smtClean="0">
                <a:solidFill>
                  <a:srgbClr val="663300"/>
                </a:solidFill>
              </a:rPr>
              <a:t/>
            </a:r>
            <a:br>
              <a:rPr lang="en-US" dirty="0" smtClean="0">
                <a:solidFill>
                  <a:srgbClr val="663300"/>
                </a:solidFill>
              </a:rPr>
            </a:br>
            <a:r>
              <a:rPr lang="en-US" sz="2400" dirty="0" smtClean="0"/>
              <a:t/>
            </a:r>
            <a:br>
              <a:rPr lang="en-US" sz="2400" dirty="0" smtClean="0"/>
            </a:br>
            <a:r>
              <a:rPr lang="en-US" sz="2400" dirty="0" smtClean="0"/>
              <a:t>April 9, 2014</a:t>
            </a:r>
            <a:endParaRPr lang="en-US" sz="2400" b="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39654"/>
            <a:ext cx="7327900" cy="3970318"/>
          </a:xfrm>
          <a:prstGeom prst="rect">
            <a:avLst/>
          </a:prstGeom>
        </p:spPr>
        <p:txBody>
          <a:bodyPr wrap="square">
            <a:spAutoFit/>
          </a:bodyPr>
          <a:lstStyle/>
          <a:p>
            <a:r>
              <a:rPr lang="en-US" dirty="0"/>
              <a:t>5. I don’t have any email options displayed on my LOCCS menu.</a:t>
            </a:r>
          </a:p>
          <a:p>
            <a:r>
              <a:rPr lang="en-US" dirty="0"/>
              <a:t>You were not assigned the LOCCS Administration role by your Coordinator. Have your coordinator add the role to your ID. See Section 2.3.1.2.</a:t>
            </a:r>
          </a:p>
          <a:p>
            <a:endParaRPr lang="en-US" dirty="0"/>
          </a:p>
          <a:p>
            <a:r>
              <a:rPr lang="en-US" dirty="0"/>
              <a:t>6. I don’t see a particular program area on the Authorization page, but it shows up on the Grant Portfolio page of the </a:t>
            </a:r>
            <a:r>
              <a:rPr lang="en-US" dirty="0" err="1"/>
              <a:t>eLOCCS</a:t>
            </a:r>
            <a:r>
              <a:rPr lang="en-US" dirty="0"/>
              <a:t> main menu.</a:t>
            </a:r>
          </a:p>
          <a:p>
            <a:r>
              <a:rPr lang="en-US" dirty="0"/>
              <a:t>This means you are authorized for query access only for that program area. To have drawdown capability, add the program area to your HUD 27054 form and forward to your local Field Office for review (</a:t>
            </a:r>
            <a:r>
              <a:rPr lang="en-US" dirty="0" err="1"/>
              <a:t>whowill</a:t>
            </a:r>
            <a:r>
              <a:rPr lang="en-US" dirty="0"/>
              <a:t> then forward to the User Support Branch). The program will then appear on your </a:t>
            </a:r>
            <a:r>
              <a:rPr lang="en-US" dirty="0" err="1"/>
              <a:t>eLOCCS</a:t>
            </a:r>
            <a:r>
              <a:rPr lang="en-US" dirty="0"/>
              <a:t> Authorization page after the approval process.</a:t>
            </a:r>
          </a:p>
          <a:p>
            <a:endParaRPr lang="en-US" dirty="0"/>
          </a:p>
        </p:txBody>
      </p:sp>
    </p:spTree>
    <p:extLst>
      <p:ext uri="{BB962C8B-B14F-4D97-AF65-F5344CB8AC3E}">
        <p14:creationId xmlns:p14="http://schemas.microsoft.com/office/powerpoint/2010/main" val="229024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100" y="1079649"/>
            <a:ext cx="7658100" cy="4524315"/>
          </a:xfrm>
          <a:prstGeom prst="rect">
            <a:avLst/>
          </a:prstGeom>
        </p:spPr>
        <p:txBody>
          <a:bodyPr wrap="square">
            <a:spAutoFit/>
          </a:bodyPr>
          <a:lstStyle/>
          <a:p>
            <a:r>
              <a:rPr lang="en-US" dirty="0"/>
              <a:t>7. When I click on the LOCCS hyperlink from the Secure Systems main menu, I am sometimes prompted to enter my ‘User Name and Password’ even though I previously entered my </a:t>
            </a:r>
            <a:r>
              <a:rPr lang="en-US" dirty="0" err="1"/>
              <a:t>Reac</a:t>
            </a:r>
            <a:r>
              <a:rPr lang="en-US" dirty="0"/>
              <a:t> User Name and Password.</a:t>
            </a:r>
          </a:p>
          <a:p>
            <a:r>
              <a:rPr lang="en-US" dirty="0"/>
              <a:t>The fact that you have been prompted twice to enter you </a:t>
            </a:r>
            <a:r>
              <a:rPr lang="en-US" dirty="0" err="1"/>
              <a:t>Reac</a:t>
            </a:r>
            <a:r>
              <a:rPr lang="en-US" dirty="0"/>
              <a:t> Log In information indicates you are using the Internet Explorer (IE) browser, which has a double authentication process. Only when the message box prompts you to enter your “LOCCS HUD-27054 User ID and Password” do you enter your numeric LOCCS (VRS) User ID and Password. See Figure 15.</a:t>
            </a:r>
          </a:p>
          <a:p>
            <a:endParaRPr lang="en-US" dirty="0"/>
          </a:p>
          <a:p>
            <a:r>
              <a:rPr lang="en-US" dirty="0"/>
              <a:t>8. My PHA/Organization address is incorrect in </a:t>
            </a:r>
            <a:r>
              <a:rPr lang="en-US" dirty="0" err="1"/>
              <a:t>eLOCCS</a:t>
            </a:r>
            <a:r>
              <a:rPr lang="en-US" dirty="0"/>
              <a:t>.</a:t>
            </a:r>
          </a:p>
          <a:p>
            <a:r>
              <a:rPr lang="en-US" dirty="0"/>
              <a:t>To change your organization address, send in a revised SF-1199A to your program office (who will then forward to </a:t>
            </a:r>
            <a:r>
              <a:rPr lang="en-US" dirty="0" err="1"/>
              <a:t>FtWorth</a:t>
            </a:r>
            <a:r>
              <a:rPr lang="en-US" dirty="0"/>
              <a:t> Accounting). The reason is that LOCCS is a payment system, where a payment could be made by check. Therefore the name and address of the organization is treated as if it were banking/payment information, requiring a SF-1199A.</a:t>
            </a:r>
          </a:p>
        </p:txBody>
      </p:sp>
    </p:spTree>
    <p:extLst>
      <p:ext uri="{BB962C8B-B14F-4D97-AF65-F5344CB8AC3E}">
        <p14:creationId xmlns:p14="http://schemas.microsoft.com/office/powerpoint/2010/main" val="3368086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0" y="948690"/>
            <a:ext cx="8013700" cy="5632311"/>
          </a:xfrm>
          <a:prstGeom prst="rect">
            <a:avLst/>
          </a:prstGeom>
        </p:spPr>
        <p:txBody>
          <a:bodyPr wrap="square">
            <a:spAutoFit/>
          </a:bodyPr>
          <a:lstStyle/>
          <a:p>
            <a:r>
              <a:rPr lang="en-US" dirty="0"/>
              <a:t>9. When I attempt to do a drawdown from the Payment Voucher Entry hyperlink, I get a grant information page with budget related tabs.</a:t>
            </a:r>
          </a:p>
          <a:p>
            <a:r>
              <a:rPr lang="en-US" dirty="0"/>
              <a:t>You have either selected a grant from the Grant portfolio hyperlink or in fact selected the Payment Voucher Entry hyperlink off the main menu, but clicked on the grant, which displays general grant information. The only way a drawdown can be completed is through accessing the Payment Voucher Entry hyperlink through the main menu. Once this has been selected, mark the check box next to the desired grant and click the submit button at the bottom of the page to continue the drawdown process.</a:t>
            </a:r>
          </a:p>
          <a:p>
            <a:endParaRPr lang="en-US" dirty="0"/>
          </a:p>
          <a:p>
            <a:r>
              <a:rPr lang="en-US" dirty="0"/>
              <a:t>10. Can I change my password in </a:t>
            </a:r>
            <a:r>
              <a:rPr lang="en-US" dirty="0" err="1"/>
              <a:t>eLOCCS</a:t>
            </a:r>
            <a:r>
              <a:rPr lang="en-US" dirty="0"/>
              <a:t> prior to the 60 day prompt?</a:t>
            </a:r>
          </a:p>
          <a:p>
            <a:r>
              <a:rPr lang="en-US" dirty="0"/>
              <a:t>Yes. After a program area has been selected from the authorization page, the Change Password option will be on the left sidebar of any program area menu, directly under your User Profile option.</a:t>
            </a:r>
          </a:p>
          <a:p>
            <a:endParaRPr lang="en-US" dirty="0"/>
          </a:p>
          <a:p>
            <a:r>
              <a:rPr lang="en-US" dirty="0"/>
              <a:t>11. How can I find out which browser version I am using?</a:t>
            </a:r>
          </a:p>
          <a:p>
            <a:r>
              <a:rPr lang="en-US" dirty="0"/>
              <a:t>Open your browser and click on the Help dropdown bar located on the top portion of the browser tool bar page. From the list select the last option, which begins with about.... (browser name). This option will indicate your browser version.</a:t>
            </a:r>
          </a:p>
        </p:txBody>
      </p:sp>
    </p:spTree>
    <p:extLst>
      <p:ext uri="{BB962C8B-B14F-4D97-AF65-F5344CB8AC3E}">
        <p14:creationId xmlns:p14="http://schemas.microsoft.com/office/powerpoint/2010/main" val="22980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86" y="1162050"/>
            <a:ext cx="7132128" cy="293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7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8686800" cy="914400"/>
          </a:xfrm>
        </p:spPr>
        <p:txBody>
          <a:bodyPr/>
          <a:lstStyle/>
          <a:p>
            <a:pPr algn="ctr"/>
            <a:r>
              <a:rPr lang="en-US" sz="2800" b="1" dirty="0" smtClean="0"/>
              <a:t>LOCCS Manual – Getting Started</a:t>
            </a:r>
          </a:p>
        </p:txBody>
      </p:sp>
      <p:sp>
        <p:nvSpPr>
          <p:cNvPr id="57347" name="Rectangle 3"/>
          <p:cNvSpPr>
            <a:spLocks noGrp="1" noChangeArrowheads="1"/>
          </p:cNvSpPr>
          <p:nvPr>
            <p:ph idx="1"/>
          </p:nvPr>
        </p:nvSpPr>
        <p:spPr>
          <a:xfrm>
            <a:off x="685800" y="1524000"/>
            <a:ext cx="8229600" cy="4648200"/>
          </a:xfrm>
        </p:spPr>
        <p:txBody>
          <a:bodyPr/>
          <a:lstStyle/>
          <a:p>
            <a:pPr>
              <a:lnSpc>
                <a:spcPct val="80000"/>
              </a:lnSpc>
            </a:pPr>
            <a:r>
              <a:rPr lang="en-US" sz="2000" dirty="0">
                <a:hlinkClick r:id="rId3"/>
              </a:rPr>
              <a:t>http://</a:t>
            </a:r>
            <a:r>
              <a:rPr lang="en-US" sz="2000" dirty="0" smtClean="0">
                <a:hlinkClick r:id="rId3"/>
              </a:rPr>
              <a:t>portal.hud.gov/hudportal/documents/huddoc?id=eloccsguide.pdf</a:t>
            </a:r>
            <a:endParaRPr lang="en-US" sz="2000" dirty="0" smtClean="0"/>
          </a:p>
          <a:p>
            <a:pPr>
              <a:lnSpc>
                <a:spcPct val="80000"/>
              </a:lnSpc>
            </a:pPr>
            <a:endParaRPr lang="en-US" sz="2000" dirty="0" smtClean="0"/>
          </a:p>
        </p:txBody>
      </p:sp>
      <p:sp>
        <p:nvSpPr>
          <p:cNvPr id="2" name="Slide Number Placeholder 1"/>
          <p:cNvSpPr>
            <a:spLocks noGrp="1"/>
          </p:cNvSpPr>
          <p:nvPr>
            <p:ph type="sldNum" sz="quarter" idx="11"/>
          </p:nvPr>
        </p:nvSpPr>
        <p:spPr/>
        <p:txBody>
          <a:bodyPr/>
          <a:lstStyle/>
          <a:p>
            <a:pPr>
              <a:defRPr/>
            </a:pPr>
            <a:fld id="{8FA69386-9CC6-4D07-9FFC-A2D12A23D7E0}" type="slidenum">
              <a:rPr lang="en-US" smtClean="0"/>
              <a:pPr>
                <a:defRPr/>
              </a:pPr>
              <a:t>2</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367" y="2311400"/>
            <a:ext cx="5225196"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05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887" y="447675"/>
            <a:ext cx="7068988" cy="617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9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70" y="483892"/>
            <a:ext cx="7567456" cy="584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22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2562225"/>
            <a:ext cx="6629696" cy="362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0650" y="267347"/>
            <a:ext cx="6629400" cy="2380604"/>
          </a:xfrm>
          <a:prstGeom prst="rect">
            <a:avLst/>
          </a:prstGeom>
          <a:solidFill>
            <a:schemeClr val="bg1"/>
          </a:solidFill>
        </p:spPr>
        <p:txBody>
          <a:bodyPr vert="horz" wrap="square" rtlCol="0" anchor="ctr">
            <a:noAutofit/>
          </a:bodyPr>
          <a:lstStyle/>
          <a:p>
            <a:r>
              <a:rPr lang="en-US" sz="1200" b="1" i="1" dirty="0"/>
              <a:t>3.1.4.1 Grant Portfolio</a:t>
            </a:r>
          </a:p>
          <a:p>
            <a:r>
              <a:rPr lang="en-US" sz="1200" dirty="0"/>
              <a:t>The Grant Portfolio Page (Figure 19) lists funding information of </a:t>
            </a:r>
            <a:r>
              <a:rPr lang="en-US" sz="1200" i="1" dirty="0"/>
              <a:t>All Grants </a:t>
            </a:r>
            <a:r>
              <a:rPr lang="en-US" sz="1200" dirty="0"/>
              <a:t>by program area authorized for </a:t>
            </a:r>
            <a:r>
              <a:rPr lang="en-US" sz="1200" dirty="0" smtClean="0"/>
              <a:t>the User</a:t>
            </a:r>
            <a:r>
              <a:rPr lang="en-US" sz="1200" dirty="0"/>
              <a:t>. The page offers a budget snapshot of grant information with balance amounts including any new grants </a:t>
            </a:r>
            <a:r>
              <a:rPr lang="en-US" sz="1200" dirty="0" smtClean="0"/>
              <a:t>that have </a:t>
            </a:r>
            <a:r>
              <a:rPr lang="en-US" sz="1200" dirty="0"/>
              <a:t>been assigned to the Portfolio within the past 30 days. A new icon will be displayed next to the grant </a:t>
            </a:r>
            <a:r>
              <a:rPr lang="en-US" sz="1200" dirty="0" smtClean="0"/>
              <a:t>for 30 </a:t>
            </a:r>
            <a:r>
              <a:rPr lang="en-US" sz="1200" dirty="0"/>
              <a:t>days. Depending upon whether the grant is awaiting the program office to spread the initial budget, </a:t>
            </a:r>
            <a:r>
              <a:rPr lang="en-US" sz="1200" dirty="0" smtClean="0"/>
              <a:t>the available </a:t>
            </a:r>
            <a:r>
              <a:rPr lang="en-US" sz="1200" dirty="0"/>
              <a:t>balance amount may be zero.</a:t>
            </a:r>
          </a:p>
          <a:p>
            <a:r>
              <a:rPr lang="en-US" sz="1200" dirty="0"/>
              <a:t>Above the column headings on the right is a checkbox indicating </a:t>
            </a:r>
            <a:r>
              <a:rPr lang="en-US" sz="1200" i="1" dirty="0"/>
              <a:t>Show Zero Balance Grants. </a:t>
            </a:r>
            <a:r>
              <a:rPr lang="en-US" sz="1200" dirty="0"/>
              <a:t>To view grants </a:t>
            </a:r>
            <a:r>
              <a:rPr lang="en-US" sz="1200" dirty="0" smtClean="0"/>
              <a:t>with zero </a:t>
            </a:r>
            <a:r>
              <a:rPr lang="en-US" sz="1200" dirty="0"/>
              <a:t>balances mark the checkbox and </a:t>
            </a:r>
            <a:r>
              <a:rPr lang="en-US" sz="1200" i="1" dirty="0" err="1"/>
              <a:t>e</a:t>
            </a:r>
            <a:r>
              <a:rPr lang="en-US" sz="1200" dirty="0" err="1"/>
              <a:t>LOCCS</a:t>
            </a:r>
            <a:r>
              <a:rPr lang="en-US" sz="1200" dirty="0"/>
              <a:t> will automatically load any grants with zero balance amounts </a:t>
            </a:r>
            <a:r>
              <a:rPr lang="en-US" sz="1200" dirty="0" smtClean="0"/>
              <a:t>on the </a:t>
            </a:r>
            <a:r>
              <a:rPr lang="en-US" sz="1200" dirty="0"/>
              <a:t>Grant Portfolio page. To return to the original grant portfolio balance amounts simply deselect the checkbox.</a:t>
            </a:r>
            <a:endParaRPr lang="en-US" sz="1200" b="1" dirty="0" smtClean="0">
              <a:solidFill>
                <a:srgbClr val="8E736A">
                  <a:lumMod val="75000"/>
                </a:srgbClr>
              </a:solidFill>
              <a:latin typeface="Franklin Gothic Medium"/>
            </a:endParaRPr>
          </a:p>
        </p:txBody>
      </p:sp>
    </p:spTree>
    <p:extLst>
      <p:ext uri="{BB962C8B-B14F-4D97-AF65-F5344CB8AC3E}">
        <p14:creationId xmlns:p14="http://schemas.microsoft.com/office/powerpoint/2010/main" val="373121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593" y="128342"/>
            <a:ext cx="7035907" cy="650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82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50" y="1038224"/>
            <a:ext cx="7315200" cy="5262979"/>
          </a:xfrm>
          <a:prstGeom prst="rect">
            <a:avLst/>
          </a:prstGeom>
        </p:spPr>
        <p:txBody>
          <a:bodyPr wrap="square">
            <a:spAutoFit/>
          </a:bodyPr>
          <a:lstStyle/>
          <a:p>
            <a:r>
              <a:rPr lang="en-US" sz="1400" b="1" i="1" dirty="0"/>
              <a:t>3.1.4.8 Maintain Email Addresses</a:t>
            </a:r>
          </a:p>
          <a:p>
            <a:r>
              <a:rPr lang="en-US" sz="1400" dirty="0"/>
              <a:t>A useful feature of </a:t>
            </a:r>
            <a:r>
              <a:rPr lang="en-US" sz="1400" i="1" dirty="0" err="1"/>
              <a:t>e</a:t>
            </a:r>
            <a:r>
              <a:rPr lang="en-US" sz="1400" dirty="0" err="1"/>
              <a:t>LOCCS</a:t>
            </a:r>
            <a:r>
              <a:rPr lang="en-US" sz="1400" dirty="0"/>
              <a:t> is the ability to provide emails of LOCCS HUD actions that affect the funding </a:t>
            </a:r>
            <a:r>
              <a:rPr lang="en-US" sz="1400" dirty="0" smtClean="0"/>
              <a:t>of grants </a:t>
            </a:r>
            <a:r>
              <a:rPr lang="en-US" sz="1400" dirty="0"/>
              <a:t>in a portfolio. These emails will alert you when funding for the contract/grant has changed. The </a:t>
            </a:r>
            <a:r>
              <a:rPr lang="en-US" sz="1400" dirty="0" smtClean="0"/>
              <a:t>Business Partner </a:t>
            </a:r>
            <a:r>
              <a:rPr lang="en-US" sz="1400" dirty="0"/>
              <a:t>maintains both the email repository list and the LOCCS email that each email address will receive.</a:t>
            </a:r>
          </a:p>
          <a:p>
            <a:r>
              <a:rPr lang="en-US" sz="1400" dirty="0"/>
              <a:t>In order to update or maintain email addresses, Users must have the Secure Systems LOCCS role</a:t>
            </a:r>
          </a:p>
          <a:p>
            <a:r>
              <a:rPr lang="en-US" sz="1400" b="1" dirty="0"/>
              <a:t>Administration </a:t>
            </a:r>
            <a:r>
              <a:rPr lang="en-US" sz="1400" dirty="0"/>
              <a:t>assigned. See </a:t>
            </a:r>
            <a:r>
              <a:rPr lang="en-US" sz="1400" i="1" dirty="0"/>
              <a:t>Section 2.3 Secure Systems for LOCCS </a:t>
            </a:r>
            <a:r>
              <a:rPr lang="en-US" sz="1400" i="1" dirty="0" smtClean="0"/>
              <a:t>Assignment/Roles</a:t>
            </a:r>
            <a:r>
              <a:rPr lang="en-US" sz="1400" dirty="0" smtClean="0"/>
              <a:t>. </a:t>
            </a:r>
            <a:r>
              <a:rPr lang="en-US" sz="1400" dirty="0"/>
              <a:t>With this </a:t>
            </a:r>
            <a:r>
              <a:rPr lang="en-US" sz="1400" dirty="0" smtClean="0"/>
              <a:t>role assigned</a:t>
            </a:r>
            <a:r>
              <a:rPr lang="en-US" sz="1400" dirty="0"/>
              <a:t>, the </a:t>
            </a:r>
            <a:r>
              <a:rPr lang="en-US" sz="1400" i="1" dirty="0" err="1"/>
              <a:t>e</a:t>
            </a:r>
            <a:r>
              <a:rPr lang="en-US" sz="1400" dirty="0" err="1"/>
              <a:t>LOCCS</a:t>
            </a:r>
            <a:r>
              <a:rPr lang="en-US" sz="1400" dirty="0"/>
              <a:t> menu options will display </a:t>
            </a:r>
            <a:r>
              <a:rPr lang="en-US" sz="1400" i="1" dirty="0"/>
              <a:t>Maintain Email Addresses </a:t>
            </a:r>
            <a:r>
              <a:rPr lang="en-US" sz="1400" dirty="0"/>
              <a:t>and </a:t>
            </a:r>
            <a:r>
              <a:rPr lang="en-US" sz="1400" i="1" dirty="0"/>
              <a:t>Maintain Email </a:t>
            </a:r>
            <a:r>
              <a:rPr lang="en-US" sz="1400" i="1" dirty="0" smtClean="0"/>
              <a:t>Assignments </a:t>
            </a:r>
            <a:r>
              <a:rPr lang="en-US" sz="1400" dirty="0" smtClean="0"/>
              <a:t>hyperlinks </a:t>
            </a:r>
            <a:r>
              <a:rPr lang="en-US" sz="1400" dirty="0"/>
              <a:t>on the </a:t>
            </a:r>
            <a:r>
              <a:rPr lang="en-US" sz="1400" i="1" dirty="0" err="1"/>
              <a:t>e</a:t>
            </a:r>
            <a:r>
              <a:rPr lang="en-US" sz="1400" dirty="0" err="1"/>
              <a:t>LOCCS</a:t>
            </a:r>
            <a:r>
              <a:rPr lang="en-US" sz="1400" dirty="0"/>
              <a:t> main menu page.</a:t>
            </a:r>
          </a:p>
          <a:p>
            <a:r>
              <a:rPr lang="en-US" sz="1400" dirty="0"/>
              <a:t>Clicking </a:t>
            </a:r>
            <a:r>
              <a:rPr lang="en-US" sz="1400" i="1" dirty="0"/>
              <a:t>Maintain Email Addresses </a:t>
            </a:r>
            <a:r>
              <a:rPr lang="en-US" sz="1400" dirty="0"/>
              <a:t>displays an entry page with an upper and lower section (Figure 37). </a:t>
            </a:r>
            <a:r>
              <a:rPr lang="en-US" sz="1400" dirty="0" smtClean="0"/>
              <a:t>The upper </a:t>
            </a:r>
            <a:r>
              <a:rPr lang="en-US" sz="1400" dirty="0"/>
              <a:t>section specifies the primary LOCCS email address for the Business Partner. This email </a:t>
            </a:r>
            <a:r>
              <a:rPr lang="en-US" sz="1400" dirty="0" smtClean="0"/>
              <a:t>address automatically </a:t>
            </a:r>
            <a:r>
              <a:rPr lang="en-US" sz="1400" dirty="0"/>
              <a:t>receives all LOCCS email; no specific email assignment is necessary. For this reason, it </a:t>
            </a:r>
            <a:r>
              <a:rPr lang="en-US" sz="1400" dirty="0" smtClean="0"/>
              <a:t>is suggested </a:t>
            </a:r>
            <a:r>
              <a:rPr lang="en-US" sz="1400" dirty="0"/>
              <a:t>that the primary email address be a generic email mailbox for the organization. This type of </a:t>
            </a:r>
            <a:r>
              <a:rPr lang="en-US" sz="1400" dirty="0" smtClean="0"/>
              <a:t>mailbox has </a:t>
            </a:r>
            <a:r>
              <a:rPr lang="en-US" sz="1400" dirty="0"/>
              <a:t>the benefit of being accessible by multiple individuals. To update your primary email address, click </a:t>
            </a:r>
            <a:r>
              <a:rPr lang="en-US" sz="1400" dirty="0" smtClean="0"/>
              <a:t>the Update </a:t>
            </a:r>
            <a:r>
              <a:rPr lang="en-US" sz="1400" dirty="0"/>
              <a:t>Primary button and enter the email for the organization (Figures 38a)</a:t>
            </a:r>
          </a:p>
          <a:p>
            <a:r>
              <a:rPr lang="en-US" sz="1400" dirty="0"/>
              <a:t>The bottom portion of the Maintain Email Addresses page (Figure 37) provides an area for adding, deleting </a:t>
            </a:r>
            <a:r>
              <a:rPr lang="en-US" sz="1400" dirty="0" smtClean="0"/>
              <a:t>and updating </a:t>
            </a:r>
            <a:r>
              <a:rPr lang="en-US" sz="1400" dirty="0"/>
              <a:t>any number of additional email addresses for individuals in the organization. (Figures 38b and c) </a:t>
            </a:r>
            <a:r>
              <a:rPr lang="en-US" sz="1400" dirty="0" smtClean="0"/>
              <a:t>These additional </a:t>
            </a:r>
            <a:r>
              <a:rPr lang="en-US" sz="1400" dirty="0"/>
              <a:t>email addresses will not automatically receive any email and must be mapped manually to a type </a:t>
            </a:r>
            <a:r>
              <a:rPr lang="en-US" sz="1400" dirty="0" smtClean="0"/>
              <a:t>of email </a:t>
            </a:r>
            <a:r>
              <a:rPr lang="en-US" sz="1400" dirty="0"/>
              <a:t>through the </a:t>
            </a:r>
            <a:r>
              <a:rPr lang="en-US" sz="1400" i="1" dirty="0"/>
              <a:t>Email Assignment </a:t>
            </a:r>
            <a:r>
              <a:rPr lang="en-US" sz="1400" dirty="0"/>
              <a:t>option from the main menu. See </a:t>
            </a:r>
            <a:r>
              <a:rPr lang="en-US" sz="1400" i="1" dirty="0"/>
              <a:t>Maintain Email Assignment </a:t>
            </a:r>
            <a:r>
              <a:rPr lang="en-US" sz="1400" i="1" dirty="0" smtClean="0"/>
              <a:t>section 3.1.4.9.</a:t>
            </a:r>
            <a:endParaRPr lang="en-US" sz="1400" dirty="0"/>
          </a:p>
        </p:txBody>
      </p:sp>
    </p:spTree>
    <p:extLst>
      <p:ext uri="{BB962C8B-B14F-4D97-AF65-F5344CB8AC3E}">
        <p14:creationId xmlns:p14="http://schemas.microsoft.com/office/powerpoint/2010/main" val="40569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5200" y="968256"/>
            <a:ext cx="7239000" cy="5909310"/>
          </a:xfrm>
          <a:prstGeom prst="rect">
            <a:avLst/>
          </a:prstGeom>
        </p:spPr>
        <p:txBody>
          <a:bodyPr wrap="square">
            <a:spAutoFit/>
          </a:bodyPr>
          <a:lstStyle/>
          <a:p>
            <a:r>
              <a:rPr lang="en-US" dirty="0" smtClean="0"/>
              <a:t>By </a:t>
            </a:r>
            <a:r>
              <a:rPr lang="en-US" dirty="0"/>
              <a:t>far, the most frequent problem encountered by Users is difficulty accessing </a:t>
            </a:r>
            <a:r>
              <a:rPr lang="en-US" dirty="0" err="1"/>
              <a:t>eLOCCS</a:t>
            </a:r>
            <a:r>
              <a:rPr lang="en-US" dirty="0"/>
              <a:t>. This is due to the PHA Coordinator’s improper setup of access in Secure Systems. Once access has been established in </a:t>
            </a:r>
            <a:r>
              <a:rPr lang="en-US" dirty="0" err="1"/>
              <a:t>eLOCCS</a:t>
            </a:r>
            <a:r>
              <a:rPr lang="en-US" dirty="0"/>
              <a:t> through Secure Systems, Users report very few problems with navigating and using </a:t>
            </a:r>
            <a:r>
              <a:rPr lang="en-US" dirty="0" err="1"/>
              <a:t>eLOCCS</a:t>
            </a:r>
            <a:r>
              <a:rPr lang="en-US" dirty="0"/>
              <a:t>.  Multiple components and systems support </a:t>
            </a:r>
            <a:r>
              <a:rPr lang="en-US" dirty="0" err="1"/>
              <a:t>eLOCCS</a:t>
            </a:r>
            <a:r>
              <a:rPr lang="en-US" dirty="0"/>
              <a:t> access; therefore, the nature of the particular problem </a:t>
            </a:r>
            <a:r>
              <a:rPr lang="en-US" dirty="0" err="1"/>
              <a:t>willdetermine</a:t>
            </a:r>
            <a:r>
              <a:rPr lang="en-US" dirty="0"/>
              <a:t> the contact person. Listed below are some </a:t>
            </a:r>
            <a:r>
              <a:rPr lang="en-US" dirty="0" err="1"/>
              <a:t>eLOCCS</a:t>
            </a:r>
            <a:r>
              <a:rPr lang="en-US" dirty="0"/>
              <a:t> troubleshooting tips, common problems and resolutions:</a:t>
            </a:r>
          </a:p>
          <a:p>
            <a:endParaRPr lang="en-US" dirty="0"/>
          </a:p>
          <a:p>
            <a:r>
              <a:rPr lang="en-US" dirty="0"/>
              <a:t>1. I’m a Coordinator and I do not see the LOCCS hyperlink on my main menu.</a:t>
            </a:r>
          </a:p>
          <a:p>
            <a:r>
              <a:rPr lang="en-US" dirty="0"/>
              <a:t>The fact that you are a Coordinator and have assigned the LOCCS system to yourself does not mean you (a Coordinator) have access to LOCCS; it only means you have authority to provide this hyperlink to others. If Coordinators also need direct access to LOCCS, they should completed a HUD 27054 form and forward to your local Field Office for review (who will then forward to the User Support Branch), and assign at least one of the LOCCS roles (Query and/or Administration) to themselves. See Section 2.3.1.2.</a:t>
            </a:r>
          </a:p>
          <a:p>
            <a:endParaRPr lang="en-US" dirty="0"/>
          </a:p>
        </p:txBody>
      </p:sp>
      <p:sp>
        <p:nvSpPr>
          <p:cNvPr id="5" name="TextBox 4"/>
          <p:cNvSpPr txBox="1"/>
          <p:nvPr/>
        </p:nvSpPr>
        <p:spPr>
          <a:xfrm>
            <a:off x="1257300" y="292100"/>
            <a:ext cx="5638800" cy="508000"/>
          </a:xfrm>
          <a:prstGeom prst="rect">
            <a:avLst/>
          </a:prstGeom>
        </p:spPr>
        <p:txBody>
          <a:bodyPr vert="horz" wrap="square" rtlCol="0" anchor="ctr">
            <a:noAutofit/>
          </a:bodyPr>
          <a:lstStyle/>
          <a:p>
            <a:pPr>
              <a:spcBef>
                <a:spcPct val="0"/>
              </a:spcBef>
            </a:pPr>
            <a:endParaRPr lang="en-US" sz="2400" b="1" dirty="0" smtClean="0">
              <a:solidFill>
                <a:srgbClr val="8E736A">
                  <a:lumMod val="75000"/>
                </a:srgbClr>
              </a:solidFill>
              <a:latin typeface="Franklin Gothic Medium"/>
            </a:endParaRPr>
          </a:p>
        </p:txBody>
      </p:sp>
      <p:sp>
        <p:nvSpPr>
          <p:cNvPr id="6" name="TextBox 5"/>
          <p:cNvSpPr txBox="1"/>
          <p:nvPr/>
        </p:nvSpPr>
        <p:spPr>
          <a:xfrm>
            <a:off x="1117600" y="457200"/>
            <a:ext cx="5207000" cy="508000"/>
          </a:xfrm>
          <a:prstGeom prst="rect">
            <a:avLst/>
          </a:prstGeom>
        </p:spPr>
        <p:txBody>
          <a:bodyPr vert="horz" wrap="square" rtlCol="0" anchor="ctr">
            <a:noAutofit/>
          </a:bodyPr>
          <a:lstStyle/>
          <a:p>
            <a:r>
              <a:rPr lang="en-US" sz="2400" dirty="0"/>
              <a:t>4.1 Troubleshooting/Tips</a:t>
            </a:r>
          </a:p>
          <a:p>
            <a:pPr>
              <a:spcBef>
                <a:spcPct val="0"/>
              </a:spcBef>
            </a:pPr>
            <a:endParaRPr lang="en-US" sz="2400" b="1" dirty="0" smtClean="0">
              <a:solidFill>
                <a:srgbClr val="8E736A">
                  <a:lumMod val="75000"/>
                </a:srgbClr>
              </a:solidFill>
              <a:latin typeface="Franklin Gothic Medium"/>
            </a:endParaRPr>
          </a:p>
        </p:txBody>
      </p:sp>
    </p:spTree>
    <p:extLst>
      <p:ext uri="{BB962C8B-B14F-4D97-AF65-F5344CB8AC3E}">
        <p14:creationId xmlns:p14="http://schemas.microsoft.com/office/powerpoint/2010/main" val="213426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965200"/>
            <a:ext cx="8051800" cy="5632311"/>
          </a:xfrm>
          <a:prstGeom prst="rect">
            <a:avLst/>
          </a:prstGeom>
        </p:spPr>
        <p:txBody>
          <a:bodyPr wrap="square">
            <a:spAutoFit/>
          </a:bodyPr>
          <a:lstStyle/>
          <a:p>
            <a:r>
              <a:rPr lang="en-US" dirty="0"/>
              <a:t>2. I’m a Coordinator and I don’t see the LOCCS roles to assign to my Users.</a:t>
            </a:r>
          </a:p>
          <a:p>
            <a:r>
              <a:rPr lang="en-US" dirty="0"/>
              <a:t>You (a Coordinator) have not assigned the LOCCS system hyperlink to yourself. Without LOCCS hyperlink being assigned, you will not see the LOCCS roles to assign to Users on the Maintain User Information page. See Section 2.3.1.1.</a:t>
            </a:r>
          </a:p>
          <a:p>
            <a:endParaRPr lang="en-US" dirty="0"/>
          </a:p>
          <a:p>
            <a:r>
              <a:rPr lang="en-US" dirty="0"/>
              <a:t>3. I’m a User and I don’t see the LOCCS hyperlink on my Secure Systems Main Menu.</a:t>
            </a:r>
          </a:p>
          <a:p>
            <a:r>
              <a:rPr lang="en-US" dirty="0"/>
              <a:t>The Coordinator has not assigned LOCCS role(s) Query and/or Administrative to your Secure Systems ID. The association of these roles will place the LOCCS hyperlink on your Secure Systems Main Menu. See Section 2.3.1.2.</a:t>
            </a:r>
          </a:p>
          <a:p>
            <a:endParaRPr lang="en-US" dirty="0"/>
          </a:p>
          <a:p>
            <a:r>
              <a:rPr lang="en-US" dirty="0"/>
              <a:t>4. When I click on a program area in </a:t>
            </a:r>
            <a:r>
              <a:rPr lang="en-US" dirty="0" err="1"/>
              <a:t>eLOCCS</a:t>
            </a:r>
            <a:r>
              <a:rPr lang="en-US" dirty="0"/>
              <a:t> the main menu is blank.</a:t>
            </a:r>
          </a:p>
          <a:p>
            <a:r>
              <a:rPr lang="en-US" dirty="0"/>
              <a:t>The Coordinator has indeed assigned a LOCCS role to you. This can be assumed because the LOCCS hyperlink appeared on the Secure Systems Main Menu, but they were probably assigned a Section 8 Contract Administrator role, which means nothing to a PHA user.</a:t>
            </a:r>
          </a:p>
          <a:p>
            <a:r>
              <a:rPr lang="en-US" dirty="0"/>
              <a:t>Have the User verify with the Coordinator that they have been assigned either LOCCS – Query and/or LOCCS – Administration roles. See Section 2.3.1.2.</a:t>
            </a:r>
          </a:p>
        </p:txBody>
      </p:sp>
    </p:spTree>
    <p:extLst>
      <p:ext uri="{BB962C8B-B14F-4D97-AF65-F5344CB8AC3E}">
        <p14:creationId xmlns:p14="http://schemas.microsoft.com/office/powerpoint/2010/main" val="1851756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3.xml><?xml version="1.0" encoding="utf-8"?>
<a:theme xmlns:a="http://schemas.openxmlformats.org/drawingml/2006/main" name="2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4.xml><?xml version="1.0" encoding="utf-8"?>
<a:theme xmlns:a="http://schemas.openxmlformats.org/drawingml/2006/main" name="3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5.xml><?xml version="1.0" encoding="utf-8"?>
<a:theme xmlns:a="http://schemas.openxmlformats.org/drawingml/2006/main" name="4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6.xml><?xml version="1.0" encoding="utf-8"?>
<a:theme xmlns:a="http://schemas.openxmlformats.org/drawingml/2006/main" name="5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7.xml><?xml version="1.0" encoding="utf-8"?>
<a:theme xmlns:a="http://schemas.openxmlformats.org/drawingml/2006/main" name="6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8.xml><?xml version="1.0" encoding="utf-8"?>
<a:theme xmlns:a="http://schemas.openxmlformats.org/drawingml/2006/main" name="7_T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bodyPr vert="horz" anchor="ctr">
        <a:noAutofit/>
      </a:bodyPr>
      <a:lstStyle>
        <a:defPPr>
          <a:spcBef>
            <a:spcPct val="0"/>
          </a:spcBef>
          <a:defRPr sz="2400" b="1" dirty="0" smtClean="0">
            <a:solidFill>
              <a:srgbClr val="8E736A">
                <a:lumMod val="75000"/>
              </a:srgbClr>
            </a:solidFill>
            <a:latin typeface="Franklin Gothic Medium"/>
          </a:defRPr>
        </a:defPPr>
      </a:lstStyle>
    </a:tx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3554CF400F064096A58124A949BF97" ma:contentTypeVersion="0" ma:contentTypeDescription="Create a new document." ma:contentTypeScope="" ma:versionID="1a17c0fc8d38fbca63504b4b41807f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DF86181-8AEC-42BC-B26C-3B9506078C01}">
  <ds:schemaRefs>
    <ds:schemaRef ds:uri="http://schemas.microsoft.com/sharepoint/v3/contenttype/forms"/>
  </ds:schemaRefs>
</ds:datastoreItem>
</file>

<file path=customXml/itemProps2.xml><?xml version="1.0" encoding="utf-8"?>
<ds:datastoreItem xmlns:ds="http://schemas.openxmlformats.org/officeDocument/2006/customXml" ds:itemID="{B0B80078-04A8-4163-A638-EC27B512A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EA3A80B-5544-4874-8EEE-BF9CCCCB57B6}">
  <ds:schemaRefs>
    <ds:schemaRef ds:uri="http://schemas.microsoft.com/office/2006/documentManagement/types"/>
    <ds:schemaRef ds:uri="http://purl.org/dc/dcmitype/"/>
    <ds:schemaRef ds:uri="http://purl.org/dc/elements/1.1/"/>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pptECFC.tmp</Template>
  <TotalTime>19390</TotalTime>
  <Words>1426</Words>
  <Application>Microsoft Office PowerPoint</Application>
  <PresentationFormat>On-screen Show (4:3)</PresentationFormat>
  <Paragraphs>47</Paragraphs>
  <Slides>13</Slides>
  <Notes>2</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TRA</vt:lpstr>
      <vt:lpstr>1_TRA</vt:lpstr>
      <vt:lpstr>2_TRA</vt:lpstr>
      <vt:lpstr>3_TRA</vt:lpstr>
      <vt:lpstr>4_TRA</vt:lpstr>
      <vt:lpstr>5_TRA</vt:lpstr>
      <vt:lpstr>6_TRA</vt:lpstr>
      <vt:lpstr>7_TRA</vt:lpstr>
      <vt:lpstr>1_Custom Design</vt:lpstr>
      <vt:lpstr>U.S. Department of Housing and Urban Development     LOCCS Manual  Larry Wood   April 9, 2014</vt:lpstr>
      <vt:lpstr>LOCCS Manual –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PIH Field Office Training GPNA</dc:title>
  <dc:subject>GPNA</dc:subject>
  <dc:creator>HUD</dc:creator>
  <cp:keywords>GPNA, training</cp:keywords>
  <cp:lastModifiedBy>h19339</cp:lastModifiedBy>
  <cp:revision>1349</cp:revision>
  <cp:lastPrinted>2014-04-28T19:01:59Z</cp:lastPrinted>
  <dcterms:created xsi:type="dcterms:W3CDTF">2008-05-19T00:57:42Z</dcterms:created>
  <dcterms:modified xsi:type="dcterms:W3CDTF">2014-04-28T19:20:22Z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0x010100FE3554CF400F064096A58124A949BF97</vt:lpwstr>
  </property>
  <property fmtid="{D5CDD505-2E9C-101B-9397-08002B2CF9AE}" pid="4" name="_AdHocReviewCycleID">
    <vt:i4>-106743673</vt:i4>
  </property>
  <property fmtid="{D5CDD505-2E9C-101B-9397-08002B2CF9AE}" pid="5" name="_EmailSubject">
    <vt:lpwstr>Powerpoints email #4</vt:lpwstr>
  </property>
  <property fmtid="{D5CDD505-2E9C-101B-9397-08002B2CF9AE}" pid="6" name="_AuthorEmail">
    <vt:lpwstr>larry.a.wood@hud.gov</vt:lpwstr>
  </property>
  <property fmtid="{D5CDD505-2E9C-101B-9397-08002B2CF9AE}" pid="7" name="_AuthorEmailDisplayName">
    <vt:lpwstr>Wood, Larry A</vt:lpwstr>
  </property>
  <property fmtid="{D5CDD505-2E9C-101B-9397-08002B2CF9AE}" pid="8" name="_PreviousAdHocReviewCycleID">
    <vt:i4>-2027255295</vt:i4>
  </property>
</Properties>
</file>