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6" r:id="rId2"/>
    <p:sldId id="284" r:id="rId3"/>
    <p:sldId id="287" r:id="rId4"/>
    <p:sldId id="291" r:id="rId5"/>
    <p:sldId id="285" r:id="rId6"/>
    <p:sldId id="286" r:id="rId7"/>
    <p:sldId id="262" r:id="rId8"/>
    <p:sldId id="259" r:id="rId9"/>
    <p:sldId id="260" r:id="rId10"/>
    <p:sldId id="280" r:id="rId11"/>
    <p:sldId id="288" r:id="rId12"/>
    <p:sldId id="261" r:id="rId13"/>
    <p:sldId id="263" r:id="rId14"/>
    <p:sldId id="264" r:id="rId15"/>
    <p:sldId id="275" r:id="rId16"/>
    <p:sldId id="265" r:id="rId17"/>
    <p:sldId id="266" r:id="rId18"/>
    <p:sldId id="289" r:id="rId19"/>
    <p:sldId id="267" r:id="rId20"/>
    <p:sldId id="281" r:id="rId21"/>
    <p:sldId id="269" r:id="rId22"/>
    <p:sldId id="282" r:id="rId23"/>
    <p:sldId id="290" r:id="rId24"/>
    <p:sldId id="276" r:id="rId25"/>
    <p:sldId id="270" r:id="rId26"/>
    <p:sldId id="274" r:id="rId27"/>
    <p:sldId id="271" r:id="rId28"/>
    <p:sldId id="277" r:id="rId29"/>
    <p:sldId id="278" r:id="rId30"/>
    <p:sldId id="272" r:id="rId31"/>
    <p:sldId id="273" r:id="rId32"/>
    <p:sldId id="283" r:id="rId33"/>
    <p:sldId id="279" r:id="rId3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387"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66BB3455-27EF-40D1-9746-193906F5E52B}" type="datetimeFigureOut">
              <a:rPr lang="en-US" smtClean="0"/>
              <a:t>4/9/2014</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EFAE798F-1420-49C8-B3A5-9D4AEC089961}" type="slidenum">
              <a:rPr lang="en-US" smtClean="0"/>
              <a:t>‹#›</a:t>
            </a:fld>
            <a:endParaRPr lang="en-US"/>
          </a:p>
        </p:txBody>
      </p:sp>
    </p:spTree>
    <p:extLst>
      <p:ext uri="{BB962C8B-B14F-4D97-AF65-F5344CB8AC3E}">
        <p14:creationId xmlns:p14="http://schemas.microsoft.com/office/powerpoint/2010/main" val="20914054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1EB6F7-2361-4891-9681-1DDD122DA2FE}"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2909859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EB6F7-2361-4891-9681-1DDD122DA2FE}"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1727586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EB6F7-2361-4891-9681-1DDD122DA2FE}"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225799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EB6F7-2361-4891-9681-1DDD122DA2FE}"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55056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EB6F7-2361-4891-9681-1DDD122DA2FE}"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362644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1EB6F7-2361-4891-9681-1DDD122DA2FE}"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376969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1EB6F7-2361-4891-9681-1DDD122DA2FE}" type="datetimeFigureOut">
              <a:rPr lang="en-US" smtClean="0"/>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2946184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1EB6F7-2361-4891-9681-1DDD122DA2FE}" type="datetimeFigureOut">
              <a:rPr lang="en-US" smtClean="0"/>
              <a:t>4/9/2014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411314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EB6F7-2361-4891-9681-1DDD122DA2FE}" type="datetimeFigureOut">
              <a:rPr lang="en-US" smtClean="0"/>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4209805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EB6F7-2361-4891-9681-1DDD122DA2FE}"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4229428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EB6F7-2361-4891-9681-1DDD122DA2FE}"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AC43C-FE48-49BD-B6C3-DC1ABFD65DD9}" type="slidenum">
              <a:rPr lang="en-US" smtClean="0"/>
              <a:t>‹#›</a:t>
            </a:fld>
            <a:endParaRPr lang="en-US"/>
          </a:p>
        </p:txBody>
      </p:sp>
    </p:spTree>
    <p:extLst>
      <p:ext uri="{BB962C8B-B14F-4D97-AF65-F5344CB8AC3E}">
        <p14:creationId xmlns:p14="http://schemas.microsoft.com/office/powerpoint/2010/main" val="3933287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EB6F7-2361-4891-9681-1DDD122DA2FE}" type="datetimeFigureOut">
              <a:rPr lang="en-US" smtClean="0"/>
              <a:t>4/9/2014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AC43C-FE48-49BD-B6C3-DC1ABFD65DD9}" type="slidenum">
              <a:rPr lang="en-US" smtClean="0"/>
              <a:t>‹#›</a:t>
            </a:fld>
            <a:endParaRPr lang="en-US"/>
          </a:p>
        </p:txBody>
      </p:sp>
    </p:spTree>
    <p:extLst>
      <p:ext uri="{BB962C8B-B14F-4D97-AF65-F5344CB8AC3E}">
        <p14:creationId xmlns:p14="http://schemas.microsoft.com/office/powerpoint/2010/main" val="1194519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oj.state.wi.us/sites/default/files/oag-04-13_0.pdf"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petriestocking.com/blog/tag/sb-17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url?q=http://danceswithfat.wordpress.com/2012/01/31/wait-those-kids-are-healthy/disclaimer-3/&amp;sa=U&amp;ei=ny0_U7GCMai10AGztoCICQ&amp;ved=0CDAQ9QEwAQ&amp;usg=AFQjCNEelrcB_Rne0N8yfRa-Bw8BmNpgdw"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url?q=http://mr-verb.blogspot.com/2010/11/etymology-of-cheesehead.html&amp;sa=U&amp;ei=fWVEU77RPOTm0QHdhoHoCg&amp;ved=0CDgQ9QEwBQ&amp;usg=AFQjCNFRM0c1VcdJ8vBaxzcBHA3MO4mQ8A"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s://www.google.com/url?q=http://www.zclipart.com/clipart/flags/usflags/unitedstatesflag_156885.html&amp;sa=U&amp;ei=-2VEU6P9O-GR0QGqhIDwDg&amp;ved=0CFIQ9QEwEg&amp;usg=AFQjCNHQuxHbmuds9fXp2sEYn14Tj9dhr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696200" cy="3505200"/>
          </a:xfrm>
        </p:spPr>
        <p:txBody>
          <a:bodyPr>
            <a:noAutofit/>
          </a:bodyPr>
          <a:lstStyle/>
          <a:p>
            <a:r>
              <a:rPr lang="en-US" sz="5400" dirty="0" smtClean="0"/>
              <a:t>2014 Wisconsin Landlord </a:t>
            </a:r>
            <a:br>
              <a:rPr lang="en-US" sz="5400" dirty="0" smtClean="0"/>
            </a:br>
            <a:r>
              <a:rPr lang="en-US" sz="5400" dirty="0" smtClean="0"/>
              <a:t>Tenant Law Update</a:t>
            </a:r>
            <a:br>
              <a:rPr lang="en-US" sz="5400" dirty="0" smtClean="0"/>
            </a:br>
            <a:r>
              <a:rPr lang="en-US" sz="5400" dirty="0" smtClean="0"/>
              <a:t/>
            </a:r>
            <a:br>
              <a:rPr lang="en-US" sz="5400" dirty="0" smtClean="0"/>
            </a:br>
            <a:endParaRPr lang="en-US" sz="5400" dirty="0"/>
          </a:p>
        </p:txBody>
      </p:sp>
      <p:sp>
        <p:nvSpPr>
          <p:cNvPr id="3" name="Subtitle 2"/>
          <p:cNvSpPr>
            <a:spLocks noGrp="1"/>
          </p:cNvSpPr>
          <p:nvPr>
            <p:ph type="subTitle" idx="1"/>
          </p:nvPr>
        </p:nvSpPr>
        <p:spPr>
          <a:xfrm>
            <a:off x="1371600" y="4191000"/>
            <a:ext cx="6477000" cy="1676400"/>
          </a:xfrm>
        </p:spPr>
        <p:txBody>
          <a:bodyPr>
            <a:normAutofit fontScale="92500" lnSpcReduction="20000"/>
          </a:bodyPr>
          <a:lstStyle/>
          <a:p>
            <a:r>
              <a:rPr lang="en-US" dirty="0"/>
              <a:t>Judy Tucker</a:t>
            </a:r>
            <a:br>
              <a:rPr lang="en-US" dirty="0"/>
            </a:br>
            <a:r>
              <a:rPr lang="en-US" dirty="0"/>
              <a:t>Associate Regional Counsel</a:t>
            </a:r>
            <a:br>
              <a:rPr lang="en-US" dirty="0"/>
            </a:br>
            <a:r>
              <a:rPr lang="en-US" dirty="0"/>
              <a:t>Milwaukee HUD </a:t>
            </a:r>
            <a:r>
              <a:rPr lang="en-US" dirty="0" smtClean="0"/>
              <a:t>Office</a:t>
            </a:r>
          </a:p>
          <a:p>
            <a:r>
              <a:rPr lang="en-US" dirty="0" err="1" smtClean="0"/>
              <a:t>Judy.Tucker</a:t>
            </a:r>
            <a:r>
              <a:rPr lang="en-US" dirty="0" smtClean="0"/>
              <a:t> @hud.gov</a:t>
            </a:r>
            <a:endParaRPr lang="en-US" dirty="0"/>
          </a:p>
        </p:txBody>
      </p:sp>
    </p:spTree>
    <p:extLst>
      <p:ext uri="{BB962C8B-B14F-4D97-AF65-F5344CB8AC3E}">
        <p14:creationId xmlns:p14="http://schemas.microsoft.com/office/powerpoint/2010/main" val="136327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Carpet cleaning in Section 8 leases</a:t>
            </a:r>
            <a:endParaRPr lang="en-US" dirty="0"/>
          </a:p>
        </p:txBody>
      </p:sp>
      <p:sp>
        <p:nvSpPr>
          <p:cNvPr id="3" name="Content Placeholder 2"/>
          <p:cNvSpPr>
            <a:spLocks noGrp="1"/>
          </p:cNvSpPr>
          <p:nvPr>
            <p:ph idx="1"/>
          </p:nvPr>
        </p:nvSpPr>
        <p:spPr/>
        <p:txBody>
          <a:bodyPr>
            <a:normAutofit/>
          </a:bodyPr>
          <a:lstStyle/>
          <a:p>
            <a:r>
              <a:rPr lang="en-US" dirty="0" smtClean="0"/>
              <a:t>24 CFR 982.308: landlords must use their standard lease form if they have one and it might include this provision</a:t>
            </a:r>
          </a:p>
          <a:p>
            <a:r>
              <a:rPr lang="en-US" dirty="0" smtClean="0"/>
              <a:t>PHA can review lease for compliance with state and local law- If a HCV landlord had carpet cleaning as a tenant requirement in the lease, this provision would now comply with state law.</a:t>
            </a:r>
          </a:p>
          <a:p>
            <a:endParaRPr lang="en-US" dirty="0"/>
          </a:p>
        </p:txBody>
      </p:sp>
    </p:spTree>
    <p:extLst>
      <p:ext uri="{BB962C8B-B14F-4D97-AF65-F5344CB8AC3E}">
        <p14:creationId xmlns:p14="http://schemas.microsoft.com/office/powerpoint/2010/main" val="2341415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Carpet cleaning in Public Housing lease	</a:t>
            </a:r>
            <a:endParaRPr lang="en-US" dirty="0"/>
          </a:p>
        </p:txBody>
      </p:sp>
      <p:sp>
        <p:nvSpPr>
          <p:cNvPr id="3" name="Content Placeholder 2"/>
          <p:cNvSpPr>
            <a:spLocks noGrp="1"/>
          </p:cNvSpPr>
          <p:nvPr>
            <p:ph idx="1"/>
          </p:nvPr>
        </p:nvSpPr>
        <p:spPr/>
        <p:txBody>
          <a:bodyPr/>
          <a:lstStyle/>
          <a:p>
            <a:r>
              <a:rPr lang="en-US" dirty="0" smtClean="0"/>
              <a:t>Consult your attorney!</a:t>
            </a:r>
            <a:endParaRPr lang="en-US" dirty="0"/>
          </a:p>
        </p:txBody>
      </p:sp>
    </p:spTree>
    <p:extLst>
      <p:ext uri="{BB962C8B-B14F-4D97-AF65-F5344CB8AC3E}">
        <p14:creationId xmlns:p14="http://schemas.microsoft.com/office/powerpoint/2010/main" val="2195702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OAG opinion citation	</a:t>
            </a:r>
            <a:endParaRPr lang="en-US" dirty="0"/>
          </a:p>
        </p:txBody>
      </p:sp>
      <p:sp>
        <p:nvSpPr>
          <p:cNvPr id="4" name="Rectangle 3"/>
          <p:cNvSpPr/>
          <p:nvPr/>
        </p:nvSpPr>
        <p:spPr>
          <a:xfrm>
            <a:off x="1219200" y="1905000"/>
            <a:ext cx="5638800" cy="923330"/>
          </a:xfrm>
          <a:prstGeom prst="rect">
            <a:avLst/>
          </a:prstGeom>
        </p:spPr>
        <p:txBody>
          <a:bodyPr wrap="square">
            <a:spAutoFit/>
          </a:bodyPr>
          <a:lstStyle/>
          <a:p>
            <a:r>
              <a:rPr lang="en-US" dirty="0" smtClean="0">
                <a:hlinkClick r:id="rId2"/>
              </a:rPr>
              <a:t>http://www.doj.state.wi.us/sites/default/files/oag-04-13_0.pdf</a:t>
            </a:r>
            <a:endParaRPr lang="en-US" dirty="0" smtClean="0"/>
          </a:p>
          <a:p>
            <a:endParaRPr lang="en-US" dirty="0"/>
          </a:p>
        </p:txBody>
      </p:sp>
    </p:spTree>
    <p:extLst>
      <p:ext uri="{BB962C8B-B14F-4D97-AF65-F5344CB8AC3E}">
        <p14:creationId xmlns:p14="http://schemas.microsoft.com/office/powerpoint/2010/main" val="2865156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2013 revisions to landlord tenant law</a:t>
            </a:r>
            <a:endParaRPr lang="en-US" dirty="0"/>
          </a:p>
        </p:txBody>
      </p:sp>
      <p:sp>
        <p:nvSpPr>
          <p:cNvPr id="4" name="Content Placeholder 3"/>
          <p:cNvSpPr>
            <a:spLocks noGrp="1"/>
          </p:cNvSpPr>
          <p:nvPr>
            <p:ph idx="1"/>
          </p:nvPr>
        </p:nvSpPr>
        <p:spPr/>
        <p:txBody>
          <a:bodyPr/>
          <a:lstStyle/>
          <a:p>
            <a:r>
              <a:rPr lang="en-US" dirty="0" smtClean="0"/>
              <a:t>2013 Senate Bill 179</a:t>
            </a:r>
          </a:p>
          <a:p>
            <a:r>
              <a:rPr lang="en-US" dirty="0" smtClean="0"/>
              <a:t>Most provisions effective March 1, 2014</a:t>
            </a:r>
          </a:p>
          <a:p>
            <a:r>
              <a:rPr lang="en-US" dirty="0" smtClean="0"/>
              <a:t>Generally favorable to landlords	</a:t>
            </a:r>
          </a:p>
          <a:p>
            <a:endParaRPr lang="en-US" dirty="0"/>
          </a:p>
        </p:txBody>
      </p:sp>
    </p:spTree>
    <p:extLst>
      <p:ext uri="{BB962C8B-B14F-4D97-AF65-F5344CB8AC3E}">
        <p14:creationId xmlns:p14="http://schemas.microsoft.com/office/powerpoint/2010/main" val="792443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Limits on local ordinances</a:t>
            </a:r>
            <a:endParaRPr lang="en-US" dirty="0"/>
          </a:p>
        </p:txBody>
      </p:sp>
      <p:sp>
        <p:nvSpPr>
          <p:cNvPr id="4" name="Content Placeholder 3"/>
          <p:cNvSpPr>
            <a:spLocks noGrp="1"/>
          </p:cNvSpPr>
          <p:nvPr>
            <p:ph idx="1"/>
          </p:nvPr>
        </p:nvSpPr>
        <p:spPr/>
        <p:txBody>
          <a:bodyPr>
            <a:normAutofit lnSpcReduction="10000"/>
          </a:bodyPr>
          <a:lstStyle/>
          <a:p>
            <a:r>
              <a:rPr lang="en-US" dirty="0" smtClean="0"/>
              <a:t>Prohibits local ordinances that limit a residential tenant’s responsibility, or a landlord’s right to recover, for any damage or waste to, or </a:t>
            </a:r>
            <a:r>
              <a:rPr lang="en-US" dirty="0"/>
              <a:t>n</a:t>
            </a:r>
            <a:r>
              <a:rPr lang="en-US" dirty="0" smtClean="0"/>
              <a:t>eglect of the premises</a:t>
            </a:r>
            <a:r>
              <a:rPr lang="en-US" dirty="0"/>
              <a:t>.</a:t>
            </a:r>
            <a:endParaRPr lang="en-US" dirty="0" smtClean="0"/>
          </a:p>
          <a:p>
            <a:r>
              <a:rPr lang="en-US" dirty="0" smtClean="0"/>
              <a:t>Prohibits local ordinances that require a landlord to communicate any information to tenant or to local government not required by state or federal law (except contact info).</a:t>
            </a:r>
          </a:p>
          <a:p>
            <a:r>
              <a:rPr lang="en-US" dirty="0" smtClean="0"/>
              <a:t>Eliminates about 25 local laws in Madison.</a:t>
            </a:r>
            <a:endParaRPr lang="en-US" dirty="0"/>
          </a:p>
        </p:txBody>
      </p:sp>
    </p:spTree>
    <p:extLst>
      <p:ext uri="{BB962C8B-B14F-4D97-AF65-F5344CB8AC3E}">
        <p14:creationId xmlns:p14="http://schemas.microsoft.com/office/powerpoint/2010/main" val="3908746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476" y="1429000"/>
            <a:ext cx="7619048" cy="4000000"/>
          </a:xfrm>
          <a:prstGeom prst="rect">
            <a:avLst/>
          </a:prstGeom>
        </p:spPr>
      </p:pic>
    </p:spTree>
    <p:extLst>
      <p:ext uri="{BB962C8B-B14F-4D97-AF65-F5344CB8AC3E}">
        <p14:creationId xmlns:p14="http://schemas.microsoft.com/office/powerpoint/2010/main" val="71184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Eases towing of vehicles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349.13 (3m): If property is properly posted, then vehicle can be towed at vehicle owner’s expense without a citation.  Vehicle must be removed by a towing service.  Request can be made by property owner, owner’s agent, traffic officer or parking enforcer.  Towing service must give description of car to local law enforcement.</a:t>
            </a:r>
          </a:p>
          <a:p>
            <a:r>
              <a:rPr lang="en-US" dirty="0" smtClean="0"/>
              <a:t>Goes into effect July 1. (WIDOT to issue guidance on posting etc.)</a:t>
            </a:r>
          </a:p>
          <a:p>
            <a:r>
              <a:rPr lang="en-US" dirty="0" smtClean="0"/>
              <a:t>Does not apply if car has been reported as stolen.</a:t>
            </a:r>
            <a:endParaRPr lang="en-US" dirty="0"/>
          </a:p>
        </p:txBody>
      </p:sp>
    </p:spTree>
    <p:extLst>
      <p:ext uri="{BB962C8B-B14F-4D97-AF65-F5344CB8AC3E}">
        <p14:creationId xmlns:p14="http://schemas.microsoft.com/office/powerpoint/2010/main" val="614873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property upon eviction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effectLst/>
              </a:rPr>
              <a:t>Under </a:t>
            </a:r>
            <a:r>
              <a:rPr lang="en-US" b="1" dirty="0" smtClean="0">
                <a:effectLst/>
              </a:rPr>
              <a:t>old law</a:t>
            </a:r>
            <a:r>
              <a:rPr lang="en-US" dirty="0" smtClean="0">
                <a:effectLst/>
              </a:rPr>
              <a:t>, if a tenant leaves property of value on the rental premises after being evicted, the property must be removed and stored.  The evicted tenant is notified of the location of the property and provided with the receipt needed to obtain possession of the property.  The evicted tenant is responsible for the costs of storage.  In Milwaukee County, the sheriff must remove and store the property. In all other counties, the landlord may choose to be responsible for the removal and storage of the property.  If the landlord does not choose to remove and store the property, the sheriff must do so. </a:t>
            </a:r>
          </a:p>
          <a:p>
            <a:r>
              <a:rPr lang="en-US" dirty="0" smtClean="0"/>
              <a:t>Under revised 704.05 (5)</a:t>
            </a:r>
            <a:r>
              <a:rPr lang="en-US" dirty="0" smtClean="0">
                <a:effectLst/>
              </a:rPr>
              <a:t>, if a tenant is evicted or moves and leaves behind property </a:t>
            </a:r>
            <a:r>
              <a:rPr lang="en-US" b="1" i="1" dirty="0" smtClean="0"/>
              <a:t>and</a:t>
            </a:r>
            <a:r>
              <a:rPr lang="en-US" dirty="0" smtClean="0"/>
              <a:t> </a:t>
            </a:r>
            <a:r>
              <a:rPr lang="en-US" b="1" i="1" dirty="0" smtClean="0"/>
              <a:t>the lease or renewal contains notice that the landlord will not store the tenant’s property</a:t>
            </a:r>
            <a:r>
              <a:rPr lang="en-US" dirty="0" smtClean="0"/>
              <a:t>, then the landlord may discard property, other than </a:t>
            </a:r>
            <a:r>
              <a:rPr lang="en-US" dirty="0" smtClean="0">
                <a:effectLst/>
              </a:rPr>
              <a:t>prescription medicine or medical equipment, in any manner that the landlord determines is appropriate. Notice doesn’t have to be in every renewal. (1x is OK)</a:t>
            </a:r>
          </a:p>
          <a:p>
            <a:endParaRPr lang="en-US" dirty="0"/>
          </a:p>
        </p:txBody>
      </p:sp>
    </p:spTree>
    <p:extLst>
      <p:ext uri="{BB962C8B-B14F-4D97-AF65-F5344CB8AC3E}">
        <p14:creationId xmlns:p14="http://schemas.microsoft.com/office/powerpoint/2010/main" val="2293878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housing and HCV leases	</a:t>
            </a:r>
            <a:endParaRPr lang="en-US" dirty="0"/>
          </a:p>
        </p:txBody>
      </p:sp>
      <p:sp>
        <p:nvSpPr>
          <p:cNvPr id="3" name="Content Placeholder 2"/>
          <p:cNvSpPr>
            <a:spLocks noGrp="1"/>
          </p:cNvSpPr>
          <p:nvPr>
            <p:ph idx="1"/>
          </p:nvPr>
        </p:nvSpPr>
        <p:spPr/>
        <p:txBody>
          <a:bodyPr/>
          <a:lstStyle/>
          <a:p>
            <a:r>
              <a:rPr lang="en-US" dirty="0" smtClean="0"/>
              <a:t>May add this nonstandard rental provision</a:t>
            </a:r>
          </a:p>
          <a:p>
            <a:r>
              <a:rPr lang="en-US" dirty="0" smtClean="0"/>
              <a:t>No HUD issues raised other than procedural issues on modifying the lease</a:t>
            </a:r>
          </a:p>
          <a:p>
            <a:r>
              <a:rPr lang="en-US" dirty="0" smtClean="0"/>
              <a:t>Keep in mind the special rules for medical items (hold for 7 days) and titled vehicles (provide notice to tenant and lien holder)</a:t>
            </a:r>
          </a:p>
          <a:p>
            <a:endParaRPr lang="en-US" dirty="0"/>
          </a:p>
        </p:txBody>
      </p:sp>
    </p:spTree>
    <p:extLst>
      <p:ext uri="{BB962C8B-B14F-4D97-AF65-F5344CB8AC3E}">
        <p14:creationId xmlns:p14="http://schemas.microsoft.com/office/powerpoint/2010/main" val="4041867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Security deposit return after eviction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effectLst/>
              </a:rPr>
              <a:t>Under </a:t>
            </a:r>
            <a:r>
              <a:rPr lang="en-US" b="1" dirty="0" smtClean="0">
                <a:effectLst/>
              </a:rPr>
              <a:t>old law</a:t>
            </a:r>
            <a:r>
              <a:rPr lang="en-US" dirty="0" smtClean="0">
                <a:effectLst/>
              </a:rPr>
              <a:t>, if a tenant is evicted, a landlord must return the security deposit to the tenant, less any amounts that are appropriately withheld, within 21 days after the date on which the writ of restitution is executed or the date on which the landlord learns that the tenant has vacated the premises, whichever occurs first. </a:t>
            </a:r>
          </a:p>
          <a:p>
            <a:r>
              <a:rPr lang="en-US" b="1" dirty="0" smtClean="0">
                <a:effectLst/>
              </a:rPr>
              <a:t>New 704.28(4)  </a:t>
            </a:r>
            <a:r>
              <a:rPr lang="en-US" dirty="0" smtClean="0">
                <a:effectLst/>
              </a:rPr>
              <a:t>provides that the timing of the return of the security deposit depends on whether the tenant is evicted before or after the </a:t>
            </a:r>
            <a:r>
              <a:rPr lang="en-US" i="1" dirty="0" smtClean="0">
                <a:effectLst/>
              </a:rPr>
              <a:t>termination date of the lease</a:t>
            </a:r>
            <a:r>
              <a:rPr lang="en-US" dirty="0" smtClean="0">
                <a:effectLst/>
              </a:rPr>
              <a:t>.  If the tenant is evicted </a:t>
            </a:r>
            <a:r>
              <a:rPr lang="en-US" b="1" dirty="0" smtClean="0">
                <a:effectLst/>
              </a:rPr>
              <a:t>before </a:t>
            </a:r>
            <a:r>
              <a:rPr lang="en-US" dirty="0" smtClean="0">
                <a:effectLst/>
              </a:rPr>
              <a:t>that date, the landlord must return the security deposit within 21 days after the lease terminates or, if the landlord re-rents the premises before that day, the date on which the new tenant’s tenancy begins.  If the tenant is evicted </a:t>
            </a:r>
            <a:r>
              <a:rPr lang="en-US" b="1" dirty="0" smtClean="0">
                <a:effectLst/>
              </a:rPr>
              <a:t>after</a:t>
            </a:r>
            <a:r>
              <a:rPr lang="en-US" dirty="0" smtClean="0">
                <a:effectLst/>
              </a:rPr>
              <a:t> the termination date, the landlord must return the security deposit within 21 days after the date on which the landlord learns that the tenant has vacated the premises or the date the tenant is removed by eviction. </a:t>
            </a:r>
          </a:p>
        </p:txBody>
      </p:sp>
    </p:spTree>
    <p:extLst>
      <p:ext uri="{BB962C8B-B14F-4D97-AF65-F5344CB8AC3E}">
        <p14:creationId xmlns:p14="http://schemas.microsoft.com/office/powerpoint/2010/main" val="196084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of state landlord - tenant law</a:t>
            </a:r>
            <a:endParaRPr lang="en-US" dirty="0"/>
          </a:p>
        </p:txBody>
      </p:sp>
      <p:sp>
        <p:nvSpPr>
          <p:cNvPr id="3" name="Content Placeholder 2"/>
          <p:cNvSpPr>
            <a:spLocks noGrp="1"/>
          </p:cNvSpPr>
          <p:nvPr>
            <p:ph idx="1"/>
          </p:nvPr>
        </p:nvSpPr>
        <p:spPr/>
        <p:txBody>
          <a:bodyPr>
            <a:normAutofit/>
          </a:bodyPr>
          <a:lstStyle/>
          <a:p>
            <a:r>
              <a:rPr lang="en-US" dirty="0" smtClean="0"/>
              <a:t>Statutes – mostly in Wisconsin Statutes Chapter 704, but also in various other part of the state code</a:t>
            </a:r>
          </a:p>
          <a:p>
            <a:r>
              <a:rPr lang="en-US" dirty="0" smtClean="0"/>
              <a:t>Administrative rules – Wisconsin Department of Agriculture, Trade and Consumer Protection, </a:t>
            </a:r>
            <a:r>
              <a:rPr lang="en-US" dirty="0"/>
              <a:t>Chapter ATCP 134, Wis. Adm. </a:t>
            </a:r>
            <a:r>
              <a:rPr lang="en-US" dirty="0" smtClean="0"/>
              <a:t>Code (But rules must now be in line with Chapter 704.)</a:t>
            </a:r>
          </a:p>
          <a:p>
            <a:endParaRPr lang="en-US" dirty="0"/>
          </a:p>
        </p:txBody>
      </p:sp>
    </p:spTree>
    <p:extLst>
      <p:ext uri="{BB962C8B-B14F-4D97-AF65-F5344CB8AC3E}">
        <p14:creationId xmlns:p14="http://schemas.microsoft.com/office/powerpoint/2010/main" val="3848276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Deposit cont.</a:t>
            </a:r>
            <a:endParaRPr lang="en-US" dirty="0"/>
          </a:p>
        </p:txBody>
      </p:sp>
      <p:sp>
        <p:nvSpPr>
          <p:cNvPr id="3" name="Content Placeholder 2"/>
          <p:cNvSpPr>
            <a:spLocks noGrp="1"/>
          </p:cNvSpPr>
          <p:nvPr>
            <p:ph idx="1"/>
          </p:nvPr>
        </p:nvSpPr>
        <p:spPr/>
        <p:txBody>
          <a:bodyPr>
            <a:normAutofit/>
          </a:bodyPr>
          <a:lstStyle/>
          <a:p>
            <a:r>
              <a:rPr lang="en-US" sz="2800" dirty="0" smtClean="0"/>
              <a:t>How often do evicted tenants get their security deposit back?</a:t>
            </a:r>
            <a:endParaRPr lang="en-US" sz="2800" dirty="0"/>
          </a:p>
        </p:txBody>
      </p:sp>
    </p:spTree>
    <p:extLst>
      <p:ext uri="{BB962C8B-B14F-4D97-AF65-F5344CB8AC3E}">
        <p14:creationId xmlns:p14="http://schemas.microsoft.com/office/powerpoint/2010/main" val="2652494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Speeds up eviction proceedings	</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All residential eviction trials on the first cause of action (i.e. return of the premises)</a:t>
            </a:r>
            <a:r>
              <a:rPr lang="en-US" b="1" dirty="0" smtClean="0">
                <a:effectLst/>
              </a:rPr>
              <a:t> must be held and completed</a:t>
            </a:r>
            <a:r>
              <a:rPr lang="en-US" dirty="0" smtClean="0">
                <a:effectLst/>
              </a:rPr>
              <a:t> within 30 days of the return date/initial appearance.  This new law applies to both bench and jury trials. See Tristan’s landlord Tenant Law Blog </a:t>
            </a:r>
            <a:r>
              <a:rPr lang="en-US" dirty="0" smtClean="0">
                <a:effectLst/>
                <a:hlinkClick r:id="rId2"/>
              </a:rPr>
              <a:t>http://petriestocking.com/blog/tag/sb-179/</a:t>
            </a:r>
            <a:endParaRPr lang="en-US" dirty="0" smtClean="0">
              <a:effectLst/>
            </a:endParaRPr>
          </a:p>
          <a:p>
            <a:r>
              <a:rPr lang="en-US" dirty="0" smtClean="0"/>
              <a:t>So even if tenant requests jury trial, it must occur within 30 days.</a:t>
            </a:r>
          </a:p>
        </p:txBody>
      </p:sp>
    </p:spTree>
    <p:extLst>
      <p:ext uri="{BB962C8B-B14F-4D97-AF65-F5344CB8AC3E}">
        <p14:creationId xmlns:p14="http://schemas.microsoft.com/office/powerpoint/2010/main" val="1544309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295400"/>
          </a:xfrm>
        </p:spPr>
        <p:txBody>
          <a:bodyPr>
            <a:normAutofit/>
          </a:bodyPr>
          <a:lstStyle/>
          <a:p>
            <a:r>
              <a:rPr lang="en-US" dirty="0" smtClean="0"/>
              <a:t>Service of process in evictions</a:t>
            </a:r>
            <a:endParaRPr lang="en-US" dirty="0"/>
          </a:p>
        </p:txBody>
      </p:sp>
      <p:sp>
        <p:nvSpPr>
          <p:cNvPr id="3" name="Content Placeholder 2"/>
          <p:cNvSpPr>
            <a:spLocks noGrp="1"/>
          </p:cNvSpPr>
          <p:nvPr>
            <p:ph idx="1"/>
          </p:nvPr>
        </p:nvSpPr>
        <p:spPr>
          <a:xfrm>
            <a:off x="381000" y="1371600"/>
            <a:ext cx="8229600" cy="4525963"/>
          </a:xfrm>
        </p:spPr>
        <p:txBody>
          <a:bodyPr>
            <a:noAutofit/>
          </a:bodyPr>
          <a:lstStyle/>
          <a:p>
            <a:r>
              <a:rPr lang="en-US" sz="2400" dirty="0" smtClean="0"/>
              <a:t>Some less urban counties may adopt a local rule permitting service by mail.  </a:t>
            </a:r>
          </a:p>
          <a:p>
            <a:r>
              <a:rPr lang="en-US" sz="2400" dirty="0" smtClean="0"/>
              <a:t>New </a:t>
            </a:r>
            <a:r>
              <a:rPr lang="en-US" sz="2400" dirty="0"/>
              <a:t>799.05(3)(b), Wis. Stats. </a:t>
            </a:r>
            <a:r>
              <a:rPr lang="en-US" sz="2400" dirty="0" smtClean="0"/>
              <a:t>states </a:t>
            </a:r>
            <a:r>
              <a:rPr lang="en-US" sz="2400" dirty="0"/>
              <a:t>that the return date (initial appearance) in court can be no less than 5 days and no more than </a:t>
            </a:r>
            <a:r>
              <a:rPr lang="en-US" sz="2400" b="1" dirty="0"/>
              <a:t>25 </a:t>
            </a:r>
            <a:r>
              <a:rPr lang="en-US" sz="2400" dirty="0"/>
              <a:t>days after service is issued (i.e. the tenant is served with the eviction summons).  </a:t>
            </a:r>
            <a:r>
              <a:rPr lang="en-US" sz="2400" dirty="0" smtClean="0"/>
              <a:t>Old </a:t>
            </a:r>
            <a:r>
              <a:rPr lang="en-US" sz="2400" dirty="0"/>
              <a:t>law </a:t>
            </a:r>
            <a:r>
              <a:rPr lang="en-US" sz="2400" dirty="0" smtClean="0"/>
              <a:t>required </a:t>
            </a:r>
            <a:r>
              <a:rPr lang="en-US" sz="2400" dirty="0"/>
              <a:t>the return date be held no less than 5 days and no more than </a:t>
            </a:r>
            <a:r>
              <a:rPr lang="en-US" sz="2400" b="1" dirty="0"/>
              <a:t>30</a:t>
            </a:r>
            <a:r>
              <a:rPr lang="en-US" sz="2400" dirty="0"/>
              <a:t> days after service.</a:t>
            </a:r>
          </a:p>
          <a:p>
            <a:r>
              <a:rPr lang="en-US" sz="2400" dirty="0"/>
              <a:t>It will be important that landlords make sure that their process servers are aware of this law change starting March 1, 2014 otherwise it could result in their evictions being dismissed if the return date/initial appearance is scheduled more than 25 days after service is effectuated.</a:t>
            </a:r>
          </a:p>
          <a:p>
            <a:endParaRPr lang="en-US" sz="2400" dirty="0"/>
          </a:p>
        </p:txBody>
      </p:sp>
    </p:spTree>
    <p:extLst>
      <p:ext uri="{BB962C8B-B14F-4D97-AF65-F5344CB8AC3E}">
        <p14:creationId xmlns:p14="http://schemas.microsoft.com/office/powerpoint/2010/main" val="2014768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changes in eviction process	</a:t>
            </a:r>
            <a:endParaRPr lang="en-US" dirty="0"/>
          </a:p>
        </p:txBody>
      </p:sp>
      <p:sp>
        <p:nvSpPr>
          <p:cNvPr id="3" name="Content Placeholder 2"/>
          <p:cNvSpPr>
            <a:spLocks noGrp="1"/>
          </p:cNvSpPr>
          <p:nvPr>
            <p:ph idx="1"/>
          </p:nvPr>
        </p:nvSpPr>
        <p:spPr/>
        <p:txBody>
          <a:bodyPr/>
          <a:lstStyle/>
          <a:p>
            <a:r>
              <a:rPr lang="en-US" dirty="0" smtClean="0"/>
              <a:t>Loosening of rules of who may appear in small claims actions in court.  May see more management agents, landlords representing themselves.</a:t>
            </a:r>
            <a:endParaRPr lang="en-US" dirty="0"/>
          </a:p>
        </p:txBody>
      </p:sp>
    </p:spTree>
    <p:extLst>
      <p:ext uri="{BB962C8B-B14F-4D97-AF65-F5344CB8AC3E}">
        <p14:creationId xmlns:p14="http://schemas.microsoft.com/office/powerpoint/2010/main" val="4190570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usafe.com.au/attachments/Image/Handcuffs.jpg?6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447800"/>
            <a:ext cx="3810000" cy="306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453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“Crime-free” lease provisions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704.44 (10)- A lease that allows the landlord to terminate a tenancy for a crime committed in relation to the rental property is void if a required Notice of Domestic Abuse Protections (704.14) is not an addendum to the lease.</a:t>
            </a:r>
          </a:p>
          <a:p>
            <a:r>
              <a:rPr lang="en-US" dirty="0" smtClean="0"/>
              <a:t>2011 provision that arguably made most leases that complied with HUD rules on crime unenforceable has been clarified. Now clearer that leases may not permit terminations for crime if the tenant is the </a:t>
            </a:r>
            <a:r>
              <a:rPr lang="en-US" b="1" dirty="0" smtClean="0"/>
              <a:t>victim</a:t>
            </a:r>
            <a:r>
              <a:rPr lang="en-US" dirty="0" smtClean="0"/>
              <a:t>.</a:t>
            </a:r>
            <a:endParaRPr lang="en-US" dirty="0"/>
          </a:p>
        </p:txBody>
      </p:sp>
    </p:spTree>
    <p:extLst>
      <p:ext uri="{BB962C8B-B14F-4D97-AF65-F5344CB8AC3E}">
        <p14:creationId xmlns:p14="http://schemas.microsoft.com/office/powerpoint/2010/main" val="3898732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Notice of Domestic Abuse Protections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704.14 requires a specific notice of the state domestic violence protections to be an addendum or included in </a:t>
            </a:r>
            <a:r>
              <a:rPr lang="en-US" b="1" dirty="0" smtClean="0"/>
              <a:t>every</a:t>
            </a:r>
            <a:r>
              <a:rPr lang="en-US" dirty="0" smtClean="0"/>
              <a:t> residential lease.</a:t>
            </a:r>
          </a:p>
          <a:p>
            <a:r>
              <a:rPr lang="en-US" dirty="0" smtClean="0"/>
              <a:t>Federal VAWA does not apply to all tenants.  Doesn’t apply to market rate tenants or tenants of old 202 direct loans with no Section  8, etc.</a:t>
            </a:r>
          </a:p>
          <a:p>
            <a:r>
              <a:rPr lang="en-US" dirty="0" smtClean="0"/>
              <a:t>Wisconsin state law domestic abuse protections do not  mirror federal law exactly.</a:t>
            </a:r>
          </a:p>
          <a:p>
            <a:r>
              <a:rPr lang="en-US" dirty="0" smtClean="0"/>
              <a:t>HUD will permit required notice as an addendum with note that it is required by state law.  Otherwise, HUD “one-strike” provisions could be argued to be unenforceable.</a:t>
            </a:r>
            <a:endParaRPr lang="en-US" dirty="0"/>
          </a:p>
        </p:txBody>
      </p:sp>
    </p:spTree>
    <p:extLst>
      <p:ext uri="{BB962C8B-B14F-4D97-AF65-F5344CB8AC3E}">
        <p14:creationId xmlns:p14="http://schemas.microsoft.com/office/powerpoint/2010/main" val="35220795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Bedbugs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100" y="1928813"/>
            <a:ext cx="449580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7556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Bedbug/pest remediation</a:t>
            </a:r>
            <a:endParaRPr lang="en-US" dirty="0"/>
          </a:p>
        </p:txBody>
      </p:sp>
      <p:sp>
        <p:nvSpPr>
          <p:cNvPr id="3" name="Content Placeholder 2"/>
          <p:cNvSpPr>
            <a:spLocks noGrp="1"/>
          </p:cNvSpPr>
          <p:nvPr>
            <p:ph idx="1"/>
          </p:nvPr>
        </p:nvSpPr>
        <p:spPr/>
        <p:txBody>
          <a:bodyPr/>
          <a:lstStyle/>
          <a:p>
            <a:r>
              <a:rPr lang="en-US" dirty="0" smtClean="0"/>
              <a:t>704.07(3)(a): if unit damaged due to acts or inaction of tenant – including by pest infestation- </a:t>
            </a:r>
            <a:r>
              <a:rPr lang="en-US" b="1" dirty="0" smtClean="0"/>
              <a:t>landlord may choose </a:t>
            </a:r>
            <a:r>
              <a:rPr lang="en-US" dirty="0" smtClean="0"/>
              <a:t>whether tenant or landlord will remediate</a:t>
            </a:r>
          </a:p>
          <a:p>
            <a:r>
              <a:rPr lang="en-US" dirty="0" smtClean="0"/>
              <a:t>If landlord remediates, “the tenant must reimburse the landlord for the reasonable cost thereof” and the landlord’s cost is presumed reasonable unless tenant proves otherwise.</a:t>
            </a:r>
            <a:endParaRPr lang="en-US" dirty="0"/>
          </a:p>
        </p:txBody>
      </p:sp>
    </p:spTree>
    <p:extLst>
      <p:ext uri="{BB962C8B-B14F-4D97-AF65-F5344CB8AC3E}">
        <p14:creationId xmlns:p14="http://schemas.microsoft.com/office/powerpoint/2010/main" val="10182349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Bedbug Guidance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PIH Notice 2012-17: </a:t>
            </a:r>
            <a:r>
              <a:rPr lang="en-US" dirty="0"/>
              <a:t>A </a:t>
            </a:r>
            <a:r>
              <a:rPr lang="en-US" dirty="0" smtClean="0"/>
              <a:t>PHA may </a:t>
            </a:r>
            <a:r>
              <a:rPr lang="en-US" dirty="0"/>
              <a:t>not charge a tenant to cover the cost of bedbug treatment; such costs should </a:t>
            </a:r>
            <a:r>
              <a:rPr lang="en-US" dirty="0" smtClean="0"/>
              <a:t>be covered </a:t>
            </a:r>
            <a:r>
              <a:rPr lang="en-US" dirty="0"/>
              <a:t>by the PHA</a:t>
            </a:r>
            <a:r>
              <a:rPr lang="en-US" dirty="0" smtClean="0"/>
              <a:t>.</a:t>
            </a:r>
            <a:r>
              <a:rPr lang="en-US" dirty="0"/>
              <a:t> </a:t>
            </a:r>
            <a:r>
              <a:rPr lang="en-US" dirty="0" smtClean="0"/>
              <a:t>“This </a:t>
            </a:r>
            <a:r>
              <a:rPr lang="en-US" dirty="0"/>
              <a:t>notice applies to PHAs administering the public housing and project based Section 8 </a:t>
            </a:r>
            <a:r>
              <a:rPr lang="en-US" dirty="0" smtClean="0"/>
              <a:t>program.”  </a:t>
            </a:r>
          </a:p>
          <a:p>
            <a:r>
              <a:rPr lang="en-US" dirty="0" smtClean="0"/>
              <a:t> </a:t>
            </a:r>
            <a:r>
              <a:rPr lang="en-US" dirty="0"/>
              <a:t>Housing Notice 2012-20:Assisted project </a:t>
            </a:r>
            <a:r>
              <a:rPr lang="en-US" dirty="0" smtClean="0"/>
              <a:t>owners</a:t>
            </a:r>
            <a:r>
              <a:rPr lang="en-US" dirty="0"/>
              <a:t>’ requests for tenants to pay the costs of infestation treatment must be in accordance with the provision for tenant payment of damages or noncompliance as required in the Family Model Lease. </a:t>
            </a:r>
            <a:r>
              <a:rPr lang="en-US" dirty="0" smtClean="0"/>
              <a:t>(Multifamily Housing rule)</a:t>
            </a:r>
            <a:endParaRPr lang="en-US" dirty="0"/>
          </a:p>
          <a:p>
            <a:r>
              <a:rPr lang="en-US" dirty="0" smtClean="0"/>
              <a:t>Both Notices expect the O/A or PHA (not tenant) to conduct remediation.</a:t>
            </a:r>
          </a:p>
          <a:p>
            <a:endParaRPr lang="en-US" dirty="0"/>
          </a:p>
        </p:txBody>
      </p:sp>
    </p:spTree>
    <p:extLst>
      <p:ext uri="{BB962C8B-B14F-4D97-AF65-F5344CB8AC3E}">
        <p14:creationId xmlns:p14="http://schemas.microsoft.com/office/powerpoint/2010/main" val="3550508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of state landlord - tenant law</a:t>
            </a:r>
            <a:endParaRPr lang="en-US" dirty="0"/>
          </a:p>
        </p:txBody>
      </p:sp>
      <p:sp>
        <p:nvSpPr>
          <p:cNvPr id="3" name="Content Placeholder 2"/>
          <p:cNvSpPr>
            <a:spLocks noGrp="1"/>
          </p:cNvSpPr>
          <p:nvPr>
            <p:ph idx="1"/>
          </p:nvPr>
        </p:nvSpPr>
        <p:spPr/>
        <p:txBody>
          <a:bodyPr>
            <a:normAutofit fontScale="92500"/>
          </a:bodyPr>
          <a:lstStyle/>
          <a:p>
            <a:r>
              <a:rPr lang="en-US" dirty="0"/>
              <a:t>Case law – important opinions in state courts such as </a:t>
            </a:r>
            <a:r>
              <a:rPr lang="en-US" i="1" dirty="0"/>
              <a:t>Williams vs. Housing Authority of City of Milwaukee</a:t>
            </a:r>
            <a:r>
              <a:rPr lang="en-US" dirty="0"/>
              <a:t> (uncorroborated hearsay evidence alone does not constitute substantial evidence to support an administrative hearing decision</a:t>
            </a:r>
            <a:r>
              <a:rPr lang="en-US" cap="all" dirty="0"/>
              <a:t>)</a:t>
            </a:r>
          </a:p>
          <a:p>
            <a:r>
              <a:rPr lang="en-US" dirty="0" smtClean="0"/>
              <a:t>Opinions of Wisconsin Attorney General</a:t>
            </a:r>
          </a:p>
          <a:p>
            <a:r>
              <a:rPr lang="en-US" dirty="0" smtClean="0"/>
              <a:t>Procedural rules of local courts</a:t>
            </a:r>
          </a:p>
          <a:p>
            <a:r>
              <a:rPr lang="en-US" dirty="0" smtClean="0"/>
              <a:t>Local ordinances – if permitted by state statutes</a:t>
            </a:r>
            <a:endParaRPr lang="en-US" dirty="0"/>
          </a:p>
        </p:txBody>
      </p:sp>
    </p:spTree>
    <p:extLst>
      <p:ext uri="{BB962C8B-B14F-4D97-AF65-F5344CB8AC3E}">
        <p14:creationId xmlns:p14="http://schemas.microsoft.com/office/powerpoint/2010/main" val="2757333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Landlord liability for tenant reference</a:t>
            </a:r>
            <a:endParaRPr lang="en-US" dirty="0"/>
          </a:p>
        </p:txBody>
      </p:sp>
      <p:sp>
        <p:nvSpPr>
          <p:cNvPr id="3" name="Content Placeholder 2"/>
          <p:cNvSpPr>
            <a:spLocks noGrp="1"/>
          </p:cNvSpPr>
          <p:nvPr>
            <p:ph idx="1"/>
          </p:nvPr>
        </p:nvSpPr>
        <p:spPr/>
        <p:txBody>
          <a:bodyPr/>
          <a:lstStyle/>
          <a:p>
            <a:r>
              <a:rPr lang="en-US" dirty="0" smtClean="0"/>
              <a:t>New 895.489</a:t>
            </a:r>
          </a:p>
          <a:p>
            <a:r>
              <a:rPr lang="en-US" dirty="0" smtClean="0"/>
              <a:t>Landlord giving reference to new landlord presumed to be acting in good faith unless shown by clear and convincing evidence that landlord knowingly provided false information or made the reference maliciously.</a:t>
            </a:r>
          </a:p>
          <a:p>
            <a:r>
              <a:rPr lang="en-US" dirty="0" smtClean="0"/>
              <a:t>Landlord immune from civil liability resulting from providing reference.</a:t>
            </a:r>
            <a:endParaRPr lang="en-US" dirty="0"/>
          </a:p>
        </p:txBody>
      </p:sp>
    </p:spTree>
    <p:extLst>
      <p:ext uri="{BB962C8B-B14F-4D97-AF65-F5344CB8AC3E}">
        <p14:creationId xmlns:p14="http://schemas.microsoft.com/office/powerpoint/2010/main" val="2813244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Landlord acceptance of rent during pending eviction</a:t>
            </a:r>
            <a:endParaRPr lang="en-US" dirty="0"/>
          </a:p>
        </p:txBody>
      </p:sp>
      <p:sp>
        <p:nvSpPr>
          <p:cNvPr id="3" name="Content Placeholder 2"/>
          <p:cNvSpPr>
            <a:spLocks noGrp="1"/>
          </p:cNvSpPr>
          <p:nvPr>
            <p:ph idx="1"/>
          </p:nvPr>
        </p:nvSpPr>
        <p:spPr/>
        <p:txBody>
          <a:bodyPr/>
          <a:lstStyle/>
          <a:p>
            <a:r>
              <a:rPr lang="en-US" dirty="0" smtClean="0"/>
              <a:t>799.40(1m)</a:t>
            </a:r>
          </a:p>
          <a:p>
            <a:r>
              <a:rPr lang="en-US" dirty="0" smtClean="0"/>
              <a:t>Eviction action may not be dismissed because landlord accepts overdue rent or any other payment from tenant after the starting eviction proceedings</a:t>
            </a:r>
            <a:endParaRPr lang="en-US" dirty="0"/>
          </a:p>
        </p:txBody>
      </p:sp>
    </p:spTree>
    <p:extLst>
      <p:ext uri="{BB962C8B-B14F-4D97-AF65-F5344CB8AC3E}">
        <p14:creationId xmlns:p14="http://schemas.microsoft.com/office/powerpoint/2010/main" val="25310554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1.gstatic.com/images?q=tbn:ANd9GcSoQ_lwtO73Cqx9SIB882XNYmPONxR5FXbzx-GKx3tybsYx_nVO4evAnIW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757518"/>
            <a:ext cx="4702048" cy="5186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741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HUD can’t give legal advice on state law to owners or PHAs.</a:t>
            </a:r>
          </a:p>
          <a:p>
            <a:r>
              <a:rPr lang="en-US" dirty="0" smtClean="0"/>
              <a:t>Can provide limited assistance in understanding the interplay between state law and HUD requirements.</a:t>
            </a:r>
          </a:p>
          <a:p>
            <a:r>
              <a:rPr lang="en-US" dirty="0" smtClean="0"/>
              <a:t>This presentation is not a substitute for legal advice from an attorney that knows the facts and circumstances of the PHA’s matter.</a:t>
            </a:r>
          </a:p>
        </p:txBody>
      </p:sp>
    </p:spTree>
    <p:extLst>
      <p:ext uri="{BB962C8B-B14F-4D97-AF65-F5344CB8AC3E}">
        <p14:creationId xmlns:p14="http://schemas.microsoft.com/office/powerpoint/2010/main" val="367910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3.gstatic.com/images?q=tbn:ANd9GcRmqZO8hkMvoeDDq8yX2QX4m1ViEj8ijgvfEgRN1AnsPNvnk7joRiDO4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6885" y="2133600"/>
            <a:ext cx="2453053" cy="23622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1.gstatic.com/images?q=tbn:ANd9GcTN4ROvvLM2l8EE5Sg8jd1n5yp5VESmwE6jsmkq2AXQGWGyvKBLbsP9L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9569" y="2209800"/>
            <a:ext cx="1989745" cy="2170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477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State vs. federal requirements</a:t>
            </a:r>
            <a:endParaRPr lang="en-US" dirty="0"/>
          </a:p>
        </p:txBody>
      </p:sp>
      <p:sp>
        <p:nvSpPr>
          <p:cNvPr id="4" name="Content Placeholder 3"/>
          <p:cNvSpPr>
            <a:spLocks noGrp="1"/>
          </p:cNvSpPr>
          <p:nvPr>
            <p:ph idx="1"/>
          </p:nvPr>
        </p:nvSpPr>
        <p:spPr/>
        <p:txBody>
          <a:bodyPr>
            <a:normAutofit lnSpcReduction="10000"/>
          </a:bodyPr>
          <a:lstStyle/>
          <a:p>
            <a:r>
              <a:rPr lang="en-US" dirty="0" smtClean="0"/>
              <a:t>Actual direct conflicts between state and federal rules are rare</a:t>
            </a:r>
          </a:p>
          <a:p>
            <a:r>
              <a:rPr lang="en-US" dirty="0" smtClean="0"/>
              <a:t>Occupancy Guidebook and lease/tenancy addenda/HAP contract are good starting place for summary of HUD requirements and often refer to relationship with state law</a:t>
            </a:r>
          </a:p>
          <a:p>
            <a:r>
              <a:rPr lang="en-US" dirty="0" smtClean="0"/>
              <a:t>In general, for rules that deal with tenant rights or protections, the most protective rule (state or federal) will apply.</a:t>
            </a:r>
            <a:endParaRPr lang="en-US" dirty="0"/>
          </a:p>
        </p:txBody>
      </p:sp>
    </p:spTree>
    <p:extLst>
      <p:ext uri="{BB962C8B-B14F-4D97-AF65-F5344CB8AC3E}">
        <p14:creationId xmlns:p14="http://schemas.microsoft.com/office/powerpoint/2010/main" val="198607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vs. federal cont.</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If you read the actual HUD statute or regulation, very often it will indicate how its requirements interact with state/local law.</a:t>
            </a:r>
          </a:p>
          <a:p>
            <a:r>
              <a:rPr lang="en-US" dirty="0" smtClean="0"/>
              <a:t>Changes to Wisconsin landlord-tenant laws in recent years have made understanding the interplay of state and federal laws more challenging.</a:t>
            </a:r>
            <a:endParaRPr lang="en-US" dirty="0"/>
          </a:p>
        </p:txBody>
      </p:sp>
    </p:spTree>
    <p:extLst>
      <p:ext uri="{BB962C8B-B14F-4D97-AF65-F5344CB8AC3E}">
        <p14:creationId xmlns:p14="http://schemas.microsoft.com/office/powerpoint/2010/main" val="21021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Carpet cleaning…		</a:t>
            </a:r>
            <a:endParaRPr lang="en-US" dirty="0"/>
          </a:p>
        </p:txBody>
      </p:sp>
      <p:sp>
        <p:nvSpPr>
          <p:cNvPr id="6" name="Text Placeholder 5"/>
          <p:cNvSpPr>
            <a:spLocks noGrp="1"/>
          </p:cNvSpPr>
          <p:nvPr>
            <p:ph type="body" sz="half" idx="2"/>
          </p:nvPr>
        </p:nvSpPr>
        <p:spPr>
          <a:xfrm>
            <a:off x="1828800" y="5334000"/>
            <a:ext cx="5486400" cy="804862"/>
          </a:xfrm>
        </p:spPr>
        <p:txBody>
          <a:bodyPr>
            <a:normAutofit/>
          </a:bodyPr>
          <a:lstStyle/>
          <a:p>
            <a:r>
              <a:rPr lang="en-US" sz="2000" dirty="0" smtClean="0"/>
              <a:t>		… a legal quandary?</a:t>
            </a:r>
            <a:endParaRPr lang="en-US" sz="2000" dirty="0"/>
          </a:p>
        </p:txBody>
      </p:sp>
      <p:pic>
        <p:nvPicPr>
          <p:cNvPr id="1026" name="Picture 2" descr="http://www.drcleancarpet.com/wp-content/uploads/2011/12/carpet-cleaners-a.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163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July 2013 Wisconsin Attorney General Opinion regarding carpet cleaning</a:t>
            </a:r>
            <a:endParaRPr lang="en-US" dirty="0"/>
          </a:p>
        </p:txBody>
      </p:sp>
      <p:sp>
        <p:nvSpPr>
          <p:cNvPr id="3" name="Content Placeholder 2"/>
          <p:cNvSpPr>
            <a:spLocks noGrp="1"/>
          </p:cNvSpPr>
          <p:nvPr>
            <p:ph idx="1"/>
          </p:nvPr>
        </p:nvSpPr>
        <p:spPr/>
        <p:txBody>
          <a:bodyPr>
            <a:normAutofit lnSpcReduction="10000"/>
          </a:bodyPr>
          <a:lstStyle/>
          <a:p>
            <a:r>
              <a:rPr lang="en-US" dirty="0" smtClean="0"/>
              <a:t>Some residential leases contain requirement that the tenant pays for professional carpet cleaning at end of tenancy.</a:t>
            </a:r>
          </a:p>
          <a:p>
            <a:r>
              <a:rPr lang="en-US" dirty="0" smtClean="0"/>
              <a:t>Raises question of whether such carpet cleaning is part of landlord’s statutory duty to keep premises in a reasonable state of repair.</a:t>
            </a:r>
          </a:p>
          <a:p>
            <a:r>
              <a:rPr lang="en-US" dirty="0" smtClean="0"/>
              <a:t>Statute and administrative rule prohibit landlord from shifting landlord’s obligations onto tenant.</a:t>
            </a:r>
            <a:endParaRPr lang="en-US" dirty="0"/>
          </a:p>
        </p:txBody>
      </p:sp>
    </p:spTree>
    <p:extLst>
      <p:ext uri="{BB962C8B-B14F-4D97-AF65-F5344CB8AC3E}">
        <p14:creationId xmlns:p14="http://schemas.microsoft.com/office/powerpoint/2010/main" val="2794227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OAG-04-13 cont.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DATCP had taken the position that carpet cleaning lease provisions are illegal.</a:t>
            </a:r>
          </a:p>
          <a:p>
            <a:r>
              <a:rPr lang="en-US" dirty="0" smtClean="0"/>
              <a:t>AG concluded that routine carpet cleaning is not a “repair” and thus is </a:t>
            </a:r>
            <a:r>
              <a:rPr lang="en-US" b="1" i="1" dirty="0" smtClean="0"/>
              <a:t>not</a:t>
            </a:r>
            <a:r>
              <a:rPr lang="en-US" dirty="0" smtClean="0"/>
              <a:t> a legal duty of the landlord.  </a:t>
            </a:r>
          </a:p>
          <a:p>
            <a:r>
              <a:rPr lang="en-US" dirty="0" smtClean="0"/>
              <a:t>Thus carpet cleaning responsibility can be decided by contract (i.e. lease).</a:t>
            </a:r>
          </a:p>
          <a:p>
            <a:r>
              <a:rPr lang="en-US" dirty="0" smtClean="0"/>
              <a:t>Doesn’t mean that carpet cleaning costs can be withheld from security deposit! (See 704.28 and </a:t>
            </a:r>
            <a:r>
              <a:rPr lang="en-US" b="1" dirty="0" smtClean="0"/>
              <a:t>your attorney</a:t>
            </a:r>
            <a:r>
              <a:rPr lang="en-US" dirty="0" smtClean="0"/>
              <a:t>.)</a:t>
            </a:r>
            <a:endParaRPr lang="en-US" dirty="0"/>
          </a:p>
        </p:txBody>
      </p:sp>
    </p:spTree>
    <p:extLst>
      <p:ext uri="{BB962C8B-B14F-4D97-AF65-F5344CB8AC3E}">
        <p14:creationId xmlns:p14="http://schemas.microsoft.com/office/powerpoint/2010/main" val="3711527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1560</TotalTime>
  <Words>1422</Words>
  <Application>Microsoft Office PowerPoint</Application>
  <PresentationFormat>On-screen Show (4:3)</PresentationFormat>
  <Paragraphs>97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2014 Wisconsin Landlord  Tenant Law Update  </vt:lpstr>
      <vt:lpstr>Sources of state landlord - tenant law</vt:lpstr>
      <vt:lpstr>Sources of state landlord - tenant law</vt:lpstr>
      <vt:lpstr>PowerPoint Presentation</vt:lpstr>
      <vt:lpstr>State vs. federal requirements</vt:lpstr>
      <vt:lpstr>State vs. federal cont.</vt:lpstr>
      <vt:lpstr>Carpet cleaning…  </vt:lpstr>
      <vt:lpstr>July 2013 Wisconsin Attorney General Opinion regarding carpet cleaning</vt:lpstr>
      <vt:lpstr>OAG-04-13 cont. </vt:lpstr>
      <vt:lpstr>Carpet cleaning in Section 8 leases</vt:lpstr>
      <vt:lpstr>Carpet cleaning in Public Housing lease </vt:lpstr>
      <vt:lpstr>OAG opinion citation </vt:lpstr>
      <vt:lpstr>2013 revisions to landlord tenant law</vt:lpstr>
      <vt:lpstr>Limits on local ordinances</vt:lpstr>
      <vt:lpstr>PowerPoint Presentation</vt:lpstr>
      <vt:lpstr>Eases towing of vehicles</vt:lpstr>
      <vt:lpstr>Tenant property upon eviction</vt:lpstr>
      <vt:lpstr>Public housing and HCV leases </vt:lpstr>
      <vt:lpstr>Security deposit return after eviction</vt:lpstr>
      <vt:lpstr>Security Deposit cont.</vt:lpstr>
      <vt:lpstr>Speeds up eviction proceedings </vt:lpstr>
      <vt:lpstr>Service of process in evictions</vt:lpstr>
      <vt:lpstr>Other changes in eviction process </vt:lpstr>
      <vt:lpstr>PowerPoint Presentation</vt:lpstr>
      <vt:lpstr>“Crime-free” lease provisions</vt:lpstr>
      <vt:lpstr>Notice of Domestic Abuse Protections</vt:lpstr>
      <vt:lpstr>Bedbugs</vt:lpstr>
      <vt:lpstr>Bedbug/pest remediation</vt:lpstr>
      <vt:lpstr>HUD Bedbug Guidance </vt:lpstr>
      <vt:lpstr>Landlord liability for tenant reference</vt:lpstr>
      <vt:lpstr>Landlord acceptance of rent during pending eviction</vt:lpstr>
      <vt:lpstr>PowerPoint Presentation</vt:lpstr>
      <vt:lpstr>Disclaimer</vt:lpstr>
    </vt:vector>
  </TitlesOfParts>
  <Company>Housing and Urban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Wisconsin Law Update</dc:title>
  <dc:creator>HUD User</dc:creator>
  <cp:lastModifiedBy>John Finger</cp:lastModifiedBy>
  <cp:revision>18</cp:revision>
  <cp:lastPrinted>2014-04-08T22:14:00Z</cp:lastPrinted>
  <dcterms:created xsi:type="dcterms:W3CDTF">2014-01-10T18:32:02Z</dcterms:created>
  <dcterms:modified xsi:type="dcterms:W3CDTF">2014-04-09T10:51:11Z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-613254262</vt:i4>
  </property>
  <property fmtid="{D5CDD505-2E9C-101B-9397-08002B2CF9AE}" pid="3" name="_NewReviewCycle">
    <vt:lpwstr/>
  </property>
  <property fmtid="{D5CDD505-2E9C-101B-9397-08002B2CF9AE}" pid="4" name="_EmailSubject">
    <vt:lpwstr>Powerpoints email #2</vt:lpwstr>
  </property>
  <property fmtid="{D5CDD505-2E9C-101B-9397-08002B2CF9AE}" pid="5" name="_AuthorEmail">
    <vt:lpwstr>larry.a.wood@hud.gov</vt:lpwstr>
  </property>
  <property fmtid="{D5CDD505-2E9C-101B-9397-08002B2CF9AE}" pid="6" name="_AuthorEmailDisplayName">
    <vt:lpwstr>Wood, Larry A</vt:lpwstr>
  </property>
  <property fmtid="{D5CDD505-2E9C-101B-9397-08002B2CF9AE}" pid="7" name="_PreviousAdHocReviewCycleID">
    <vt:i4>-1837625594</vt:i4>
  </property>
</Properties>
</file>