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611" r:id="rId2"/>
    <p:sldId id="630" r:id="rId3"/>
    <p:sldId id="632" r:id="rId4"/>
    <p:sldId id="612" r:id="rId5"/>
    <p:sldId id="613" r:id="rId6"/>
    <p:sldId id="614" r:id="rId7"/>
    <p:sldId id="631" r:id="rId8"/>
    <p:sldId id="629" r:id="rId9"/>
    <p:sldId id="560" r:id="rId10"/>
  </p:sldIdLst>
  <p:sldSz cx="9144000" cy="5143500" type="screen16x9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45A"/>
    <a:srgbClr val="8EB6C0"/>
    <a:srgbClr val="ACC9D0"/>
    <a:srgbClr val="4F81BD"/>
    <a:srgbClr val="8DF18F"/>
    <a:srgbClr val="0066CC"/>
    <a:srgbClr val="6A56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505" autoAdjust="0"/>
    <p:restoredTop sz="99543" autoAdjust="0"/>
  </p:normalViewPr>
  <p:slideViewPr>
    <p:cSldViewPr>
      <p:cViewPr>
        <p:scale>
          <a:sx n="44" d="100"/>
          <a:sy n="44" d="100"/>
        </p:scale>
        <p:origin x="-102" y="-696"/>
      </p:cViewPr>
      <p:guideLst>
        <p:guide orient="horz" pos="1620"/>
        <p:guide pos="2880"/>
      </p:guideLst>
    </p:cSldViewPr>
  </p:slideViewPr>
  <p:outlineViewPr>
    <p:cViewPr>
      <p:scale>
        <a:sx n="100" d="100"/>
        <a:sy n="100" d="100"/>
      </p:scale>
      <p:origin x="0" y="3077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notesViewPr>
    <p:cSldViewPr>
      <p:cViewPr>
        <p:scale>
          <a:sx n="90" d="100"/>
          <a:sy n="90" d="100"/>
        </p:scale>
        <p:origin x="-1758" y="642"/>
      </p:cViewPr>
      <p:guideLst>
        <p:guide orient="horz" pos="3024"/>
        <p:guide pos="23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02613549400291"/>
          <c:y val="0.11020783908480941"/>
          <c:w val="0.66732461893127892"/>
          <c:h val="0.71495618484067502"/>
        </c:manualLayout>
      </c:layout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Awards-to-Date</c:v>
                </c:pt>
              </c:strCache>
            </c:strRef>
          </c:tx>
          <c:spPr>
            <a:pattFill prst="wdUpDiag">
              <a:fgClr>
                <a:schemeClr val="accent1"/>
              </a:fgClr>
              <a:bgClr>
                <a:schemeClr val="bg1"/>
              </a:bgClr>
            </a:pattFill>
            <a:ln>
              <a:prstDash val="solid"/>
            </a:ln>
          </c:spPr>
          <c:cat>
            <c:strRef>
              <c:f>Sheet1!$A$2:$A$9</c:f>
              <c:strCache>
                <c:ptCount val="8"/>
                <c:pt idx="0">
                  <c:v>Winter 2012</c:v>
                </c:pt>
                <c:pt idx="1">
                  <c:v>Spring 2013</c:v>
                </c:pt>
                <c:pt idx="2">
                  <c:v>Summer 2013</c:v>
                </c:pt>
                <c:pt idx="3">
                  <c:v>Fall 2013</c:v>
                </c:pt>
                <c:pt idx="4">
                  <c:v>Winter 2013</c:v>
                </c:pt>
                <c:pt idx="5">
                  <c:v>Spring 2014</c:v>
                </c:pt>
                <c:pt idx="6">
                  <c:v>Summer 2014</c:v>
                </c:pt>
                <c:pt idx="7">
                  <c:v>Fall 2014</c:v>
                </c:pt>
              </c:strCache>
            </c:strRef>
          </c:cat>
          <c:val>
            <c:numRef>
              <c:f>Sheet1!$B$2:$B$9</c:f>
              <c:numCache>
                <c:formatCode>#,##0</c:formatCode>
                <c:ptCount val="8"/>
                <c:pt idx="0">
                  <c:v>12000</c:v>
                </c:pt>
                <c:pt idx="1">
                  <c:v>13000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Awards Expected Based on Application Trends</c:v>
                </c:pt>
              </c:strCache>
            </c:strRef>
          </c:tx>
          <c:spPr>
            <a:pattFill prst="narVert">
              <a:fgClr>
                <a:schemeClr val="accent1"/>
              </a:fgClr>
              <a:bgClr>
                <a:schemeClr val="bg1"/>
              </a:bgClr>
            </a:pattFill>
            <a:ln>
              <a:prstDash val="dash"/>
            </a:ln>
          </c:spPr>
          <c:cat>
            <c:strRef>
              <c:f>Sheet1!$A$2:$A$9</c:f>
              <c:strCache>
                <c:ptCount val="8"/>
                <c:pt idx="0">
                  <c:v>Winter 2012</c:v>
                </c:pt>
                <c:pt idx="1">
                  <c:v>Spring 2013</c:v>
                </c:pt>
                <c:pt idx="2">
                  <c:v>Summer 2013</c:v>
                </c:pt>
                <c:pt idx="3">
                  <c:v>Fall 2013</c:v>
                </c:pt>
                <c:pt idx="4">
                  <c:v>Winter 2013</c:v>
                </c:pt>
                <c:pt idx="5">
                  <c:v>Spring 2014</c:v>
                </c:pt>
                <c:pt idx="6">
                  <c:v>Summer 2014</c:v>
                </c:pt>
                <c:pt idx="7">
                  <c:v>Fall 2014</c:v>
                </c:pt>
              </c:strCache>
            </c:strRef>
          </c:cat>
          <c:val>
            <c:numRef>
              <c:f>Sheet1!$C$2:$C$9</c:f>
              <c:numCache>
                <c:formatCode>#,##0</c:formatCode>
                <c:ptCount val="8"/>
                <c:pt idx="1">
                  <c:v>13000</c:v>
                </c:pt>
                <c:pt idx="2">
                  <c:v>28000</c:v>
                </c:pt>
                <c:pt idx="3">
                  <c:v>43400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Awards Expected Based on Current Outreach</c:v>
                </c:pt>
              </c:strCache>
            </c:strRef>
          </c:tx>
          <c:spPr>
            <a:pattFill prst="pct90">
              <a:fgClr>
                <a:schemeClr val="accent1"/>
              </a:fgClr>
              <a:bgClr>
                <a:schemeClr val="bg1"/>
              </a:bgClr>
            </a:pattFill>
            <a:ln>
              <a:prstDash val="sysDot"/>
            </a:ln>
          </c:spPr>
          <c:cat>
            <c:strRef>
              <c:f>Sheet1!$A$2:$A$9</c:f>
              <c:strCache>
                <c:ptCount val="8"/>
                <c:pt idx="0">
                  <c:v>Winter 2012</c:v>
                </c:pt>
                <c:pt idx="1">
                  <c:v>Spring 2013</c:v>
                </c:pt>
                <c:pt idx="2">
                  <c:v>Summer 2013</c:v>
                </c:pt>
                <c:pt idx="3">
                  <c:v>Fall 2013</c:v>
                </c:pt>
                <c:pt idx="4">
                  <c:v>Winter 2013</c:v>
                </c:pt>
                <c:pt idx="5">
                  <c:v>Spring 2014</c:v>
                </c:pt>
                <c:pt idx="6">
                  <c:v>Summer 2014</c:v>
                </c:pt>
                <c:pt idx="7">
                  <c:v>Fall 2014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3" formatCode="#,##0">
                  <c:v>43400</c:v>
                </c:pt>
                <c:pt idx="4" formatCode="#,##0">
                  <c:v>60000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Anticipated Future Awards</c:v>
                </c:pt>
              </c:strCache>
            </c:strRef>
          </c:tx>
          <c:spPr>
            <a:pattFill prst="lgCheck">
              <a:fgClr>
                <a:schemeClr val="accent1"/>
              </a:fgClr>
              <a:bgClr>
                <a:schemeClr val="bg1"/>
              </a:bgClr>
            </a:pattFill>
            <a:ln w="25400">
              <a:noFill/>
            </a:ln>
          </c:spPr>
          <c:cat>
            <c:strRef>
              <c:f>Sheet1!$A$2:$A$9</c:f>
              <c:strCache>
                <c:ptCount val="8"/>
                <c:pt idx="0">
                  <c:v>Winter 2012</c:v>
                </c:pt>
                <c:pt idx="1">
                  <c:v>Spring 2013</c:v>
                </c:pt>
                <c:pt idx="2">
                  <c:v>Summer 2013</c:v>
                </c:pt>
                <c:pt idx="3">
                  <c:v>Fall 2013</c:v>
                </c:pt>
                <c:pt idx="4">
                  <c:v>Winter 2013</c:v>
                </c:pt>
                <c:pt idx="5">
                  <c:v>Spring 2014</c:v>
                </c:pt>
                <c:pt idx="6">
                  <c:v>Summer 2014</c:v>
                </c:pt>
                <c:pt idx="7">
                  <c:v>Fall 2014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4">
                  <c:v>60000</c:v>
                </c:pt>
                <c:pt idx="5" formatCode="#,##0">
                  <c:v>90000</c:v>
                </c:pt>
                <c:pt idx="6" formatCode="#,##0">
                  <c:v>120000</c:v>
                </c:pt>
                <c:pt idx="7" formatCode="#,##0">
                  <c:v>150000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2625664"/>
        <c:axId val="212627456"/>
      </c:areaChart>
      <c:catAx>
        <c:axId val="21262566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2700000"/>
          <a:lstStyle/>
          <a:p>
            <a:pPr>
              <a:defRPr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212627456"/>
        <c:crosses val="autoZero"/>
        <c:auto val="1"/>
        <c:lblAlgn val="ctr"/>
        <c:lblOffset val="100"/>
        <c:noMultiLvlLbl val="0"/>
      </c:catAx>
      <c:valAx>
        <c:axId val="21262745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latin typeface="Calibri" pitchFamily="34" charset="0"/>
                    <a:cs typeface="Calibri" pitchFamily="34" charset="0"/>
                  </a:defRPr>
                </a:pPr>
                <a:r>
                  <a:rPr lang="en-US" sz="1400" dirty="0">
                    <a:latin typeface="Calibri" pitchFamily="34" charset="0"/>
                    <a:cs typeface="Calibri" pitchFamily="34" charset="0"/>
                  </a:rPr>
                  <a:t>Aggregate</a:t>
                </a:r>
                <a:r>
                  <a:rPr lang="en-US" sz="1400" baseline="0" dirty="0">
                    <a:latin typeface="Calibri" pitchFamily="34" charset="0"/>
                    <a:cs typeface="Calibri" pitchFamily="34" charset="0"/>
                  </a:rPr>
                  <a:t>d Number of </a:t>
                </a:r>
                <a:r>
                  <a:rPr lang="en-US" sz="1400" baseline="0" dirty="0" smtClean="0">
                    <a:latin typeface="Calibri" pitchFamily="34" charset="0"/>
                    <a:cs typeface="Calibri" pitchFamily="34" charset="0"/>
                  </a:rPr>
                  <a:t>Unit Awards </a:t>
                </a:r>
                <a:r>
                  <a:rPr lang="en-US" sz="1400" baseline="0" dirty="0">
                    <a:latin typeface="Calibri" pitchFamily="34" charset="0"/>
                    <a:cs typeface="Calibri" pitchFamily="34" charset="0"/>
                  </a:rPr>
                  <a:t>Issued </a:t>
                </a:r>
                <a:endParaRPr lang="en-US" sz="1400" dirty="0">
                  <a:latin typeface="Calibri" pitchFamily="34" charset="0"/>
                  <a:cs typeface="Calibri" pitchFamily="34" charset="0"/>
                </a:endParaRPr>
              </a:p>
            </c:rich>
          </c:tx>
          <c:layout>
            <c:manualLayout>
              <c:xMode val="edge"/>
              <c:yMode val="edge"/>
              <c:x val="3.2478954870392468E-3"/>
              <c:y val="0.11128771109502608"/>
            </c:manualLayout>
          </c:layout>
          <c:overlay val="0"/>
        </c:title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>
                <a:latin typeface="Calibri" pitchFamily="34" charset="0"/>
                <a:cs typeface="Calibri" pitchFamily="34" charset="0"/>
              </a:defRPr>
            </a:pPr>
            <a:endParaRPr lang="en-US"/>
          </a:p>
        </c:txPr>
        <c:crossAx val="21262566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1671133807491014"/>
          <c:y val="0.24747551195656919"/>
          <c:w val="0.15719820650787644"/>
          <c:h val="0.54765961852546619"/>
        </c:manualLayout>
      </c:layout>
      <c:overlay val="0"/>
      <c:txPr>
        <a:bodyPr/>
        <a:lstStyle/>
        <a:p>
          <a:pPr>
            <a:defRPr sz="1200">
              <a:latin typeface="Calibri" pitchFamily="34" charset="0"/>
              <a:cs typeface="Calibri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>
              <a:defRPr sz="13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wrap="square" lIns="96582" tIns="48291" rIns="96582" bIns="4829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Arial" charset="0"/>
                <a:cs typeface="Arial" charset="0"/>
              </a:defRPr>
            </a:lvl1pPr>
          </a:lstStyle>
          <a:p>
            <a:fld id="{1F872462-65FD-4E81-8C95-BD5819CA7236}" type="datetimeFigureOut">
              <a:rPr lang="en-US"/>
              <a:pPr/>
              <a:t>7/16/2013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>
              <a:defRPr sz="13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wrap="square" lIns="96582" tIns="48291" rIns="96582" bIns="4829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ea typeface="Arial" charset="0"/>
                <a:cs typeface="Arial" charset="0"/>
              </a:defRPr>
            </a:lvl1pPr>
          </a:lstStyle>
          <a:p>
            <a:fld id="{08F2C2D8-14F2-43D7-BCD4-7C395539F5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0428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582" tIns="48291" rIns="96582" bIns="4829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EEBB04C-17C6-4E1F-AAB6-21ACCD47E2BD}" type="datetimeFigureOut">
              <a:rPr lang="en-US"/>
              <a:pPr>
                <a:defRPr/>
              </a:pPr>
              <a:t>7/16/2013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0800" cy="3602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2" tIns="48291" rIns="96582" bIns="48291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3215" y="4562237"/>
            <a:ext cx="5848773" cy="4318873"/>
          </a:xfrm>
          <a:prstGeom prst="rect">
            <a:avLst/>
          </a:prstGeom>
        </p:spPr>
        <p:txBody>
          <a:bodyPr vert="horz" lIns="96582" tIns="48291" rIns="96582" bIns="4829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582" tIns="48291" rIns="96582" bIns="4829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E6E59F4-5596-4800-A091-2C4FACD1E0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789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/>
          <p:cNvSpPr>
            <a:spLocks noGrp="1"/>
          </p:cNvSpPr>
          <p:nvPr>
            <p:ph idx="1"/>
          </p:nvPr>
        </p:nvSpPr>
        <p:spPr bwMode="auto">
          <a:xfrm>
            <a:off x="838200" y="857250"/>
            <a:ext cx="80772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2/2/2012</a:t>
            </a: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A84F6D-258E-406A-B9A4-8FA9D008B2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http://hudatwork.hud.gov/refs/hwgraphics/powerpnt/hudseal.bmp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57150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Text Placeholder 7"/>
          <p:cNvSpPr>
            <a:spLocks noGrp="1"/>
          </p:cNvSpPr>
          <p:nvPr>
            <p:ph idx="1"/>
          </p:nvPr>
        </p:nvSpPr>
        <p:spPr>
          <a:xfrm>
            <a:off x="838200" y="914400"/>
            <a:ext cx="8153400" cy="1714500"/>
          </a:xfrm>
          <a:prstGeom prst="rect">
            <a:avLst/>
          </a:prstGeom>
        </p:spPr>
        <p:txBody>
          <a:bodyPr>
            <a:noAutofit/>
          </a:bodyPr>
          <a:lstStyle>
            <a:lvl1pPr marL="234950" marR="0" indent="-2349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latin typeface="Calibri" pitchFamily="34" charset="0"/>
              </a:defRPr>
            </a:lvl1pPr>
            <a:lvl2pPr marL="4572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2pPr>
            <a:lvl3pPr marL="6826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3pPr>
            <a:lvl4pPr marL="9112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4pPr>
            <a:lvl5pPr marL="11398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60000"/>
              <a:buFont typeface="Arial" pitchFamily="34" charset="0"/>
              <a:buChar char="•"/>
              <a:tabLst/>
              <a:defRPr baseline="0"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2/2/2012</a:t>
            </a:r>
            <a:endParaRPr lang="en-US" dirty="0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81BDC-A901-454F-8DA3-16DF8E5B8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7"/>
          <p:cNvSpPr txBox="1"/>
          <p:nvPr/>
        </p:nvSpPr>
        <p:spPr>
          <a:xfrm>
            <a:off x="838200" y="2686050"/>
            <a:ext cx="8153400" cy="1828800"/>
          </a:xfrm>
          <a:prstGeom prst="rect">
            <a:avLst/>
          </a:prstGeom>
        </p:spPr>
        <p:txBody>
          <a:bodyPr anchor="ctr"/>
          <a:lstStyle/>
          <a:p>
            <a:pPr defTabSz="914309" fontAlgn="auto">
              <a:spcBef>
                <a:spcPts val="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Arial" pitchFamily="34" charset="0"/>
              <a:buChar char="•"/>
              <a:defRPr/>
            </a:pPr>
            <a:endParaRPr lang="en-US" sz="2000" b="1" dirty="0">
              <a:solidFill>
                <a:schemeClr val="accent6">
                  <a:lumMod val="75000"/>
                </a:schemeClr>
              </a:solidFill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7" name="Picture 16" descr="http://hudatwork.hud.gov/refs/hwgraphics/powerpnt/hudseal.bmp"/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57150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Placeholder 7"/>
          <p:cNvSpPr>
            <a:spLocks noGrp="1"/>
          </p:cNvSpPr>
          <p:nvPr>
            <p:ph idx="1"/>
          </p:nvPr>
        </p:nvSpPr>
        <p:spPr>
          <a:xfrm>
            <a:off x="838200" y="914400"/>
            <a:ext cx="8153400" cy="171450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Wingdings" pitchFamily="2" charset="2"/>
              <a:buNone/>
              <a:tabLst/>
              <a:defRPr b="1" i="0">
                <a:solidFill>
                  <a:schemeClr val="tx1"/>
                </a:solidFill>
                <a:latin typeface="Calibri" pitchFamily="34" charset="0"/>
              </a:defRPr>
            </a:lvl1pPr>
            <a:lvl2pPr marL="4540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6826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9112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7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1139825" marR="0" indent="-225425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E736A">
                  <a:lumMod val="75000"/>
                </a:srgbClr>
              </a:buClr>
              <a:buSzPct val="60000"/>
              <a:buFont typeface="Arial" pitchFamily="34" charset="0"/>
              <a:buChar char="•"/>
              <a:tabLst/>
              <a:defRPr>
                <a:solidFill>
                  <a:schemeClr val="tx1"/>
                </a:solidFill>
                <a:latin typeface="Calibri" pitchFamily="34" charset="0"/>
              </a:defRPr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838200" y="2686050"/>
            <a:ext cx="8153400" cy="1885950"/>
          </a:xfrm>
        </p:spPr>
        <p:txBody>
          <a:bodyPr/>
          <a:lstStyle>
            <a:lvl1pPr>
              <a:spcAft>
                <a:spcPts val="0"/>
              </a:spcAft>
              <a:defRPr sz="2000" i="0">
                <a:latin typeface="Calibri" pitchFamily="34" charset="0"/>
              </a:defRPr>
            </a:lvl1pPr>
            <a:lvl2pPr marL="457200" indent="-228600"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682625" indent="-225425">
              <a:buFont typeface="Arial" pitchFamily="34" charset="0"/>
              <a:buChar char="•"/>
              <a:defRPr sz="2200">
                <a:solidFill>
                  <a:schemeClr val="tx1"/>
                </a:solidFill>
                <a:latin typeface="Calibri" pitchFamily="34" charset="0"/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2/2/2012</a:t>
            </a:r>
            <a:endParaRPr lang="en-US" dirty="0"/>
          </a:p>
        </p:txBody>
      </p:sp>
      <p:sp>
        <p:nvSpPr>
          <p:cNvPr id="9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97FDF-4C63-4453-8612-3C1B0DCE15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8C6DB-1CBD-4BB0-9475-7BF08A6DCDB0}" type="datetimeFigureOut">
              <a:rPr lang="en-US" smtClean="0"/>
              <a:t>7/16/2013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513AE-52D5-4DD2-BBB6-94F0DC2063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8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theme" Target="../theme/theme1.xml"/><Relationship Id="rId10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6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838200" y="857250"/>
            <a:ext cx="80772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838200" y="114300"/>
            <a:ext cx="8077200" cy="400050"/>
          </a:xfrm>
          <a:prstGeom prst="rect">
            <a:avLst/>
          </a:prstGeom>
        </p:spPr>
        <p:txBody>
          <a:bodyPr vert="horz" lIns="91431" tIns="45715" rIns="91431" bIns="45715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 userDrawn="1"/>
        </p:nvSpPr>
        <p:spPr bwMode="auto">
          <a:xfrm>
            <a:off x="514350" y="684610"/>
            <a:ext cx="8629650" cy="1190"/>
          </a:xfrm>
          <a:prstGeom prst="line">
            <a:avLst/>
          </a:prstGeom>
          <a:noFill/>
          <a:ln w="9525" cap="flat" cmpd="sng" algn="ctr">
            <a:solidFill>
              <a:srgbClr val="21245A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1431" tIns="45715" rIns="91431" bIns="45715"/>
          <a:lstStyle/>
          <a:p>
            <a:pPr defTabSz="91430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latin typeface="Trebuchet MS" pitchFamily="34" charset="0"/>
              <a:ea typeface="+mn-ea"/>
              <a:cs typeface="+mn-cs"/>
            </a:endParaRPr>
          </a:p>
        </p:txBody>
      </p:sp>
      <p:pic>
        <p:nvPicPr>
          <p:cNvPr id="1029" name="Picture 16" descr="http://hudatwork.hud.gov/refs/hwgraphics/powerpnt/hudseal.bmp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/>
          </a:blip>
          <a:srcRect/>
          <a:stretch>
            <a:fillRect/>
          </a:stretch>
        </p:blipFill>
        <p:spPr bwMode="auto">
          <a:xfrm>
            <a:off x="73025" y="57150"/>
            <a:ext cx="7651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4" descr="hud-pict-2005-0505d.jpg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0" y="3439716"/>
            <a:ext cx="685800" cy="44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6" descr="hud-pict-2007-08-10s.jpg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969169"/>
            <a:ext cx="685800" cy="345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9" descr="hud-pict-2008-01-28n.jpg"/>
          <p:cNvPicPr>
            <a:picLocks noChangeAspect="1"/>
          </p:cNvPicPr>
          <p:nvPr userDrawn="1"/>
        </p:nvPicPr>
        <p:blipFill>
          <a:blip r:embed="rId9"/>
          <a:srcRect/>
          <a:stretch>
            <a:fillRect/>
          </a:stretch>
        </p:blipFill>
        <p:spPr bwMode="auto">
          <a:xfrm>
            <a:off x="0" y="3886200"/>
            <a:ext cx="6858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26" descr="NBTJ.jpg"/>
          <p:cNvPicPr>
            <a:picLocks noChangeAspect="1"/>
          </p:cNvPicPr>
          <p:nvPr userDrawn="1"/>
        </p:nvPicPr>
        <p:blipFill>
          <a:blip r:embed="rId10"/>
          <a:srcRect l="11440" r="28500"/>
          <a:stretch>
            <a:fillRect/>
          </a:stretch>
        </p:blipFill>
        <p:spPr bwMode="auto">
          <a:xfrm>
            <a:off x="0" y="2669382"/>
            <a:ext cx="685800" cy="759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28" descr="HUD Pics (28).bmp"/>
          <p:cNvPicPr>
            <a:picLocks noChangeAspect="1"/>
          </p:cNvPicPr>
          <p:nvPr userDrawn="1"/>
        </p:nvPicPr>
        <p:blipFill>
          <a:blip r:embed="rId11"/>
          <a:srcRect l="20569" t="4977" r="28595" b="41342"/>
          <a:stretch>
            <a:fillRect/>
          </a:stretch>
        </p:blipFill>
        <p:spPr bwMode="auto">
          <a:xfrm>
            <a:off x="0" y="1314450"/>
            <a:ext cx="685800" cy="839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29" descr="HUD Pics (6).jpe"/>
          <p:cNvPicPr>
            <a:picLocks noChangeAspect="1"/>
          </p:cNvPicPr>
          <p:nvPr userDrawn="1"/>
        </p:nvPicPr>
        <p:blipFill>
          <a:blip r:embed="rId12"/>
          <a:srcRect l="3847" r="36154" b="13077"/>
          <a:stretch>
            <a:fillRect/>
          </a:stretch>
        </p:blipFill>
        <p:spPr bwMode="auto">
          <a:xfrm>
            <a:off x="0" y="4398169"/>
            <a:ext cx="685800" cy="745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30" descr="HUD Pics (50).jpg"/>
          <p:cNvPicPr>
            <a:picLocks noChangeAspect="1"/>
          </p:cNvPicPr>
          <p:nvPr userDrawn="1"/>
        </p:nvPicPr>
        <p:blipFill>
          <a:blip r:embed="rId13"/>
          <a:srcRect l="40245" t="2" r="10223" b="21606"/>
          <a:stretch>
            <a:fillRect/>
          </a:stretch>
        </p:blipFill>
        <p:spPr bwMode="auto">
          <a:xfrm>
            <a:off x="0" y="2155032"/>
            <a:ext cx="685800" cy="531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Date Placeholder 16"/>
          <p:cNvSpPr>
            <a:spLocks noGrp="1"/>
          </p:cNvSpPr>
          <p:nvPr>
            <p:ph type="dt" sz="half" idx="2"/>
          </p:nvPr>
        </p:nvSpPr>
        <p:spPr>
          <a:xfrm>
            <a:off x="684213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2/2/2012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6588125" y="486965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12B099-64DA-4B15-9568-70BDAFE0E5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ransition>
    <p:fade/>
  </p:transition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 cap="small">
          <a:solidFill>
            <a:srgbClr val="21245A"/>
          </a:solidFill>
          <a:latin typeface="Cambria" pitchFamily="18" charset="0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21245A"/>
          </a:solidFill>
          <a:latin typeface="Cambria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6A5650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6A5650"/>
        </a:buClr>
        <a:buSzPct val="70000"/>
        <a:buFont typeface="Wingdings" charset="2"/>
        <a:defRPr sz="2400" b="1" kern="1200">
          <a:solidFill>
            <a:srgbClr val="21245A"/>
          </a:solidFill>
          <a:latin typeface="Calibri" pitchFamily="34" charset="0"/>
          <a:ea typeface="ＭＳ Ｐゴシック" charset="-128"/>
          <a:cs typeface="ＭＳ Ｐゴシック" charset="-128"/>
        </a:defRPr>
      </a:lvl1pPr>
      <a:lvl2pPr marL="4540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4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2pPr>
      <a:lvl3pPr marL="6826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2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3pPr>
      <a:lvl4pPr marL="9112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70000"/>
        <a:buFont typeface="Arial" charset="0"/>
        <a:buChar char="•"/>
        <a:defRPr sz="2000"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4pPr>
      <a:lvl5pPr marL="1139825" indent="-225425" algn="l" rtl="0" eaLnBrk="0" fontAlgn="base" hangingPunct="0">
        <a:spcBef>
          <a:spcPct val="0"/>
        </a:spcBef>
        <a:spcAft>
          <a:spcPct val="0"/>
        </a:spcAft>
        <a:buClr>
          <a:srgbClr val="21245A"/>
        </a:buClr>
        <a:buSzPct val="60000"/>
        <a:buFont typeface="Arial" charset="0"/>
        <a:buChar char="•"/>
        <a:defRPr kern="1200">
          <a:solidFill>
            <a:srgbClr val="21245A"/>
          </a:solidFill>
          <a:latin typeface="Calibri" pitchFamily="34" charset="0"/>
          <a:ea typeface="ＭＳ Ｐゴシック" charset="-128"/>
          <a:cs typeface="+mn-cs"/>
        </a:defRPr>
      </a:lvl5pPr>
      <a:lvl6pPr marL="2514349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503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8657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5811" indent="-228577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rad@hud.gov" TargetMode="External"/><Relationship Id="rId2" Type="http://schemas.openxmlformats.org/officeDocument/2006/relationships/hyperlink" Target="http://www.hud.gov/ra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15"/>
          <p:cNvSpPr txBox="1">
            <a:spLocks noChangeArrowheads="1"/>
          </p:cNvSpPr>
          <p:nvPr/>
        </p:nvSpPr>
        <p:spPr bwMode="auto">
          <a:xfrm>
            <a:off x="4343400" y="4594370"/>
            <a:ext cx="304800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" name="Rectangle 116"/>
          <p:cNvSpPr>
            <a:spLocks noChangeArrowheads="1"/>
          </p:cNvSpPr>
          <p:nvPr/>
        </p:nvSpPr>
        <p:spPr bwMode="auto">
          <a:xfrm>
            <a:off x="8077200" y="3967951"/>
            <a:ext cx="1066800" cy="10287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752600" y="3421150"/>
            <a:ext cx="56007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defRPr/>
            </a:pPr>
            <a:endParaRPr lang="en-US" sz="20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  <a:p>
            <a:pPr algn="ctr" eaLnBrk="1" hangingPunct="1">
              <a:defRPr/>
            </a:pPr>
            <a:endParaRPr lang="en-US" sz="20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  <a:p>
            <a:pPr algn="ctr" eaLnBrk="1" hangingPunct="1">
              <a:defRPr/>
            </a:pPr>
            <a:endParaRPr lang="en-US" sz="20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  <a:p>
            <a:pPr algn="ctr" eaLnBrk="1" hangingPunct="1"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  <a:p>
            <a:pPr algn="ctr" eaLnBrk="1" hangingPunct="1"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</p:txBody>
      </p:sp>
      <p:sp>
        <p:nvSpPr>
          <p:cNvPr id="8" name="Text Box 108"/>
          <p:cNvSpPr txBox="1">
            <a:spLocks noChangeArrowheads="1"/>
          </p:cNvSpPr>
          <p:nvPr/>
        </p:nvSpPr>
        <p:spPr bwMode="auto">
          <a:xfrm>
            <a:off x="747464" y="1370189"/>
            <a:ext cx="800100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1" hangingPunct="1">
              <a:defRPr/>
            </a:pPr>
            <a:endParaRPr lang="en-US" sz="28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  <a:p>
            <a:pPr algn="ctr">
              <a:defRPr/>
            </a:pPr>
            <a:r>
              <a:rPr lang="en-US" sz="3200" b="1" dirty="0" smtClean="0">
                <a:solidFill>
                  <a:srgbClr val="21245A"/>
                </a:solidFill>
                <a:latin typeface="Cambria" pitchFamily="18" charset="0"/>
              </a:rPr>
              <a:t>Expanded </a:t>
            </a:r>
            <a:r>
              <a:rPr lang="en-US" sz="3200" b="1" dirty="0">
                <a:solidFill>
                  <a:srgbClr val="21245A"/>
                </a:solidFill>
                <a:latin typeface="Cambria" pitchFamily="18" charset="0"/>
              </a:rPr>
              <a:t>Flexibilities for RAD: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21245A"/>
                </a:solidFill>
                <a:latin typeface="Cambria" pitchFamily="18" charset="0"/>
              </a:rPr>
              <a:t>Key Changes in the Revised RAD Notice</a:t>
            </a:r>
          </a:p>
          <a:p>
            <a:pPr algn="ctr" eaLnBrk="1" hangingPunct="1">
              <a:defRPr/>
            </a:pPr>
            <a:endParaRPr lang="en-US" sz="2800" b="1" dirty="0" smtClean="0">
              <a:solidFill>
                <a:srgbClr val="21245A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ambria" pitchFamily="18" charset="0"/>
            </a:endParaRPr>
          </a:p>
          <a:p>
            <a:pPr algn="ctr" eaLnBrk="1" hangingPunct="1">
              <a:defRPr/>
            </a:pPr>
            <a:r>
              <a:rPr lang="en-US" sz="2800" b="1" dirty="0" smtClean="0">
                <a:solidFill>
                  <a:srgbClr val="21245A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ambria" pitchFamily="18" charset="0"/>
              </a:rPr>
              <a:t>July 16, 2013 </a:t>
            </a:r>
          </a:p>
          <a:p>
            <a:pPr algn="ctr" eaLnBrk="1" hangingPunct="1">
              <a:defRPr/>
            </a:pPr>
            <a:endParaRPr lang="en-US" sz="2800" b="1" dirty="0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  <a:p>
            <a:pPr algn="ctr" eaLnBrk="1" hangingPunct="1">
              <a:defRPr/>
            </a:pPr>
            <a:endParaRPr lang="en-US" sz="2400" b="1" dirty="0">
              <a:effectLst>
                <a:outerShdw blurRad="38100" dist="38100" dir="2700000" algn="tl">
                  <a:srgbClr val="FFFFFF"/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89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RAD Across the Country – 1</a:t>
            </a:r>
            <a:r>
              <a:rPr lang="en-US" baseline="30000" dirty="0" smtClean="0"/>
              <a:t>st</a:t>
            </a:r>
            <a:r>
              <a:rPr lang="en-US" dirty="0" smtClean="0"/>
              <a:t> Component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971600" y="1653648"/>
            <a:ext cx="7488832" cy="3294366"/>
            <a:chOff x="1267177" y="2286000"/>
            <a:chExt cx="6581423" cy="4171951"/>
          </a:xfrm>
        </p:grpSpPr>
        <p:pic>
          <p:nvPicPr>
            <p:cNvPr id="2052" name="Picture 4" descr="http://thingiverse-production.s3.amazonaws.com/assets/40/2c/54/91/84/map_of_usa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7177" y="2286000"/>
              <a:ext cx="6533797" cy="4171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8" name="Group 17"/>
            <p:cNvGrpSpPr/>
            <p:nvPr/>
          </p:nvGrpSpPr>
          <p:grpSpPr>
            <a:xfrm>
              <a:off x="5029200" y="4724400"/>
              <a:ext cx="990600" cy="838200"/>
              <a:chOff x="5029200" y="4724400"/>
              <a:chExt cx="990600" cy="838200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5029200" y="4724400"/>
                <a:ext cx="990600" cy="838200"/>
              </a:xfrm>
              <a:prstGeom prst="ellipse">
                <a:avLst/>
              </a:prstGeom>
              <a:pattFill prst="pct50">
                <a:fgClr>
                  <a:srgbClr val="00B0F0"/>
                </a:fgClr>
                <a:bgClr>
                  <a:schemeClr val="bg1"/>
                </a:bgClr>
              </a:patt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  <p:sp>
            <p:nvSpPr>
              <p:cNvPr id="13" name="Rectangle 1"/>
              <p:cNvSpPr>
                <a:spLocks noChangeArrowheads="1"/>
              </p:cNvSpPr>
              <p:nvPr/>
            </p:nvSpPr>
            <p:spPr bwMode="auto">
              <a:xfrm>
                <a:off x="5235448" y="4773223"/>
                <a:ext cx="578102" cy="74055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b="1" dirty="0" smtClean="0">
                    <a:latin typeface="Arial" pitchFamily="34" charset="0"/>
                    <a:cs typeface="Arial" pitchFamily="34" charset="0"/>
                  </a:rPr>
                  <a:t>9,997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rPr>
                  <a:t>Units</a:t>
                </a:r>
                <a:endPara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6858000" y="2971800"/>
              <a:ext cx="990600" cy="838200"/>
            </a:xfrm>
            <a:prstGeom prst="ellipse">
              <a:avLst/>
            </a:prstGeom>
            <a:pattFill prst="pct50">
              <a:fgClr>
                <a:srgbClr val="C00000"/>
              </a:fgClr>
              <a:bgClr>
                <a:schemeClr val="bg1"/>
              </a:bgClr>
            </a:patt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0" name="Rectangle 1"/>
            <p:cNvSpPr>
              <a:spLocks noChangeArrowheads="1"/>
            </p:cNvSpPr>
            <p:nvPr/>
          </p:nvSpPr>
          <p:spPr bwMode="auto">
            <a:xfrm>
              <a:off x="7064249" y="3020624"/>
              <a:ext cx="578102" cy="740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949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Units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1828800" y="3810000"/>
              <a:ext cx="990600" cy="838200"/>
            </a:xfrm>
            <a:prstGeom prst="ellipse">
              <a:avLst/>
            </a:prstGeom>
            <a:pattFill prst="pct50">
              <a:fgClr>
                <a:schemeClr val="accent3">
                  <a:lumMod val="50000"/>
                </a:schemeClr>
              </a:fgClr>
              <a:bgClr>
                <a:schemeClr val="bg1"/>
              </a:bgClr>
            </a:patt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2035048" y="3858823"/>
              <a:ext cx="578102" cy="740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2,556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Units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4572000" y="3200400"/>
              <a:ext cx="990600" cy="838200"/>
            </a:xfrm>
            <a:prstGeom prst="ellipse">
              <a:avLst/>
            </a:prstGeom>
            <a:pattFill prst="pct50">
              <a:fgClr>
                <a:schemeClr val="accent4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25" name="Rectangle 1"/>
            <p:cNvSpPr>
              <a:spLocks noChangeArrowheads="1"/>
            </p:cNvSpPr>
            <p:nvPr/>
          </p:nvSpPr>
          <p:spPr bwMode="auto">
            <a:xfrm>
              <a:off x="4778249" y="3249222"/>
              <a:ext cx="578102" cy="740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 smtClean="0">
                  <a:latin typeface="Arial" pitchFamily="34" charset="0"/>
                  <a:cs typeface="Arial" pitchFamily="34" charset="0"/>
                </a:rPr>
                <a:t>1,279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Units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916759"/>
              </p:ext>
            </p:extLst>
          </p:nvPr>
        </p:nvGraphicFramePr>
        <p:xfrm>
          <a:off x="988640" y="987574"/>
          <a:ext cx="7543800" cy="504056"/>
        </p:xfrm>
        <a:graphic>
          <a:graphicData uri="http://schemas.openxmlformats.org/drawingml/2006/table">
            <a:tbl>
              <a:tblPr/>
              <a:tblGrid>
                <a:gridCol w="3868484"/>
                <a:gridCol w="910526"/>
                <a:gridCol w="800989"/>
                <a:gridCol w="668401"/>
                <a:gridCol w="609600"/>
                <a:gridCol w="685800"/>
              </a:tblGrid>
              <a:tr h="2520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7144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Northeast</a:t>
                      </a: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Midwest</a:t>
                      </a: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</a:t>
                      </a: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West</a:t>
                      </a: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0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PHAs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and Mod Rehab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Units Awarded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949</a:t>
                      </a: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1,279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9,997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2,556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14,781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88125" y="4869657"/>
            <a:ext cx="2133600" cy="273844"/>
          </a:xfrm>
        </p:spPr>
        <p:txBody>
          <a:bodyPr/>
          <a:lstStyle/>
          <a:p>
            <a:pPr>
              <a:defRPr/>
            </a:pPr>
            <a:fld id="{A1681BDC-A901-454F-8DA3-16DF8E5B8938}" type="slidenum">
              <a:rPr lang="en-US" sz="1000" smtClean="0">
                <a:latin typeface="Calibri" pitchFamily="34" charset="0"/>
                <a:cs typeface="Calibri" pitchFamily="34" charset="0"/>
              </a:rPr>
              <a:pPr>
                <a:defRPr/>
              </a:pPr>
              <a:t>2</a:t>
            </a:fld>
            <a:endParaRPr lang="en-US" sz="1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5527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14300"/>
            <a:ext cx="8126288" cy="400050"/>
          </a:xfrm>
        </p:spPr>
        <p:txBody>
          <a:bodyPr/>
          <a:lstStyle/>
          <a:p>
            <a:r>
              <a:rPr lang="en-US" dirty="0" smtClean="0"/>
              <a:t>RAD Across The Country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1681BDC-A901-454F-8DA3-16DF8E5B8938}" type="slidenum">
              <a:rPr lang="en-US" sz="1000" smtClean="0">
                <a:latin typeface="Calibri" pitchFamily="34" charset="0"/>
                <a:cs typeface="Calibri" pitchFamily="34" charset="0"/>
              </a:rPr>
              <a:pPr>
                <a:defRPr/>
              </a:pPr>
              <a:t>3</a:t>
            </a:fld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9592" y="1059582"/>
            <a:ext cx="3456384" cy="216024"/>
          </a:xfrm>
          <a:prstGeom prst="rect">
            <a:avLst/>
          </a:prstGeom>
        </p:spPr>
        <p:txBody>
          <a:bodyPr vert="horz" wrap="square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en-US" sz="2400" b="1" dirty="0" smtClean="0">
                <a:solidFill>
                  <a:srgbClr val="21245A"/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en-US" sz="2400" b="1" baseline="30000" dirty="0" smtClean="0">
                <a:solidFill>
                  <a:srgbClr val="21245A"/>
                </a:solidFill>
                <a:latin typeface="Calibri" pitchFamily="34" charset="0"/>
                <a:cs typeface="Calibri" pitchFamily="34" charset="0"/>
              </a:rPr>
              <a:t>st</a:t>
            </a:r>
            <a:r>
              <a:rPr lang="en-US" sz="2400" b="1" dirty="0" smtClean="0">
                <a:solidFill>
                  <a:srgbClr val="21245A"/>
                </a:solidFill>
                <a:latin typeface="Calibri" pitchFamily="34" charset="0"/>
                <a:cs typeface="Calibri" pitchFamily="34" charset="0"/>
              </a:rPr>
              <a:t> Component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3830" y="3219822"/>
            <a:ext cx="3456384" cy="216024"/>
          </a:xfrm>
          <a:prstGeom prst="rect">
            <a:avLst/>
          </a:prstGeom>
        </p:spPr>
        <p:txBody>
          <a:bodyPr vert="horz" wrap="square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en-US" sz="2400" b="1" dirty="0" smtClean="0">
                <a:solidFill>
                  <a:srgbClr val="21245A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en-US" sz="2400" b="1" baseline="30000" dirty="0" smtClean="0">
                <a:solidFill>
                  <a:srgbClr val="21245A"/>
                </a:solidFill>
                <a:latin typeface="Calibri" pitchFamily="34" charset="0"/>
                <a:cs typeface="Calibri" pitchFamily="34" charset="0"/>
              </a:rPr>
              <a:t>nd</a:t>
            </a:r>
            <a:r>
              <a:rPr lang="en-US" sz="2400" b="1" dirty="0" smtClean="0">
                <a:solidFill>
                  <a:srgbClr val="21245A"/>
                </a:solidFill>
                <a:latin typeface="Calibri" pitchFamily="34" charset="0"/>
                <a:cs typeface="Calibri" pitchFamily="34" charset="0"/>
              </a:rPr>
              <a:t> Component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99592" y="3507854"/>
            <a:ext cx="7920880" cy="936104"/>
          </a:xfrm>
          <a:prstGeom prst="rect">
            <a:avLst/>
          </a:prstGeom>
        </p:spPr>
        <p:txBody>
          <a:bodyPr vert="horz" wrap="square" rtlCol="0" anchor="ctr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Approved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5,000 units in 48 projects </a:t>
            </a: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Expecting additional 2,000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unit approvals by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end FY 2013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Over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120 projects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awaiting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approval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with </a:t>
            </a:r>
            <a:r>
              <a:rPr lang="en-US" sz="2000" dirty="0">
                <a:latin typeface="Calibri" pitchFamily="34" charset="0"/>
                <a:cs typeface="Calibri" pitchFamily="34" charset="0"/>
              </a:rPr>
              <a:t>additional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authority</a:t>
            </a:r>
            <a:endParaRPr lang="en-US" sz="2000" b="1" dirty="0" smtClean="0">
              <a:solidFill>
                <a:srgbClr val="8E736A">
                  <a:lumMod val="75000"/>
                </a:srgb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41760" y="1347614"/>
            <a:ext cx="7920880" cy="1584176"/>
          </a:xfrm>
          <a:prstGeom prst="rect">
            <a:avLst/>
          </a:prstGeom>
        </p:spPr>
        <p:txBody>
          <a:bodyPr vert="horz" wrap="square" rtlCol="0" anchor="ctr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132 CHAP awards, representing 14,781 units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51% conversion to PBRA, 49% conversion to PBV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Over 60% of proposals planning to use LIHTCs (the vast majority being 4% credits)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Over 60 partnering lenders and investors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Expected to raise $816M in debt and equity instruments</a:t>
            </a:r>
          </a:p>
        </p:txBody>
      </p:sp>
    </p:spTree>
    <p:extLst>
      <p:ext uri="{BB962C8B-B14F-4D97-AF65-F5344CB8AC3E}">
        <p14:creationId xmlns:p14="http://schemas.microsoft.com/office/powerpoint/2010/main" val="22311951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806896" y="1059582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Locks </a:t>
            </a:r>
            <a:r>
              <a:rPr lang="en-US" sz="2500" b="1" dirty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in 2012 </a:t>
            </a: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contract </a:t>
            </a:r>
            <a:r>
              <a:rPr lang="en-US" sz="2500" b="1" dirty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r</a:t>
            </a: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ents </a:t>
            </a:r>
            <a:r>
              <a:rPr lang="en-US" sz="2500" b="1" dirty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for all </a:t>
            </a: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applications received by 12/31/13 (a</a:t>
            </a: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pplies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to individual applications, portfolio awards, and multi-phase </a:t>
            </a: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awards)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</a:pPr>
            <a:endParaRPr lang="en-US" sz="2500" b="1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1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Operating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Fund (with Operating Fund Allocation </a:t>
            </a: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Adjustment restored)</a:t>
            </a:r>
          </a:p>
          <a:p>
            <a:pPr lvl="1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+	Capital Fund</a:t>
            </a:r>
          </a:p>
          <a:p>
            <a:pPr lvl="1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</a:pPr>
            <a:r>
              <a:rPr lang="en-US" sz="2500" b="1" u="sng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+</a:t>
            </a:r>
            <a:r>
              <a:rPr lang="en-US" sz="2500" b="1" u="sng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	Tenant </a:t>
            </a:r>
            <a:r>
              <a:rPr lang="en-US" sz="2500" b="1" u="sng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Rents</a:t>
            </a:r>
          </a:p>
          <a:p>
            <a:pPr lvl="1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=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	RAD Contract Rent</a:t>
            </a:r>
          </a:p>
          <a:p>
            <a:pPr marL="685800" lvl="1" indent="-2286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endParaRPr lang="en-US" sz="2500" b="1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228600" indent="-2286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endParaRPr lang="en-US" sz="2500" b="1" dirty="0" smtClean="0">
              <a:solidFill>
                <a:srgbClr val="21245A"/>
              </a:solidFill>
              <a:latin typeface="Calibri" pitchFamily="34" charset="0"/>
              <a:ea typeface="ＭＳ Ｐゴシック" charset="-128"/>
              <a:cs typeface="Calibri" pitchFamily="34" charset="0"/>
            </a:endParaRPr>
          </a:p>
          <a:p>
            <a:pPr marL="228600" indent="-2286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Allows </a:t>
            </a:r>
            <a:r>
              <a:rPr lang="en-US" sz="2500" b="1" dirty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a PHA to </a:t>
            </a: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“bundle</a:t>
            </a:r>
            <a:r>
              <a:rPr lang="en-US" sz="2500" b="1" dirty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” </a:t>
            </a: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rents </a:t>
            </a:r>
            <a:r>
              <a:rPr lang="en-US" sz="2500" b="1" dirty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to </a:t>
            </a: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ea typeface="ＭＳ Ｐゴシック" charset="-128"/>
                <a:cs typeface="Calibri" pitchFamily="34" charset="0"/>
              </a:rPr>
              <a:t>facilitate financing </a:t>
            </a: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as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aggregate subsidy does not exceed current </a:t>
            </a: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funding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</a:pPr>
            <a:endParaRPr lang="en-US" sz="2500" b="1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228600" indent="-2286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cs typeface="Calibri" pitchFamily="34" charset="0"/>
              </a:rPr>
              <a:t>Future </a:t>
            </a:r>
            <a:r>
              <a:rPr lang="en-US" sz="2500" b="1" dirty="0">
                <a:solidFill>
                  <a:srgbClr val="21245A"/>
                </a:solidFill>
                <a:latin typeface="Calibri" pitchFamily="34" charset="0"/>
                <a:cs typeface="Calibri" pitchFamily="34" charset="0"/>
              </a:rPr>
              <a:t>Replacement Housing Factor (RHF</a:t>
            </a:r>
            <a:r>
              <a:rPr lang="en-US" sz="2500" b="1" dirty="0" smtClean="0">
                <a:solidFill>
                  <a:srgbClr val="21245A"/>
                </a:solidFill>
                <a:latin typeface="Calibri" pitchFamily="34" charset="0"/>
                <a:cs typeface="Calibri" pitchFamily="34" charset="0"/>
              </a:rPr>
              <a:t>) funds can be collateralized into RAD rent</a:t>
            </a:r>
            <a:endParaRPr lang="en-US" sz="2500" b="1" dirty="0">
              <a:solidFill>
                <a:srgbClr val="21245A"/>
              </a:solidFill>
              <a:latin typeface="Calibri" pitchFamily="34" charset="0"/>
              <a:cs typeface="Calibri" pitchFamily="34" charset="0"/>
            </a:endParaRPr>
          </a:p>
          <a:p>
            <a:pPr marL="228600" indent="-2286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endParaRPr lang="en-US" sz="2500" b="1" dirty="0">
              <a:solidFill>
                <a:schemeClr val="tx2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228600" indent="-2286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MTW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agencies may use existing voucher funds to set initial contract </a:t>
            </a: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rent</a:t>
            </a:r>
          </a:p>
          <a:p>
            <a:pPr marL="914400" lvl="1" indent="-4572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Not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to exceed market </a:t>
            </a: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rent</a:t>
            </a:r>
          </a:p>
          <a:p>
            <a:pPr marL="914400" lvl="1" indent="-4572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Subject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to Subsidy Layering </a:t>
            </a: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Review</a:t>
            </a:r>
          </a:p>
          <a:p>
            <a:pPr marL="914400" lvl="1" indent="-4572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r>
              <a:rPr lang="en-US" sz="2500" b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Subject </a:t>
            </a:r>
            <a:r>
              <a:rPr lang="en-US" sz="25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to MTW continued service requirements</a:t>
            </a:r>
          </a:p>
          <a:p>
            <a:pPr marL="228600" indent="-228600" algn="l" fontAlgn="auto">
              <a:spcBef>
                <a:spcPts val="0"/>
              </a:spcBef>
              <a:spcAft>
                <a:spcPts val="0"/>
              </a:spcAft>
              <a:buClr>
                <a:srgbClr val="21245A"/>
              </a:buClr>
              <a:buSzPct val="90000"/>
              <a:buFont typeface="Arial" pitchFamily="34" charset="0"/>
              <a:buChar char="•"/>
            </a:pPr>
            <a:endParaRPr lang="en-US" sz="2800" b="1" dirty="0">
              <a:solidFill>
                <a:srgbClr val="21245A"/>
              </a:solidFill>
              <a:latin typeface="Calibri" pitchFamily="34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27584" y="51470"/>
            <a:ext cx="8208912" cy="5400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cap="small" dirty="0" smtClean="0">
                <a:solidFill>
                  <a:srgbClr val="21245A"/>
                </a:solidFill>
                <a:latin typeface="Cambria" pitchFamily="18" charset="0"/>
                <a:ea typeface="ＭＳ Ｐゴシック" charset="-128"/>
                <a:cs typeface="ＭＳ Ｐゴシック" charset="-128"/>
              </a:rPr>
              <a:t>Key Changes in the RAD Notice</a:t>
            </a:r>
            <a:endParaRPr lang="en-US" sz="3200" b="1" cap="small" dirty="0">
              <a:solidFill>
                <a:srgbClr val="21245A"/>
              </a:solidFill>
              <a:latin typeface="Cambria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88125" y="4869657"/>
            <a:ext cx="2133600" cy="273844"/>
          </a:xfrm>
        </p:spPr>
        <p:txBody>
          <a:bodyPr/>
          <a:lstStyle/>
          <a:p>
            <a:pPr algn="r">
              <a:defRPr/>
            </a:pPr>
            <a:fld id="{A1681BDC-A901-454F-8DA3-16DF8E5B8938}" type="slidenum">
              <a:rPr lang="en-US" sz="1000" smtClean="0">
                <a:latin typeface="Calibri" pitchFamily="34" charset="0"/>
                <a:cs typeface="Calibri" pitchFamily="34" charset="0"/>
              </a:rPr>
              <a:pPr algn="r">
                <a:defRPr/>
              </a:pPr>
              <a:t>4</a:t>
            </a:fld>
            <a:endParaRPr lang="en-US" sz="1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15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34888" y="843558"/>
            <a:ext cx="8229600" cy="3960439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600"/>
              </a:spcBef>
              <a:buClr>
                <a:srgbClr val="21245A"/>
              </a:buClr>
              <a:buSzPct val="90000"/>
            </a:pPr>
            <a:r>
              <a:rPr lang="en-US" sz="4000" dirty="0" smtClean="0"/>
              <a:t>Eliminates caps on units that can convert for:</a:t>
            </a:r>
          </a:p>
          <a:p>
            <a:pPr lvl="1"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Public housing</a:t>
            </a:r>
          </a:p>
          <a:p>
            <a:pPr lvl="1"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Mode Rehab</a:t>
            </a:r>
          </a:p>
          <a:p>
            <a:pPr>
              <a:spcBef>
                <a:spcPts val="600"/>
              </a:spcBef>
              <a:buClr>
                <a:srgbClr val="21245A"/>
              </a:buClr>
              <a:buSzPct val="90000"/>
            </a:pPr>
            <a:r>
              <a:rPr lang="en-US" sz="4000" dirty="0" smtClean="0"/>
              <a:t>Creates new </a:t>
            </a:r>
            <a:r>
              <a:rPr lang="en-US" sz="4000" dirty="0"/>
              <a:t>a</a:t>
            </a:r>
            <a:r>
              <a:rPr lang="en-US" sz="4000" dirty="0" smtClean="0"/>
              <a:t>wards for: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Portfolio conversions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3800" dirty="0" smtClean="0"/>
              <a:t>PHA </a:t>
            </a:r>
            <a:r>
              <a:rPr lang="en-US" sz="3800" dirty="0"/>
              <a:t>defines “portfolio” of projects, either the entire PHA inventory or some </a:t>
            </a:r>
            <a:r>
              <a:rPr lang="en-US" sz="3800" dirty="0" smtClean="0"/>
              <a:t>subset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PHA </a:t>
            </a:r>
            <a:r>
              <a:rPr lang="en-US" sz="4000" dirty="0"/>
              <a:t>must submit applications for at least half of the projects in </a:t>
            </a:r>
            <a:r>
              <a:rPr lang="en-US" sz="4000" dirty="0" smtClean="0"/>
              <a:t>portfolio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HUD </a:t>
            </a:r>
            <a:r>
              <a:rPr lang="en-US" sz="4000" dirty="0"/>
              <a:t>will reserve award for remaining units in </a:t>
            </a:r>
            <a:r>
              <a:rPr lang="en-US" sz="4000" dirty="0" smtClean="0"/>
              <a:t>portfolio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PHA </a:t>
            </a:r>
            <a:r>
              <a:rPr lang="en-US" sz="4000" dirty="0"/>
              <a:t>must submit application for remaining projects in </a:t>
            </a:r>
            <a:r>
              <a:rPr lang="en-US" sz="4000" dirty="0" smtClean="0"/>
              <a:t>portfolio </a:t>
            </a:r>
            <a:r>
              <a:rPr lang="en-US" sz="4000" dirty="0"/>
              <a:t>within 365 days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Multi-phase conversion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3800" dirty="0" smtClean="0"/>
              <a:t>Allows </a:t>
            </a:r>
            <a:r>
              <a:rPr lang="en-US" sz="3800" dirty="0"/>
              <a:t>PHAs to reserve conversion authority for projects with multiple development phases with applicable contract rent for all </a:t>
            </a:r>
            <a:r>
              <a:rPr lang="en-US" sz="3800" dirty="0" smtClean="0"/>
              <a:t>phases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PHA </a:t>
            </a:r>
            <a:r>
              <a:rPr lang="en-US" sz="4000" dirty="0"/>
              <a:t>has until July 1, 2015 to submit application for final </a:t>
            </a:r>
            <a:r>
              <a:rPr lang="en-US" sz="4000" dirty="0" smtClean="0"/>
              <a:t>phase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PHA </a:t>
            </a:r>
            <a:r>
              <a:rPr lang="en-US" sz="4000" dirty="0"/>
              <a:t>required to fulfill all CHAP milestones for each CHAP </a:t>
            </a:r>
            <a:r>
              <a:rPr lang="en-US" sz="4000" dirty="0" smtClean="0"/>
              <a:t>awarded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Upon </a:t>
            </a:r>
            <a:r>
              <a:rPr lang="en-US" sz="4000" dirty="0"/>
              <a:t>application acceptance, HUD will issue CHAP for initial phase and multi-phase award letter covering all phases of project 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4000" dirty="0" smtClean="0"/>
              <a:t>Joint RAD/CNI applicants</a:t>
            </a:r>
          </a:p>
          <a:p>
            <a:endParaRPr lang="en-US" sz="4000" dirty="0" smtClean="0"/>
          </a:p>
          <a:p>
            <a:pPr>
              <a:buClr>
                <a:srgbClr val="21245A"/>
              </a:buClr>
              <a:buSzPct val="90000"/>
            </a:pPr>
            <a:r>
              <a:rPr lang="en-US" sz="4000" dirty="0" smtClean="0"/>
              <a:t>Opens the Ongoing Mod Rehab Application Period</a:t>
            </a:r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7584" y="51470"/>
            <a:ext cx="8208912" cy="5400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cap="small" dirty="0" smtClean="0">
                <a:solidFill>
                  <a:srgbClr val="21245A"/>
                </a:solidFill>
                <a:latin typeface="Cambria" pitchFamily="18" charset="0"/>
                <a:ea typeface="ＭＳ Ｐゴシック" charset="-128"/>
                <a:cs typeface="ＭＳ Ｐゴシック" charset="-128"/>
              </a:rPr>
              <a:t>Key Changes in the RAD Notice</a:t>
            </a:r>
            <a:endParaRPr lang="en-US" sz="3200" b="1" cap="small" dirty="0">
              <a:solidFill>
                <a:srgbClr val="21245A"/>
              </a:solidFill>
              <a:latin typeface="Cambria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88125" y="4869657"/>
            <a:ext cx="2133600" cy="273844"/>
          </a:xfrm>
        </p:spPr>
        <p:txBody>
          <a:bodyPr/>
          <a:lstStyle/>
          <a:p>
            <a:pPr>
              <a:defRPr/>
            </a:pPr>
            <a:fld id="{A1681BDC-A901-454F-8DA3-16DF8E5B8938}" type="slidenum">
              <a:rPr lang="en-US" sz="1000" smtClean="0">
                <a:latin typeface="Calibri" pitchFamily="34" charset="0"/>
                <a:cs typeface="Calibri" pitchFamily="34" charset="0"/>
              </a:rPr>
              <a:pPr>
                <a:defRPr/>
              </a:pPr>
              <a:t>5</a:t>
            </a:fld>
            <a:endParaRPr lang="en-US" sz="1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2145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5606"/>
            <a:ext cx="8153400" cy="3169518"/>
          </a:xfrm>
        </p:spPr>
        <p:txBody>
          <a:bodyPr/>
          <a:lstStyle/>
          <a:p>
            <a:pPr>
              <a:spcBef>
                <a:spcPts val="600"/>
              </a:spcBef>
              <a:buClr>
                <a:srgbClr val="21245A"/>
              </a:buClr>
              <a:buSzPct val="90000"/>
            </a:pPr>
            <a:r>
              <a:rPr lang="en-US" sz="2000" dirty="0" smtClean="0"/>
              <a:t>Mixed Finance projects</a:t>
            </a:r>
          </a:p>
          <a:p>
            <a:pPr lvl="1"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2000" dirty="0" smtClean="0"/>
              <a:t>Removes unit cap for Mixed Finance projects</a:t>
            </a:r>
          </a:p>
          <a:p>
            <a:pPr lvl="1">
              <a:spcBef>
                <a:spcPts val="600"/>
              </a:spcBef>
              <a:buClr>
                <a:srgbClr val="21245A"/>
              </a:buClr>
              <a:buSzPct val="90000"/>
              <a:buFont typeface="Symbol" pitchFamily="18" charset="2"/>
              <a:buChar char="-"/>
            </a:pPr>
            <a:r>
              <a:rPr lang="en-US" sz="2000" dirty="0" smtClean="0"/>
              <a:t>Allows financially </a:t>
            </a:r>
            <a:r>
              <a:rPr lang="en-US" sz="2000" dirty="0"/>
              <a:t>d</a:t>
            </a:r>
            <a:r>
              <a:rPr lang="en-US" sz="2000" dirty="0" smtClean="0"/>
              <a:t>istressed HOPE VI projects to </a:t>
            </a:r>
            <a:r>
              <a:rPr lang="en-US" sz="2000" dirty="0"/>
              <a:t>a</a:t>
            </a:r>
            <a:r>
              <a:rPr lang="en-US" sz="2000" dirty="0" smtClean="0"/>
              <a:t>pply</a:t>
            </a:r>
          </a:p>
          <a:p>
            <a:endParaRPr lang="en-US" sz="2000" dirty="0" smtClean="0"/>
          </a:p>
          <a:p>
            <a:pPr>
              <a:buClr>
                <a:srgbClr val="21245A"/>
              </a:buClr>
              <a:buSzPct val="90000"/>
            </a:pPr>
            <a:r>
              <a:rPr lang="en-US" sz="2000" dirty="0" smtClean="0"/>
              <a:t>Exempts awarded </a:t>
            </a:r>
            <a:r>
              <a:rPr lang="en-US" sz="2000" dirty="0"/>
              <a:t>p</a:t>
            </a:r>
            <a:r>
              <a:rPr lang="en-US" sz="2000" dirty="0" smtClean="0"/>
              <a:t>rojects from the Public Housing Assessment System (PHAS)</a:t>
            </a:r>
          </a:p>
          <a:p>
            <a:pPr marL="0" indent="0">
              <a:buClr>
                <a:srgbClr val="21245A"/>
              </a:buClr>
              <a:buSzPct val="90000"/>
              <a:buNone/>
            </a:pPr>
            <a:endParaRPr lang="en-US" sz="2000" dirty="0" smtClean="0"/>
          </a:p>
          <a:p>
            <a:pPr>
              <a:buClr>
                <a:srgbClr val="21245A"/>
              </a:buClr>
              <a:buSzPct val="90000"/>
            </a:pPr>
            <a:r>
              <a:rPr lang="en-US" sz="2000" dirty="0" smtClean="0"/>
              <a:t>Extends Capital Fund obligation and expenditure deadlines</a:t>
            </a:r>
          </a:p>
          <a:p>
            <a:pPr marL="0" indent="0">
              <a:buClr>
                <a:srgbClr val="21245A"/>
              </a:buClr>
              <a:buSzPct val="90000"/>
              <a:buNone/>
            </a:pPr>
            <a:endParaRPr lang="en-US" sz="2000" dirty="0" smtClean="0"/>
          </a:p>
          <a:p>
            <a:pPr>
              <a:buClr>
                <a:srgbClr val="21245A"/>
              </a:buClr>
              <a:buSzPct val="90000"/>
            </a:pPr>
            <a:r>
              <a:rPr lang="en-US" sz="2000" dirty="0" smtClean="0"/>
              <a:t>Clarifies conditions for “rehab assistance payments”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7584" y="51470"/>
            <a:ext cx="8208912" cy="5400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cap="small" dirty="0" smtClean="0">
                <a:solidFill>
                  <a:srgbClr val="21245A"/>
                </a:solidFill>
                <a:latin typeface="Cambria" pitchFamily="18" charset="0"/>
                <a:ea typeface="ＭＳ Ｐゴシック" charset="-128"/>
                <a:cs typeface="ＭＳ Ｐゴシック" charset="-128"/>
              </a:rPr>
              <a:t>Key Changes in the RAD Notice</a:t>
            </a:r>
            <a:endParaRPr lang="en-US" sz="3200" b="1" cap="small" dirty="0">
              <a:solidFill>
                <a:srgbClr val="21245A"/>
              </a:solidFill>
              <a:latin typeface="Cambria" pitchFamily="18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88125" y="4869657"/>
            <a:ext cx="2133600" cy="273844"/>
          </a:xfrm>
        </p:spPr>
        <p:txBody>
          <a:bodyPr/>
          <a:lstStyle/>
          <a:p>
            <a:pPr>
              <a:defRPr/>
            </a:pPr>
            <a:fld id="{A1681BDC-A901-454F-8DA3-16DF8E5B8938}" type="slidenum">
              <a:rPr lang="en-US" sz="1000" smtClean="0">
                <a:latin typeface="Calibri" pitchFamily="34" charset="0"/>
                <a:cs typeface="Calibri" pitchFamily="34" charset="0"/>
              </a:rPr>
              <a:pPr>
                <a:defRPr/>
              </a:pPr>
              <a:t>6</a:t>
            </a:fld>
            <a:endParaRPr lang="en-US" sz="1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0908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075677629"/>
              </p:ext>
            </p:extLst>
          </p:nvPr>
        </p:nvGraphicFramePr>
        <p:xfrm>
          <a:off x="755576" y="627534"/>
          <a:ext cx="8271510" cy="4373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2"/>
          <p:cNvSpPr txBox="1">
            <a:spLocks/>
          </p:cNvSpPr>
          <p:nvPr/>
        </p:nvSpPr>
        <p:spPr>
          <a:xfrm>
            <a:off x="838200" y="114300"/>
            <a:ext cx="8126288" cy="400050"/>
          </a:xfrm>
          <a:prstGeom prst="rect">
            <a:avLst/>
          </a:prstGeom>
        </p:spPr>
        <p:txBody>
          <a:bodyPr vert="horz" lIns="91431" tIns="45715" rIns="91431" bIns="45715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 cap="small">
                <a:solidFill>
                  <a:srgbClr val="21245A"/>
                </a:solidFill>
                <a:latin typeface="Cambria" pitchFamily="18" charset="0"/>
                <a:ea typeface="ＭＳ Ｐゴシック" charset="-128"/>
                <a:cs typeface="ＭＳ Ｐゴシック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1245A"/>
                </a:solidFill>
                <a:latin typeface="Cambria" charset="0"/>
                <a:ea typeface="ＭＳ Ｐゴシック" charset="-128"/>
                <a:cs typeface="ＭＳ Ｐゴシック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1245A"/>
                </a:solidFill>
                <a:latin typeface="Cambria" charset="0"/>
                <a:ea typeface="ＭＳ Ｐゴシック" charset="-128"/>
                <a:cs typeface="ＭＳ Ｐゴシック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1245A"/>
                </a:solidFill>
                <a:latin typeface="Cambria" charset="0"/>
                <a:ea typeface="ＭＳ Ｐゴシック" charset="-128"/>
                <a:cs typeface="ＭＳ Ｐゴシック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21245A"/>
                </a:solidFill>
                <a:latin typeface="Cambria" charset="0"/>
                <a:ea typeface="ＭＳ Ｐゴシック" charset="-128"/>
                <a:cs typeface="ＭＳ Ｐゴシック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6A5650"/>
                </a:solidFill>
                <a:latin typeface="Trebuchet MS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6A5650"/>
                </a:solidFill>
                <a:latin typeface="Trebuchet MS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6A5650"/>
                </a:solidFill>
                <a:latin typeface="Trebuchet MS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6A5650"/>
                </a:solidFill>
                <a:latin typeface="Trebuchet MS" pitchFamily="34" charset="0"/>
              </a:defRPr>
            </a:lvl9pPr>
          </a:lstStyle>
          <a:p>
            <a:r>
              <a:rPr lang="en-US" dirty="0" smtClean="0"/>
              <a:t>RAD Awards Trend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22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4300"/>
            <a:ext cx="8077200" cy="513234"/>
          </a:xfrm>
        </p:spPr>
        <p:txBody>
          <a:bodyPr/>
          <a:lstStyle/>
          <a:p>
            <a:r>
              <a:rPr lang="en-US" dirty="0" smtClean="0"/>
              <a:t>Lenders and Tax Credit Investors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9594160"/>
              </p:ext>
            </p:extLst>
          </p:nvPr>
        </p:nvGraphicFramePr>
        <p:xfrm>
          <a:off x="827584" y="1200150"/>
          <a:ext cx="2999168" cy="2883026"/>
        </p:xfrm>
        <a:graphic>
          <a:graphicData uri="http://schemas.openxmlformats.org/drawingml/2006/table">
            <a:tbl>
              <a:tblPr/>
              <a:tblGrid>
                <a:gridCol w="2999168"/>
              </a:tblGrid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Alliant Capital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Boston Capital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California Community Reinvestment Corporation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Centerline Capital Group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767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Community Affordable Housing Equity Corporation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Community House Partners Development Corporation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Direct Tax Credits, Inc.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Enterprise Community Investment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Georgia Department of Community Affairs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Great Lakes Capital Fund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Hudson Housing Capital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Hunt Capital Parnters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National Equity Fund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Newport Partners LLC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Ohio Capital Corporation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Ohio Capital Housing Corporation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PNC Real Estate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Prestige Affordable Housing Equity Partners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Raymond James Tax Credit Funds Inc.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RBC Capital Markets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948737"/>
              </p:ext>
            </p:extLst>
          </p:nvPr>
        </p:nvGraphicFramePr>
        <p:xfrm>
          <a:off x="6399212" y="1200150"/>
          <a:ext cx="2781300" cy="3021535"/>
        </p:xfrm>
        <a:graphic>
          <a:graphicData uri="http://schemas.openxmlformats.org/drawingml/2006/table">
            <a:tbl>
              <a:tblPr/>
              <a:tblGrid>
                <a:gridCol w="2781300"/>
              </a:tblGrid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Arbor Commercial Mortgage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Beekman Securities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Centerline Mortgage Capital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Chase Bank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Columbus Bank and Trust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Continental Mortgage Corporation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Federal Home Loan Bank of Chicago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Hunt Capital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Partners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McCan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Communities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Mexico Bank &amp; Trust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NW  Financial Group LLC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Rabobank</a:t>
                      </a:r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N.A.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 Stone Equity Partners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SunTrust Bank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003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TD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</a:t>
                      </a:r>
                    </a:p>
                    <a:p>
                      <a:pPr algn="l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Bank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 Stone Equity Partners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Richmon Group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Union Bank</a:t>
                      </a: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70" marR="9070" marT="680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32597"/>
              </p:ext>
            </p:extLst>
          </p:nvPr>
        </p:nvGraphicFramePr>
        <p:xfrm>
          <a:off x="3620616" y="1200150"/>
          <a:ext cx="2895600" cy="3166115"/>
        </p:xfrm>
        <a:graphic>
          <a:graphicData uri="http://schemas.openxmlformats.org/drawingml/2006/table">
            <a:tbl>
              <a:tblPr/>
              <a:tblGrid>
                <a:gridCol w="2895600"/>
              </a:tblGrid>
              <a:tr h="13287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Bellwether Enterprise Real Estate Capital LLC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Capital Fund Services Inc.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Crain Mortgage Group LLC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Fifth Third Bank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First Citizens Bank NA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Forest City Capital Corporation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Great Lakes Capital Fund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Highland Commercial Mortgage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Lake Forest Bank &amp; Trust Company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Lancaster Pollard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Love Funding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M&amp;T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PNC Real Estate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Prudential Huntoon Paige Associates LLC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RBC Capital Markets Housing Finance Group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Red Mortgage Capital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Rockport Mortgage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St. James Capital LLC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US Bank Community Development Corporation</a:t>
                      </a: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60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Walker Dunlop</a:t>
                      </a:r>
                    </a:p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287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71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88125" y="4869657"/>
            <a:ext cx="2133600" cy="273844"/>
          </a:xfrm>
        </p:spPr>
        <p:txBody>
          <a:bodyPr/>
          <a:lstStyle/>
          <a:p>
            <a:pPr>
              <a:defRPr/>
            </a:pPr>
            <a:fld id="{A1681BDC-A901-454F-8DA3-16DF8E5B8938}" type="slidenum">
              <a:rPr lang="en-US" sz="1000" smtClean="0">
                <a:latin typeface="Calibri" pitchFamily="34" charset="0"/>
                <a:cs typeface="Calibri" pitchFamily="34" charset="0"/>
              </a:rPr>
              <a:pPr>
                <a:defRPr/>
              </a:pPr>
              <a:t>8</a:t>
            </a:fld>
            <a:endParaRPr lang="en-US" sz="10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1345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Content Placeholder 1"/>
          <p:cNvSpPr>
            <a:spLocks noGrp="1"/>
          </p:cNvSpPr>
          <p:nvPr>
            <p:ph idx="1"/>
          </p:nvPr>
        </p:nvSpPr>
        <p:spPr>
          <a:xfrm>
            <a:off x="971550" y="914400"/>
            <a:ext cx="7632700" cy="3871913"/>
          </a:xfrm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6A5650"/>
              </a:buClr>
              <a:buFont typeface="Arial" charset="0"/>
              <a:buNone/>
            </a:pPr>
            <a:r>
              <a:rPr lang="en-US" sz="3200" b="0" dirty="0" smtClean="0">
                <a:solidFill>
                  <a:schemeClr val="tx1"/>
                </a:solidFill>
                <a:latin typeface="Calibri" charset="0"/>
              </a:rPr>
              <a:t>RAD Notice, application materials, and additional resources can be found at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6A5650"/>
              </a:buClr>
              <a:buFont typeface="Arial" charset="0"/>
              <a:buNone/>
            </a:pPr>
            <a:endParaRPr lang="en-US" sz="3200" b="0" dirty="0" smtClean="0">
              <a:latin typeface="Calibri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6A5650"/>
              </a:buClr>
              <a:buFont typeface="Arial" charset="0"/>
              <a:buNone/>
            </a:pPr>
            <a:r>
              <a:rPr lang="en-US" sz="6000" b="0" dirty="0" smtClean="0">
                <a:latin typeface="Calibri" charset="0"/>
                <a:hlinkClick r:id="rId2"/>
              </a:rPr>
              <a:t>www.hud.gov/rad</a:t>
            </a:r>
            <a:r>
              <a:rPr lang="en-US" sz="6000" b="0" dirty="0" smtClean="0">
                <a:latin typeface="Calibri" charset="0"/>
              </a:rPr>
              <a:t>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6A5650"/>
              </a:buClr>
              <a:buFont typeface="Arial" charset="0"/>
              <a:buNone/>
            </a:pPr>
            <a:endParaRPr lang="en-US" sz="6000" b="0" dirty="0" smtClean="0">
              <a:latin typeface="Calibri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6A5650"/>
              </a:buClr>
              <a:buFont typeface="Arial" charset="0"/>
              <a:buNone/>
            </a:pPr>
            <a:r>
              <a:rPr lang="en-US" sz="3200" b="0" dirty="0" smtClean="0">
                <a:solidFill>
                  <a:schemeClr val="tx1"/>
                </a:solidFill>
                <a:latin typeface="Calibri" charset="0"/>
              </a:rPr>
              <a:t>Email questions to </a:t>
            </a:r>
            <a:r>
              <a:rPr lang="en-US" sz="3200" b="0" dirty="0" smtClean="0">
                <a:latin typeface="Calibri" charset="0"/>
                <a:hlinkClick r:id="rId3"/>
              </a:rPr>
              <a:t>rad@hud.gov</a:t>
            </a:r>
            <a:endParaRPr lang="en-US" sz="3200" b="0" dirty="0" smtClean="0">
              <a:latin typeface="Calibri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6A5650"/>
              </a:buClr>
              <a:buFont typeface="Arial" charset="0"/>
              <a:buNone/>
            </a:pPr>
            <a:endParaRPr lang="en-US" sz="6000" b="0" dirty="0">
              <a:latin typeface="Calibri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73831"/>
            <a:ext cx="8077200" cy="40005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RAD Web Page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txDef>
      <a:spPr/>
      <a:bodyPr vert="horz" anchor="ctr">
        <a:noAutofit/>
      </a:bodyPr>
      <a:lstStyle>
        <a:defPPr>
          <a:spcBef>
            <a:spcPct val="0"/>
          </a:spcBef>
          <a:defRPr sz="2400" b="1" dirty="0" smtClean="0">
            <a:solidFill>
              <a:srgbClr val="8E736A">
                <a:lumMod val="75000"/>
              </a:srgbClr>
            </a:solidFill>
            <a:latin typeface="Franklin Gothic Medium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19899</TotalTime>
  <Words>614</Words>
  <Application>Microsoft Office PowerPoint</Application>
  <PresentationFormat>On-screen Show (16:9)</PresentationFormat>
  <Paragraphs>159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TRA</vt:lpstr>
      <vt:lpstr>PowerPoint Presentation</vt:lpstr>
      <vt:lpstr>RAD Across the Country – 1st Component</vt:lpstr>
      <vt:lpstr>RAD Across The Country</vt:lpstr>
      <vt:lpstr>PowerPoint Presentation</vt:lpstr>
      <vt:lpstr>PowerPoint Presentation</vt:lpstr>
      <vt:lpstr>PowerPoint Presentation</vt:lpstr>
      <vt:lpstr>PowerPoint Presentation</vt:lpstr>
      <vt:lpstr>Lenders and Tax Credit Investors</vt:lpstr>
      <vt:lpstr>RAD Web Page </vt:lpstr>
    </vt:vector>
  </TitlesOfParts>
  <Company>Housing and Urban Development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Transforming Rental Assistance (TRA)</dc:title>
  <dc:creator>Jess Yuen</dc:creator>
  <cp:lastModifiedBy>Office</cp:lastModifiedBy>
  <cp:revision>1916</cp:revision>
  <cp:lastPrinted>2013-07-11T10:04:05Z</cp:lastPrinted>
  <dcterms:created xsi:type="dcterms:W3CDTF">2010-05-06T21:38:46Z</dcterms:created>
  <dcterms:modified xsi:type="dcterms:W3CDTF">2013-07-16T19:24:48Z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0x0101004DE03157EE2BAD48B6652401093A6DE6</vt:lpwstr>
  </property>
  <property fmtid="{D5CDD505-2E9C-101B-9397-08002B2CF9AE}" pid="3" name="_AdHocReviewCycleID">
    <vt:i4>-883170002</vt:i4>
  </property>
  <property fmtid="{D5CDD505-2E9C-101B-9397-08002B2CF9AE}" pid="4" name="_NewReviewCycle">
    <vt:lpwstr/>
  </property>
  <property fmtid="{D5CDD505-2E9C-101B-9397-08002B2CF9AE}" pid="5" name="_EmailSubject">
    <vt:lpwstr>Update RAD Presentation</vt:lpwstr>
  </property>
  <property fmtid="{D5CDD505-2E9C-101B-9397-08002B2CF9AE}" pid="6" name="_AuthorEmail">
    <vt:lpwstr>Gregory.A.Byrne@hud.gov</vt:lpwstr>
  </property>
  <property fmtid="{D5CDD505-2E9C-101B-9397-08002B2CF9AE}" pid="7" name="_AuthorEmailDisplayName">
    <vt:lpwstr>Byrne, Gregory A</vt:lpwstr>
  </property>
  <property fmtid="{D5CDD505-2E9C-101B-9397-08002B2CF9AE}" pid="8" name="_PreviousAdHocReviewCycleID">
    <vt:i4>-739698608</vt:i4>
  </property>
</Properties>
</file>