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35"/>
  </p:notesMasterIdLst>
  <p:handoutMasterIdLst>
    <p:handoutMasterId r:id="rId36"/>
  </p:handoutMasterIdLst>
  <p:sldIdLst>
    <p:sldId id="634" r:id="rId2"/>
    <p:sldId id="635" r:id="rId3"/>
    <p:sldId id="562" r:id="rId4"/>
    <p:sldId id="618" r:id="rId5"/>
    <p:sldId id="617" r:id="rId6"/>
    <p:sldId id="619" r:id="rId7"/>
    <p:sldId id="650" r:id="rId8"/>
    <p:sldId id="649" r:id="rId9"/>
    <p:sldId id="651" r:id="rId10"/>
    <p:sldId id="652" r:id="rId11"/>
    <p:sldId id="648" r:id="rId12"/>
    <p:sldId id="641" r:id="rId13"/>
    <p:sldId id="644" r:id="rId14"/>
    <p:sldId id="645" r:id="rId15"/>
    <p:sldId id="654" r:id="rId16"/>
    <p:sldId id="655" r:id="rId17"/>
    <p:sldId id="621" r:id="rId18"/>
    <p:sldId id="588" r:id="rId19"/>
    <p:sldId id="579" r:id="rId20"/>
    <p:sldId id="580" r:id="rId21"/>
    <p:sldId id="581" r:id="rId22"/>
    <p:sldId id="596" r:id="rId23"/>
    <p:sldId id="601" r:id="rId24"/>
    <p:sldId id="624" r:id="rId25"/>
    <p:sldId id="597" r:id="rId26"/>
    <p:sldId id="595" r:id="rId27"/>
    <p:sldId id="653" r:id="rId28"/>
    <p:sldId id="656" r:id="rId29"/>
    <p:sldId id="657" r:id="rId30"/>
    <p:sldId id="658" r:id="rId31"/>
    <p:sldId id="659" r:id="rId32"/>
    <p:sldId id="586" r:id="rId33"/>
    <p:sldId id="560" r:id="rId34"/>
  </p:sldIdLst>
  <p:sldSz cx="9144000" cy="6858000" type="screen4x3"/>
  <p:notesSz cx="7077075" cy="93853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1245A"/>
    <a:srgbClr val="4F81BD"/>
    <a:srgbClr val="ACC9D0"/>
    <a:srgbClr val="8EB6C0"/>
    <a:srgbClr val="8DF18F"/>
    <a:srgbClr val="0066CC"/>
    <a:srgbClr val="6A56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672" autoAdjust="0"/>
    <p:restoredTop sz="99512" autoAdjust="0"/>
  </p:normalViewPr>
  <p:slideViewPr>
    <p:cSldViewPr>
      <p:cViewPr>
        <p:scale>
          <a:sx n="56" d="100"/>
          <a:sy n="56" d="100"/>
        </p:scale>
        <p:origin x="-78" y="-198"/>
      </p:cViewPr>
      <p:guideLst>
        <p:guide orient="horz" pos="2160"/>
        <p:guide pos="2880"/>
      </p:guideLst>
    </p:cSldViewPr>
  </p:slideViewPr>
  <p:outlineViewPr>
    <p:cViewPr>
      <p:scale>
        <a:sx n="100" d="100"/>
        <a:sy n="100" d="100"/>
      </p:scale>
      <p:origin x="0" y="3077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64"/>
    </p:cViewPr>
  </p:sorterViewPr>
  <p:notesViewPr>
    <p:cSldViewPr>
      <p:cViewPr>
        <p:scale>
          <a:sx n="90" d="100"/>
          <a:sy n="90" d="100"/>
        </p:scale>
        <p:origin x="-1758" y="642"/>
      </p:cViewPr>
      <p:guideLst>
        <p:guide orient="horz" pos="2956"/>
        <p:guide pos="22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000"/>
            </a:pPr>
            <a:r>
              <a:rPr lang="en-US" sz="2000" dirty="0" smtClean="0">
                <a:latin typeface="Calibri" pitchFamily="34" charset="0"/>
              </a:rPr>
              <a:t>Sample Public </a:t>
            </a:r>
            <a:r>
              <a:rPr lang="en-US" sz="2000" dirty="0">
                <a:latin typeface="Calibri" pitchFamily="34" charset="0"/>
              </a:rPr>
              <a:t>Housing </a:t>
            </a:r>
            <a:r>
              <a:rPr lang="en-US" sz="2000" dirty="0" smtClean="0">
                <a:latin typeface="Calibri" pitchFamily="34" charset="0"/>
              </a:rPr>
              <a:t>Conversion </a:t>
            </a:r>
          </a:p>
          <a:p>
            <a:pPr>
              <a:defRPr sz="2000"/>
            </a:pPr>
            <a:r>
              <a:rPr lang="en-US" sz="2000" dirty="0" smtClean="0">
                <a:latin typeface="Calibri" pitchFamily="34" charset="0"/>
              </a:rPr>
              <a:t>Per </a:t>
            </a:r>
            <a:r>
              <a:rPr lang="en-US" sz="2000" dirty="0">
                <a:latin typeface="Calibri" pitchFamily="34" charset="0"/>
              </a:rPr>
              <a:t>Unit </a:t>
            </a:r>
            <a:r>
              <a:rPr lang="en-US" sz="2000" dirty="0" smtClean="0">
                <a:latin typeface="Calibri" pitchFamily="34" charset="0"/>
              </a:rPr>
              <a:t>Monthly</a:t>
            </a:r>
            <a:endParaRPr lang="en-US" sz="2000" dirty="0">
              <a:latin typeface="Calibri" pitchFamily="34" charset="0"/>
            </a:endParaRP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0.11093712955147025"/>
          <c:y val="0.13862450983449914"/>
          <c:w val="0.86906222905358765"/>
          <c:h val="0.79118719289341544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Tenant Payment</c:v>
                </c:pt>
              </c:strCache>
            </c:strRef>
          </c:tx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 b="1" dirty="0"/>
                      <a:t>T</a:t>
                    </a:r>
                    <a:r>
                      <a:rPr lang="en-US" dirty="0"/>
                      <a:t>enant </a:t>
                    </a:r>
                    <a:r>
                      <a:rPr lang="en-US" dirty="0" smtClean="0"/>
                      <a:t>Payment  </a:t>
                    </a:r>
                    <a:r>
                      <a:rPr lang="en-US" dirty="0"/>
                      <a:t>$318 </a:t>
                    </a:r>
                  </a:p>
                </c:rich>
              </c:tx>
              <c:showLegendKey val="0"/>
              <c:showVal val="1"/>
              <c:showCatName val="0"/>
              <c:showSerName val="1"/>
              <c:showPercent val="0"/>
              <c:showBubbleSize val="0"/>
            </c:dLbl>
            <c:dLbl>
              <c:idx val="1"/>
              <c:tx>
                <c:rich>
                  <a:bodyPr/>
                  <a:lstStyle/>
                  <a:p>
                    <a:r>
                      <a:rPr lang="en-US" b="1"/>
                      <a:t>T</a:t>
                    </a:r>
                    <a:r>
                      <a:rPr lang="en-US"/>
                      <a:t>enant </a:t>
                    </a:r>
                    <a:r>
                      <a:rPr lang="en-US" smtClean="0"/>
                      <a:t>Payment  </a:t>
                    </a:r>
                    <a:r>
                      <a:rPr lang="en-US"/>
                      <a:t>$318 </a:t>
                    </a:r>
                  </a:p>
                </c:rich>
              </c:tx>
              <c:showLegendKey val="0"/>
              <c:showVal val="1"/>
              <c:showCatName val="0"/>
              <c:showSerName val="1"/>
              <c:showPercent val="0"/>
              <c:showBubbleSize val="0"/>
            </c:dLbl>
            <c:txPr>
              <a:bodyPr/>
              <a:lstStyle/>
              <a:p>
                <a:pPr>
                  <a:defRPr b="1">
                    <a:latin typeface="Calibri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1"/>
            <c:showPercent val="0"/>
            <c:showBubbleSize val="0"/>
            <c:showLeaderLines val="0"/>
          </c:dLbls>
          <c:cat>
            <c:strRef>
              <c:f>Sheet1!$A$2:$A$3</c:f>
              <c:strCache>
                <c:ptCount val="2"/>
                <c:pt idx="0">
                  <c:v>Pre-Conversion</c:v>
                </c:pt>
                <c:pt idx="1">
                  <c:v>Post-Conversion</c:v>
                </c:pt>
              </c:strCache>
            </c:strRef>
          </c:cat>
          <c:val>
            <c:numRef>
              <c:f>Sheet1!$B$2:$B$3</c:f>
              <c:numCache>
                <c:formatCode>_("$"* #,##0_);_("$"* \(#,##0\);_("$"* "-"??_);_(@_)</c:formatCode>
                <c:ptCount val="2"/>
                <c:pt idx="0">
                  <c:v>318</c:v>
                </c:pt>
                <c:pt idx="1">
                  <c:v>318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Capital fund</c:v>
                </c:pt>
              </c:strCache>
            </c:strRef>
          </c:tx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 b="1"/>
                      <a:t>C</a:t>
                    </a:r>
                    <a:r>
                      <a:rPr lang="en-US"/>
                      <a:t>apital </a:t>
                    </a:r>
                    <a:r>
                      <a:rPr lang="en-US" smtClean="0"/>
                      <a:t>Fund  </a:t>
                    </a:r>
                    <a:r>
                      <a:rPr lang="en-US"/>
                      <a:t>$144 </a:t>
                    </a:r>
                  </a:p>
                </c:rich>
              </c:tx>
              <c:showLegendKey val="0"/>
              <c:showVal val="1"/>
              <c:showCatName val="0"/>
              <c:showSerName val="1"/>
              <c:showPercent val="0"/>
              <c:showBubbleSize val="0"/>
            </c:dLbl>
            <c:dLbl>
              <c:idx val="1"/>
              <c:delete val="1"/>
            </c:dLbl>
            <c:txPr>
              <a:bodyPr/>
              <a:lstStyle/>
              <a:p>
                <a:pPr>
                  <a:defRPr b="1">
                    <a:latin typeface="Calibri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1"/>
            <c:showPercent val="0"/>
            <c:showBubbleSize val="0"/>
            <c:showLeaderLines val="0"/>
          </c:dLbls>
          <c:cat>
            <c:strRef>
              <c:f>Sheet1!$A$2:$A$3</c:f>
              <c:strCache>
                <c:ptCount val="2"/>
                <c:pt idx="0">
                  <c:v>Pre-Conversion</c:v>
                </c:pt>
                <c:pt idx="1">
                  <c:v>Post-Conversion</c:v>
                </c:pt>
              </c:strCache>
            </c:strRef>
          </c:cat>
          <c:val>
            <c:numRef>
              <c:f>Sheet1!$C$2:$C$3</c:f>
              <c:numCache>
                <c:formatCode>_("$"* #,##0_);_("$"* \(#,##0\);_("$"* "-"??_);_(@_)</c:formatCode>
                <c:ptCount val="2"/>
                <c:pt idx="0">
                  <c:v>144</c:v>
                </c:pt>
                <c:pt idx="1">
                  <c:v>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Operating Fund</c:v>
                </c:pt>
              </c:strCache>
            </c:strRef>
          </c:tx>
          <c:invertIfNegative val="0"/>
          <c:dLbls>
            <c:dLbl>
              <c:idx val="0"/>
              <c:tx>
                <c:rich>
                  <a:bodyPr/>
                  <a:lstStyle/>
                  <a:p>
                    <a:pPr>
                      <a:defRPr b="1">
                        <a:latin typeface="Calibri" pitchFamily="34" charset="0"/>
                      </a:defRPr>
                    </a:pPr>
                    <a:r>
                      <a:rPr lang="en-US" b="1" dirty="0"/>
                      <a:t>Operating </a:t>
                    </a:r>
                    <a:r>
                      <a:rPr lang="en-US" b="1" dirty="0" smtClean="0"/>
                      <a:t>Fund  </a:t>
                    </a:r>
                    <a:r>
                      <a:rPr lang="en-US" b="1" dirty="0"/>
                      <a:t>$330 </a:t>
                    </a:r>
                  </a:p>
                </c:rich>
              </c:tx>
              <c:spPr/>
              <c:showLegendKey val="0"/>
              <c:showVal val="1"/>
              <c:showCatName val="0"/>
              <c:showSerName val="1"/>
              <c:showPercent val="0"/>
              <c:showBubbleSize val="0"/>
            </c:dLbl>
            <c:dLbl>
              <c:idx val="1"/>
              <c:delete val="1"/>
            </c:dLbl>
            <c:txPr>
              <a:bodyPr/>
              <a:lstStyle/>
              <a:p>
                <a:pPr>
                  <a:defRPr>
                    <a:latin typeface="Calibri" pitchFamily="34" charset="0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1"/>
            <c:showPercent val="0"/>
            <c:showBubbleSize val="0"/>
            <c:showLeaderLines val="0"/>
          </c:dLbls>
          <c:cat>
            <c:strRef>
              <c:f>Sheet1!$A$2:$A$3</c:f>
              <c:strCache>
                <c:ptCount val="2"/>
                <c:pt idx="0">
                  <c:v>Pre-Conversion</c:v>
                </c:pt>
                <c:pt idx="1">
                  <c:v>Post-Conversion</c:v>
                </c:pt>
              </c:strCache>
            </c:strRef>
          </c:cat>
          <c:val>
            <c:numRef>
              <c:f>Sheet1!$D$2:$D$3</c:f>
              <c:numCache>
                <c:formatCode>_("$"* #,##0_);_("$"* \(#,##0\);_("$"* "-"??_);_(@_)</c:formatCode>
                <c:ptCount val="2"/>
                <c:pt idx="0">
                  <c:v>330</c:v>
                </c:pt>
                <c:pt idx="1">
                  <c:v>0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Housing Assistance Payments</c:v>
                </c:pt>
              </c:strCache>
            </c:strRef>
          </c:tx>
          <c:spPr>
            <a:solidFill>
              <a:schemeClr val="accent6"/>
            </a:solidFill>
          </c:spPr>
          <c:invertIfNegative val="0"/>
          <c:dLbls>
            <c:dLbl>
              <c:idx val="0"/>
              <c:delete val="1"/>
            </c:dLbl>
            <c:dLbl>
              <c:idx val="1"/>
              <c:layout>
                <c:manualLayout>
                  <c:x val="-1.7361111111111566E-3"/>
                  <c:y val="-1.1111286089238845E-2"/>
                </c:manualLayout>
              </c:layout>
              <c:tx>
                <c:rich>
                  <a:bodyPr/>
                  <a:lstStyle/>
                  <a:p>
                    <a:pPr>
                      <a:defRPr b="1">
                        <a:latin typeface="Calibri" pitchFamily="34" charset="0"/>
                      </a:defRPr>
                    </a:pPr>
                    <a:r>
                      <a:rPr lang="en-US" b="1" dirty="0"/>
                      <a:t>H</a:t>
                    </a:r>
                    <a:r>
                      <a:rPr lang="en-US" dirty="0"/>
                      <a:t>ousing Assistance </a:t>
                    </a:r>
                    <a:r>
                      <a:rPr lang="en-US" dirty="0" smtClean="0"/>
                      <a:t>Payment</a:t>
                    </a:r>
                  </a:p>
                  <a:p>
                    <a:pPr>
                      <a:defRPr b="1">
                        <a:latin typeface="Calibri" pitchFamily="34" charset="0"/>
                      </a:defRPr>
                    </a:pPr>
                    <a:r>
                      <a:rPr lang="en-US" dirty="0" smtClean="0"/>
                      <a:t>$474 </a:t>
                    </a:r>
                    <a:endParaRPr lang="en-US" dirty="0"/>
                  </a:p>
                </c:rich>
              </c:tx>
              <c:spPr/>
              <c:showLegendKey val="0"/>
              <c:showVal val="1"/>
              <c:showCatName val="0"/>
              <c:showSerName val="1"/>
              <c:showPercent val="0"/>
              <c:showBubbleSize val="0"/>
            </c:dLbl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Sheet1!$A$2:$A$3</c:f>
              <c:strCache>
                <c:ptCount val="2"/>
                <c:pt idx="0">
                  <c:v>Pre-Conversion</c:v>
                </c:pt>
                <c:pt idx="1">
                  <c:v>Post-Conversion</c:v>
                </c:pt>
              </c:strCache>
            </c:strRef>
          </c:cat>
          <c:val>
            <c:numRef>
              <c:f>Sheet1!$E$2:$E$3</c:f>
              <c:numCache>
                <c:formatCode>_("$"* #,##0_);_("$"* \(#,##0\);_("$"* "-"??_);_(@_)</c:formatCode>
                <c:ptCount val="2"/>
                <c:pt idx="0">
                  <c:v>0</c:v>
                </c:pt>
                <c:pt idx="1">
                  <c:v>474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5"/>
        <c:overlap val="100"/>
        <c:axId val="37272576"/>
        <c:axId val="37286656"/>
      </c:barChart>
      <c:catAx>
        <c:axId val="37272576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>
                <a:latin typeface="Calibri" pitchFamily="34" charset="0"/>
              </a:defRPr>
            </a:pPr>
            <a:endParaRPr lang="en-US"/>
          </a:p>
        </c:txPr>
        <c:crossAx val="37286656"/>
        <c:crosses val="autoZero"/>
        <c:auto val="1"/>
        <c:lblAlgn val="ctr"/>
        <c:lblOffset val="100"/>
        <c:noMultiLvlLbl val="0"/>
      </c:catAx>
      <c:valAx>
        <c:axId val="37286656"/>
        <c:scaling>
          <c:orientation val="minMax"/>
        </c:scaling>
        <c:delete val="0"/>
        <c:axPos val="l"/>
        <c:majorGridlines/>
        <c:numFmt formatCode="_(&quot;$&quot;* #,##0_);_(&quot;$&quot;* \(#,##0\);_(&quot;$&quot;* &quot;-&quot;??_);_(@_)" sourceLinked="1"/>
        <c:majorTickMark val="none"/>
        <c:minorTickMark val="none"/>
        <c:tickLblPos val="nextTo"/>
        <c:txPr>
          <a:bodyPr/>
          <a:lstStyle/>
          <a:p>
            <a:pPr>
              <a:defRPr>
                <a:latin typeface="Calibri" pitchFamily="34" charset="0"/>
              </a:defRPr>
            </a:pPr>
            <a:endParaRPr lang="en-US"/>
          </a:p>
        </c:txPr>
        <c:crossAx val="3727257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600"/>
      </a:pPr>
      <a:endParaRPr lang="en-US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0.12797</cdr:x>
      <cdr:y>0.2394</cdr:y>
    </cdr:from>
    <cdr:to>
      <cdr:x>0.95089</cdr:x>
      <cdr:y>0.24366</cdr:y>
    </cdr:to>
    <cdr:sp macro="" textlink="">
      <cdr:nvSpPr>
        <cdr:cNvPr id="3" name="Straight Connector 2"/>
        <cdr:cNvSpPr/>
      </cdr:nvSpPr>
      <cdr:spPr>
        <a:xfrm xmlns:a="http://schemas.openxmlformats.org/drawingml/2006/main" flipV="1">
          <a:off x="936104" y="1368152"/>
          <a:ext cx="6019825" cy="24346"/>
        </a:xfrm>
        <a:prstGeom xmlns:a="http://schemas.openxmlformats.org/drawingml/2006/main" prst="line">
          <a:avLst/>
        </a:prstGeom>
        <a:ln xmlns:a="http://schemas.openxmlformats.org/drawingml/2006/main" w="19050">
          <a:solidFill>
            <a:schemeClr val="tx1"/>
          </a:solidFill>
          <a:prstDash val="sysDash"/>
        </a:ln>
      </cdr:spPr>
      <cdr:style>
        <a:lnRef xmlns:a="http://schemas.openxmlformats.org/drawingml/2006/main" idx="2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1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0.4375</cdr:x>
      <cdr:y>0.57746</cdr:y>
    </cdr:from>
    <cdr:to>
      <cdr:x>0.5625</cdr:x>
      <cdr:y>0.67606</cdr:y>
    </cdr:to>
    <cdr:sp macro="" textlink="">
      <cdr:nvSpPr>
        <cdr:cNvPr id="10" name="TextBox 9"/>
        <cdr:cNvSpPr txBox="1"/>
      </cdr:nvSpPr>
      <cdr:spPr>
        <a:xfrm xmlns:a="http://schemas.openxmlformats.org/drawingml/2006/main">
          <a:off x="3200400" y="3124200"/>
          <a:ext cx="914400" cy="533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wrap="square" rtlCol="0" anchor="ctr">
          <a:noAutofit/>
        </a:bodyPr>
        <a:lstStyle xmlns:a="http://schemas.openxmlformats.org/drawingml/2006/main"/>
        <a:p xmlns:a="http://schemas.openxmlformats.org/drawingml/2006/main">
          <a:pPr>
            <a:spcBef>
              <a:spcPct val="0"/>
            </a:spcBef>
          </a:pPr>
          <a:endParaRPr lang="en-US" sz="2400" b="1" dirty="0" smtClean="0">
            <a:solidFill>
              <a:srgbClr val="8E736A">
                <a:lumMod val="75000"/>
              </a:srgbClr>
            </a:solidFill>
            <a:latin typeface="Franklin Gothic Medium"/>
          </a:endParaRPr>
        </a:p>
      </cdr:txBody>
    </cdr:sp>
  </cdr:relSizeAnchor>
  <cdr:relSizeAnchor xmlns:cdr="http://schemas.openxmlformats.org/drawingml/2006/chartDrawing">
    <cdr:from>
      <cdr:x>0.47249</cdr:x>
      <cdr:y>0.2394</cdr:y>
    </cdr:from>
    <cdr:to>
      <cdr:x>0.5</cdr:x>
      <cdr:y>0.90667</cdr:y>
    </cdr:to>
    <cdr:sp macro="" textlink="">
      <cdr:nvSpPr>
        <cdr:cNvPr id="5" name="Right Brace 4"/>
        <cdr:cNvSpPr/>
      </cdr:nvSpPr>
      <cdr:spPr>
        <a:xfrm xmlns:a="http://schemas.openxmlformats.org/drawingml/2006/main">
          <a:off x="3456384" y="1368151"/>
          <a:ext cx="201216" cy="3813467"/>
        </a:xfrm>
        <a:prstGeom xmlns:a="http://schemas.openxmlformats.org/drawingml/2006/main" prst="rightBrac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0.58333</cdr:x>
      <cdr:y>0.2394</cdr:y>
    </cdr:from>
    <cdr:to>
      <cdr:x>0.6103</cdr:x>
      <cdr:y>0.90667</cdr:y>
    </cdr:to>
    <cdr:sp macro="" textlink="">
      <cdr:nvSpPr>
        <cdr:cNvPr id="6" name="Left Brace 5"/>
        <cdr:cNvSpPr/>
      </cdr:nvSpPr>
      <cdr:spPr>
        <a:xfrm xmlns:a="http://schemas.openxmlformats.org/drawingml/2006/main">
          <a:off x="4267176" y="1368151"/>
          <a:ext cx="197320" cy="3813467"/>
        </a:xfrm>
        <a:prstGeom xmlns:a="http://schemas.openxmlformats.org/drawingml/2006/main" prst="leftBrac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0.5</cdr:x>
      <cdr:y>0.53333</cdr:y>
    </cdr:from>
    <cdr:to>
      <cdr:x>0.58333</cdr:x>
      <cdr:y>0.58667</cdr:y>
    </cdr:to>
    <cdr:sp macro="" textlink="">
      <cdr:nvSpPr>
        <cdr:cNvPr id="7" name="Rectangle 6"/>
        <cdr:cNvSpPr/>
      </cdr:nvSpPr>
      <cdr:spPr>
        <a:xfrm xmlns:a="http://schemas.openxmlformats.org/drawingml/2006/main">
          <a:off x="3657600" y="3048000"/>
          <a:ext cx="609576" cy="3048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12700">
          <a:solidFill>
            <a:schemeClr val="tx1"/>
          </a:solidFill>
          <a:prstDash val="sysDash"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 lIns="0" tIns="0" rIns="0" bIns="0"/>
        <a:lstStyle xmlns:a="http://schemas.openxmlformats.org/drawingml/2006/main"/>
        <a:p xmlns:a="http://schemas.openxmlformats.org/drawingml/2006/main">
          <a:pPr algn="ctr"/>
          <a:r>
            <a:rPr lang="en-US" sz="1800" b="1" dirty="0" smtClean="0">
              <a:solidFill>
                <a:schemeClr val="tx1"/>
              </a:solidFill>
            </a:rPr>
            <a:t>$</a:t>
          </a:r>
          <a:r>
            <a:rPr lang="en-US" sz="1800" b="1" dirty="0" smtClean="0">
              <a:solidFill>
                <a:schemeClr val="tx1"/>
              </a:solidFill>
              <a:latin typeface="Calibri" pitchFamily="34" charset="0"/>
            </a:rPr>
            <a:t>792</a:t>
          </a:r>
          <a:endParaRPr lang="en-US" sz="1800" b="1" dirty="0">
            <a:solidFill>
              <a:schemeClr val="tx1"/>
            </a:solidFill>
            <a:latin typeface="Calibri" pitchFamily="34" charset="0"/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3066626" cy="468946"/>
          </a:xfrm>
          <a:prstGeom prst="rect">
            <a:avLst/>
          </a:prstGeom>
        </p:spPr>
        <p:txBody>
          <a:bodyPr vert="horz" lIns="94004" tIns="47003" rIns="94004" bIns="47003" rtlCol="0"/>
          <a:lstStyle>
            <a:lvl1pPr algn="l">
              <a:defRPr sz="1200"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08851" y="1"/>
            <a:ext cx="3066626" cy="468946"/>
          </a:xfrm>
          <a:prstGeom prst="rect">
            <a:avLst/>
          </a:prstGeom>
        </p:spPr>
        <p:txBody>
          <a:bodyPr vert="horz" lIns="94004" tIns="47003" rIns="94004" bIns="47003" rtlCol="0"/>
          <a:lstStyle>
            <a:lvl1pPr algn="r">
              <a:defRPr sz="1200"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fld id="{A967C25E-DF2A-4A98-BDA1-1047E31BEF0F}" type="datetimeFigureOut">
              <a:rPr lang="en-US"/>
              <a:pPr>
                <a:defRPr/>
              </a:pPr>
              <a:t>7/9/2013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8914756"/>
            <a:ext cx="3066626" cy="468946"/>
          </a:xfrm>
          <a:prstGeom prst="rect">
            <a:avLst/>
          </a:prstGeom>
        </p:spPr>
        <p:txBody>
          <a:bodyPr vert="horz" lIns="94004" tIns="47003" rIns="94004" bIns="47003" rtlCol="0" anchor="b"/>
          <a:lstStyle>
            <a:lvl1pPr algn="l">
              <a:defRPr sz="1200"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08851" y="8914756"/>
            <a:ext cx="3066626" cy="468946"/>
          </a:xfrm>
          <a:prstGeom prst="rect">
            <a:avLst/>
          </a:prstGeom>
        </p:spPr>
        <p:txBody>
          <a:bodyPr vert="horz" lIns="94004" tIns="47003" rIns="94004" bIns="47003" rtlCol="0" anchor="b"/>
          <a:lstStyle>
            <a:lvl1pPr algn="r">
              <a:defRPr sz="1200"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fld id="{64009D3B-A13E-414B-8BA2-02965007879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99297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3066626" cy="468946"/>
          </a:xfrm>
          <a:prstGeom prst="rect">
            <a:avLst/>
          </a:prstGeom>
        </p:spPr>
        <p:txBody>
          <a:bodyPr vert="horz" lIns="94004" tIns="47003" rIns="94004" bIns="47003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851" y="1"/>
            <a:ext cx="3066626" cy="468946"/>
          </a:xfrm>
          <a:prstGeom prst="rect">
            <a:avLst/>
          </a:prstGeom>
        </p:spPr>
        <p:txBody>
          <a:bodyPr vert="horz" lIns="94004" tIns="47003" rIns="94004" bIns="47003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5D18FAFB-9A0E-4C7E-A2BD-91EDEEB2C73B}" type="datetimeFigureOut">
              <a:rPr lang="en-US"/>
              <a:pPr>
                <a:defRPr/>
              </a:pPr>
              <a:t>7/9/2013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2213" y="703263"/>
            <a:ext cx="4692650" cy="35194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004" tIns="47003" rIns="94004" bIns="47003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8670" y="4458981"/>
            <a:ext cx="5659741" cy="4222105"/>
          </a:xfrm>
          <a:prstGeom prst="rect">
            <a:avLst/>
          </a:prstGeom>
        </p:spPr>
        <p:txBody>
          <a:bodyPr vert="horz" lIns="94004" tIns="47003" rIns="94004" bIns="47003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8914756"/>
            <a:ext cx="3066626" cy="468946"/>
          </a:xfrm>
          <a:prstGeom prst="rect">
            <a:avLst/>
          </a:prstGeom>
        </p:spPr>
        <p:txBody>
          <a:bodyPr vert="horz" lIns="94004" tIns="47003" rIns="94004" bIns="47003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851" y="8914756"/>
            <a:ext cx="3066626" cy="468946"/>
          </a:xfrm>
          <a:prstGeom prst="rect">
            <a:avLst/>
          </a:prstGeom>
        </p:spPr>
        <p:txBody>
          <a:bodyPr vert="horz" lIns="94004" tIns="47003" rIns="94004" bIns="47003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087BEC53-BBD5-420F-BC22-D15074210FD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33447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0625" y="701675"/>
            <a:ext cx="4695825" cy="35210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EF58901-49CC-473F-9437-A43CF091987E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2/2/2012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13CD2CD-A2E9-4357-9628-94978E155FE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Text Placeholder 7"/>
          <p:cNvSpPr>
            <a:spLocks noGrp="1"/>
          </p:cNvSpPr>
          <p:nvPr>
            <p:ph idx="1"/>
          </p:nvPr>
        </p:nvSpPr>
        <p:spPr bwMode="auto">
          <a:xfrm>
            <a:off x="838200" y="1143000"/>
            <a:ext cx="8077200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1" tIns="45715" rIns="91431" bIns="457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6" descr="http://hudatwork.hud.gov/refs/hwgraphics/powerpnt/hudseal.bmp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40000"/>
          </a:blip>
          <a:srcRect/>
          <a:stretch>
            <a:fillRect/>
          </a:stretch>
        </p:blipFill>
        <p:spPr bwMode="auto">
          <a:xfrm>
            <a:off x="73025" y="76200"/>
            <a:ext cx="7651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" name="Text Placeholder 7"/>
          <p:cNvSpPr>
            <a:spLocks noGrp="1"/>
          </p:cNvSpPr>
          <p:nvPr>
            <p:ph idx="1"/>
          </p:nvPr>
        </p:nvSpPr>
        <p:spPr>
          <a:xfrm>
            <a:off x="838200" y="1219200"/>
            <a:ext cx="8153400" cy="2286000"/>
          </a:xfrm>
          <a:prstGeom prst="rect">
            <a:avLst/>
          </a:prstGeom>
        </p:spPr>
        <p:txBody>
          <a:bodyPr>
            <a:noAutofit/>
          </a:bodyPr>
          <a:lstStyle>
            <a:lvl1pPr marL="234950" marR="0" indent="-2349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E736A">
                  <a:lumMod val="75000"/>
                </a:srgbClr>
              </a:buClr>
              <a:buSzPct val="70000"/>
              <a:buFont typeface="Arial" pitchFamily="34" charset="0"/>
              <a:buChar char="•"/>
              <a:tabLst/>
              <a:defRPr baseline="0">
                <a:latin typeface="Calibri" pitchFamily="34" charset="0"/>
              </a:defRPr>
            </a:lvl1pPr>
            <a:lvl2pPr marL="4572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E736A">
                  <a:lumMod val="75000"/>
                </a:srgbClr>
              </a:buClr>
              <a:buSzPct val="70000"/>
              <a:buFont typeface="Arial" pitchFamily="34" charset="0"/>
              <a:buChar char="•"/>
              <a:tabLst/>
              <a:defRPr baseline="0">
                <a:solidFill>
                  <a:schemeClr val="tx1"/>
                </a:solidFill>
                <a:latin typeface="Calibri" pitchFamily="34" charset="0"/>
              </a:defRPr>
            </a:lvl2pPr>
            <a:lvl3pPr marL="682625" marR="0" indent="-225425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E736A">
                  <a:lumMod val="75000"/>
                </a:srgbClr>
              </a:buClr>
              <a:buSzPct val="70000"/>
              <a:buFont typeface="Arial" pitchFamily="34" charset="0"/>
              <a:buChar char="•"/>
              <a:tabLst/>
              <a:defRPr baseline="0">
                <a:solidFill>
                  <a:schemeClr val="tx1"/>
                </a:solidFill>
                <a:latin typeface="Calibri" pitchFamily="34" charset="0"/>
              </a:defRPr>
            </a:lvl3pPr>
            <a:lvl4pPr marL="911225" marR="0" indent="-225425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E736A">
                  <a:lumMod val="75000"/>
                </a:srgbClr>
              </a:buClr>
              <a:buSzPct val="70000"/>
              <a:buFont typeface="Arial" pitchFamily="34" charset="0"/>
              <a:buChar char="•"/>
              <a:tabLst/>
              <a:defRPr baseline="0">
                <a:solidFill>
                  <a:schemeClr val="tx1"/>
                </a:solidFill>
                <a:latin typeface="Calibri" pitchFamily="34" charset="0"/>
              </a:defRPr>
            </a:lvl4pPr>
            <a:lvl5pPr marL="1139825" marR="0" indent="-225425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E736A">
                  <a:lumMod val="75000"/>
                </a:srgbClr>
              </a:buClr>
              <a:buSzPct val="60000"/>
              <a:buFont typeface="Arial" pitchFamily="34" charset="0"/>
              <a:buChar char="•"/>
              <a:tabLst/>
              <a:defRPr baseline="0">
                <a:solidFill>
                  <a:schemeClr val="tx1"/>
                </a:solidFill>
                <a:latin typeface="Calibri" pitchFamily="34" charset="0"/>
              </a:defRPr>
            </a:lvl5pPr>
          </a:lstStyle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  <a:endParaRPr lang="en-US" noProof="0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2/2/2012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13CD2CD-A2E9-4357-9628-94978E155F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7"/>
          <p:cNvSpPr txBox="1"/>
          <p:nvPr/>
        </p:nvSpPr>
        <p:spPr>
          <a:xfrm>
            <a:off x="838200" y="3581400"/>
            <a:ext cx="8153400" cy="2438400"/>
          </a:xfrm>
          <a:prstGeom prst="rect">
            <a:avLst/>
          </a:prstGeom>
        </p:spPr>
        <p:txBody>
          <a:bodyPr anchor="ctr"/>
          <a:lstStyle/>
          <a:p>
            <a:pPr defTabSz="914309" fontAlgn="auto">
              <a:spcBef>
                <a:spcPts val="0"/>
              </a:spcBef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Arial" pitchFamily="34" charset="0"/>
              <a:buChar char="•"/>
              <a:defRPr/>
            </a:pPr>
            <a:endParaRPr lang="en-US" sz="2000" b="1" dirty="0">
              <a:solidFill>
                <a:schemeClr val="accent6">
                  <a:lumMod val="75000"/>
                </a:schemeClr>
              </a:solidFill>
              <a:latin typeface="Trebuchet MS" pitchFamily="34" charset="0"/>
              <a:ea typeface="+mn-ea"/>
              <a:cs typeface="+mn-cs"/>
            </a:endParaRPr>
          </a:p>
        </p:txBody>
      </p:sp>
      <p:pic>
        <p:nvPicPr>
          <p:cNvPr id="7" name="Picture 16" descr="http://hudatwork.hud.gov/refs/hwgraphics/powerpnt/hudseal.bmp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40000"/>
          </a:blip>
          <a:srcRect/>
          <a:stretch>
            <a:fillRect/>
          </a:stretch>
        </p:blipFill>
        <p:spPr bwMode="auto">
          <a:xfrm>
            <a:off x="73025" y="76200"/>
            <a:ext cx="7651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 Placeholder 7"/>
          <p:cNvSpPr>
            <a:spLocks noGrp="1"/>
          </p:cNvSpPr>
          <p:nvPr>
            <p:ph idx="1"/>
          </p:nvPr>
        </p:nvSpPr>
        <p:spPr>
          <a:xfrm>
            <a:off x="838200" y="1219200"/>
            <a:ext cx="8153400" cy="2286000"/>
          </a:xfrm>
          <a:prstGeom prst="rect">
            <a:avLst/>
          </a:prstGeom>
        </p:spPr>
        <p:txBody>
          <a:bodyPr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E736A">
                  <a:lumMod val="75000"/>
                </a:srgbClr>
              </a:buClr>
              <a:buSzPct val="70000"/>
              <a:buFont typeface="Wingdings" pitchFamily="2" charset="2"/>
              <a:buNone/>
              <a:tabLst/>
              <a:defRPr b="1" i="0">
                <a:solidFill>
                  <a:schemeClr val="tx1"/>
                </a:solidFill>
                <a:latin typeface="Calibri" pitchFamily="34" charset="0"/>
              </a:defRPr>
            </a:lvl1pPr>
            <a:lvl2pPr marL="454025" marR="0" indent="-225425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E736A">
                  <a:lumMod val="75000"/>
                </a:srgbClr>
              </a:buClr>
              <a:buSzPct val="70000"/>
              <a:buFont typeface="Arial" pitchFamily="34" charset="0"/>
              <a:buChar char="•"/>
              <a:tabLst/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682625" marR="0" indent="-225425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E736A">
                  <a:lumMod val="75000"/>
                </a:srgbClr>
              </a:buClr>
              <a:buSzPct val="70000"/>
              <a:buFont typeface="Arial" pitchFamily="34" charset="0"/>
              <a:buChar char="•"/>
              <a:tabLst/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911225" marR="0" indent="-225425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E736A">
                  <a:lumMod val="75000"/>
                </a:srgbClr>
              </a:buClr>
              <a:buSzPct val="70000"/>
              <a:buFont typeface="Arial" pitchFamily="34" charset="0"/>
              <a:buChar char="•"/>
              <a:tabLst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1139825" marR="0" indent="-225425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E736A">
                  <a:lumMod val="75000"/>
                </a:srgbClr>
              </a:buClr>
              <a:buSzPct val="60000"/>
              <a:buFont typeface="Arial" pitchFamily="34" charset="0"/>
              <a:buChar char="•"/>
              <a:tabLst/>
              <a:defRPr>
                <a:solidFill>
                  <a:schemeClr val="tx1"/>
                </a:solidFill>
                <a:latin typeface="Calibri" pitchFamily="34" charset="0"/>
              </a:defRPr>
            </a:lvl5pPr>
          </a:lstStyle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  <a:endParaRPr lang="en-US" noProof="0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3"/>
          </p:nvPr>
        </p:nvSpPr>
        <p:spPr>
          <a:xfrm>
            <a:off x="838200" y="3581400"/>
            <a:ext cx="8153400" cy="2514600"/>
          </a:xfrm>
        </p:spPr>
        <p:txBody>
          <a:bodyPr/>
          <a:lstStyle>
            <a:lvl1pPr>
              <a:spcAft>
                <a:spcPts val="0"/>
              </a:spcAft>
              <a:defRPr sz="2000" i="0">
                <a:latin typeface="Calibri" pitchFamily="34" charset="0"/>
              </a:defRPr>
            </a:lvl1pPr>
            <a:lvl2pPr marL="457200" indent="-228600"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682625" indent="-225425">
              <a:buFont typeface="Arial" pitchFamily="34" charset="0"/>
              <a:buChar char="•"/>
              <a:defRPr sz="2200">
                <a:solidFill>
                  <a:schemeClr val="tx1"/>
                </a:solidFill>
                <a:latin typeface="Calibri" pitchFamily="34" charset="0"/>
              </a:defRPr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en-US" smtClean="0"/>
              <a:t>2/2/2012</a:t>
            </a:r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13CD2CD-A2E9-4357-9628-94978E155F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702733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066800"/>
            <a:ext cx="4038600" cy="5059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14800" y="1066800"/>
            <a:ext cx="4038600" cy="5059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20939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13" Type="http://schemas.openxmlformats.org/officeDocument/2006/relationships/image" Target="../media/image9.jpe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3.png"/><Relationship Id="rId12" Type="http://schemas.openxmlformats.org/officeDocument/2006/relationships/image" Target="../media/image8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11" Type="http://schemas.openxmlformats.org/officeDocument/2006/relationships/image" Target="../media/image7.jpe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6.jpe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5.jpeg"/><Relationship Id="rId14" Type="http://schemas.openxmlformats.org/officeDocument/2006/relationships/image" Target="../media/image10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Placeholder 7"/>
          <p:cNvSpPr>
            <a:spLocks noGrp="1"/>
          </p:cNvSpPr>
          <p:nvPr>
            <p:ph type="body" idx="1"/>
          </p:nvPr>
        </p:nvSpPr>
        <p:spPr bwMode="auto">
          <a:xfrm>
            <a:off x="838200" y="1143000"/>
            <a:ext cx="8077200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1" tIns="45715" rIns="91431" bIns="457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838200" y="152400"/>
            <a:ext cx="8077200" cy="533400"/>
          </a:xfrm>
          <a:prstGeom prst="rect">
            <a:avLst/>
          </a:prstGeom>
        </p:spPr>
        <p:txBody>
          <a:bodyPr vert="horz" lIns="91431" tIns="45715" rIns="91431" bIns="45715" anchor="ctr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2" name="Straight Connector 11"/>
          <p:cNvSpPr>
            <a:spLocks noChangeShapeType="1"/>
          </p:cNvSpPr>
          <p:nvPr userDrawn="1"/>
        </p:nvSpPr>
        <p:spPr bwMode="auto">
          <a:xfrm>
            <a:off x="514350" y="912813"/>
            <a:ext cx="8629650" cy="1587"/>
          </a:xfrm>
          <a:prstGeom prst="line">
            <a:avLst/>
          </a:prstGeom>
          <a:noFill/>
          <a:ln w="9525" cap="flat" cmpd="sng" algn="ctr">
            <a:solidFill>
              <a:srgbClr val="21245A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91431" tIns="45715" rIns="91431" bIns="45715"/>
          <a:lstStyle/>
          <a:p>
            <a:pPr defTabSz="914309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latin typeface="Trebuchet MS" pitchFamily="34" charset="0"/>
              <a:ea typeface="+mn-ea"/>
              <a:cs typeface="+mn-cs"/>
            </a:endParaRPr>
          </a:p>
        </p:txBody>
      </p:sp>
      <p:pic>
        <p:nvPicPr>
          <p:cNvPr id="19461" name="Picture 16" descr="http://hudatwork.hud.gov/refs/hwgraphics/powerpnt/hudseal.bmp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40000"/>
          </a:blip>
          <a:srcRect/>
          <a:stretch>
            <a:fillRect/>
          </a:stretch>
        </p:blipFill>
        <p:spPr bwMode="auto">
          <a:xfrm>
            <a:off x="73025" y="76200"/>
            <a:ext cx="7651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2" name="Picture 14" descr="hud-pict-2005-0505d.jpg"/>
          <p:cNvPicPr>
            <a:picLocks noChangeAspect="1"/>
          </p:cNvPicPr>
          <p:nvPr userDrawn="1"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0" y="4586288"/>
            <a:ext cx="685800" cy="595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3" name="Picture 16" descr="hud-pict-2007-08-10s.jpg"/>
          <p:cNvPicPr>
            <a:picLocks noChangeAspect="1"/>
          </p:cNvPicPr>
          <p:nvPr userDrawn="1"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0" y="1292225"/>
            <a:ext cx="685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4" name="Picture 19" descr="hud-pict-2008-01-28n.jpg"/>
          <p:cNvPicPr>
            <a:picLocks noChangeAspect="1"/>
          </p:cNvPicPr>
          <p:nvPr userDrawn="1"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0" y="5181600"/>
            <a:ext cx="685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5" name="Picture 26" descr="NBTJ.jpg"/>
          <p:cNvPicPr>
            <a:picLocks noChangeAspect="1"/>
          </p:cNvPicPr>
          <p:nvPr userDrawn="1"/>
        </p:nvPicPr>
        <p:blipFill>
          <a:blip r:embed="rId11" cstate="print"/>
          <a:srcRect l="11440" r="28500"/>
          <a:stretch>
            <a:fillRect/>
          </a:stretch>
        </p:blipFill>
        <p:spPr bwMode="auto">
          <a:xfrm>
            <a:off x="0" y="3559175"/>
            <a:ext cx="685800" cy="101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6" name="Picture 28" descr="HUD Pics (28).bmp"/>
          <p:cNvPicPr>
            <a:picLocks noChangeAspect="1"/>
          </p:cNvPicPr>
          <p:nvPr userDrawn="1"/>
        </p:nvPicPr>
        <p:blipFill>
          <a:blip r:embed="rId12" cstate="print"/>
          <a:srcRect l="20569" t="4977" r="28595" b="41342"/>
          <a:stretch>
            <a:fillRect/>
          </a:stretch>
        </p:blipFill>
        <p:spPr bwMode="auto">
          <a:xfrm>
            <a:off x="0" y="1752600"/>
            <a:ext cx="685800" cy="1119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7" name="Picture 29" descr="HUD Pics (6).jpe"/>
          <p:cNvPicPr>
            <a:picLocks noChangeAspect="1"/>
          </p:cNvPicPr>
          <p:nvPr userDrawn="1"/>
        </p:nvPicPr>
        <p:blipFill>
          <a:blip r:embed="rId13" cstate="print"/>
          <a:srcRect l="3847" r="36154" b="13077"/>
          <a:stretch>
            <a:fillRect/>
          </a:stretch>
        </p:blipFill>
        <p:spPr bwMode="auto">
          <a:xfrm>
            <a:off x="0" y="5864225"/>
            <a:ext cx="685800" cy="993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8" name="Picture 30" descr="HUD Pics (50).jpg"/>
          <p:cNvPicPr>
            <a:picLocks noChangeAspect="1"/>
          </p:cNvPicPr>
          <p:nvPr userDrawn="1"/>
        </p:nvPicPr>
        <p:blipFill>
          <a:blip r:embed="rId14" cstate="print"/>
          <a:srcRect l="40245" t="2" r="10223" b="21606"/>
          <a:stretch>
            <a:fillRect/>
          </a:stretch>
        </p:blipFill>
        <p:spPr bwMode="auto">
          <a:xfrm>
            <a:off x="0" y="2873375"/>
            <a:ext cx="6858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Date Placeholder 16"/>
          <p:cNvSpPr>
            <a:spLocks noGrp="1"/>
          </p:cNvSpPr>
          <p:nvPr>
            <p:ph type="dt" sz="half" idx="2"/>
          </p:nvPr>
        </p:nvSpPr>
        <p:spPr>
          <a:xfrm>
            <a:off x="683568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2/2/2012</a:t>
            </a:r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6588224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013CD2CD-A2E9-4357-9628-94978E155FE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3" r:id="rId2"/>
    <p:sldLayoutId id="2147483664" r:id="rId3"/>
    <p:sldLayoutId id="2147483666" r:id="rId4"/>
    <p:sldLayoutId id="2147483667" r:id="rId5"/>
  </p:sldLayoutIdLst>
  <p:transition>
    <p:fade/>
  </p:transition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 kern="1200" cap="small">
          <a:solidFill>
            <a:srgbClr val="21245A"/>
          </a:solidFill>
          <a:latin typeface="Cambria" pitchFamily="18" charset="0"/>
          <a:ea typeface="ＭＳ Ｐゴシック" charset="-128"/>
          <a:cs typeface="ＭＳ Ｐゴシック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21245A"/>
          </a:solidFill>
          <a:latin typeface="Cambria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21245A"/>
          </a:solidFill>
          <a:latin typeface="Cambria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21245A"/>
          </a:solidFill>
          <a:latin typeface="Cambria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21245A"/>
          </a:solidFill>
          <a:latin typeface="Cambria" charset="0"/>
          <a:ea typeface="ＭＳ Ｐゴシック" charset="-128"/>
          <a:cs typeface="ＭＳ Ｐゴシック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6A5650"/>
          </a:solidFill>
          <a:latin typeface="Trebuchet MS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6A5650"/>
          </a:solidFill>
          <a:latin typeface="Trebuchet MS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6A5650"/>
          </a:solidFill>
          <a:latin typeface="Trebuchet MS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6A5650"/>
          </a:solidFill>
          <a:latin typeface="Trebuchet MS" pitchFamily="34" charset="0"/>
        </a:defRPr>
      </a:lvl9pPr>
    </p:titleStyle>
    <p:bodyStyle>
      <a:lvl1pPr marL="342900" indent="-342900" algn="l" rtl="0" eaLnBrk="0" fontAlgn="base" hangingPunct="0">
        <a:spcBef>
          <a:spcPct val="0"/>
        </a:spcBef>
        <a:spcAft>
          <a:spcPct val="0"/>
        </a:spcAft>
        <a:buClr>
          <a:srgbClr val="6A5650"/>
        </a:buClr>
        <a:buSzPct val="70000"/>
        <a:buFont typeface="Wingdings" charset="2"/>
        <a:defRPr sz="2400" b="1" kern="1200">
          <a:solidFill>
            <a:srgbClr val="21245A"/>
          </a:solidFill>
          <a:latin typeface="Calibri" pitchFamily="34" charset="0"/>
          <a:ea typeface="ＭＳ Ｐゴシック" charset="-128"/>
          <a:cs typeface="ＭＳ Ｐゴシック" charset="-128"/>
        </a:defRPr>
      </a:lvl1pPr>
      <a:lvl2pPr marL="454025" indent="-225425" algn="l" rtl="0" eaLnBrk="0" fontAlgn="base" hangingPunct="0">
        <a:spcBef>
          <a:spcPct val="0"/>
        </a:spcBef>
        <a:spcAft>
          <a:spcPct val="0"/>
        </a:spcAft>
        <a:buClr>
          <a:srgbClr val="21245A"/>
        </a:buClr>
        <a:buSzPct val="70000"/>
        <a:buFont typeface="Arial" charset="0"/>
        <a:buChar char="•"/>
        <a:defRPr sz="2400" kern="1200">
          <a:solidFill>
            <a:srgbClr val="21245A"/>
          </a:solidFill>
          <a:latin typeface="Calibri" pitchFamily="34" charset="0"/>
          <a:ea typeface="ＭＳ Ｐゴシック" charset="-128"/>
          <a:cs typeface="+mn-cs"/>
        </a:defRPr>
      </a:lvl2pPr>
      <a:lvl3pPr marL="682625" indent="-225425" algn="l" rtl="0" eaLnBrk="0" fontAlgn="base" hangingPunct="0">
        <a:spcBef>
          <a:spcPct val="0"/>
        </a:spcBef>
        <a:spcAft>
          <a:spcPct val="0"/>
        </a:spcAft>
        <a:buClr>
          <a:srgbClr val="21245A"/>
        </a:buClr>
        <a:buSzPct val="70000"/>
        <a:buFont typeface="Arial" charset="0"/>
        <a:buChar char="•"/>
        <a:defRPr sz="2200" kern="1200">
          <a:solidFill>
            <a:srgbClr val="21245A"/>
          </a:solidFill>
          <a:latin typeface="Calibri" pitchFamily="34" charset="0"/>
          <a:ea typeface="ＭＳ Ｐゴシック" charset="-128"/>
          <a:cs typeface="+mn-cs"/>
        </a:defRPr>
      </a:lvl3pPr>
      <a:lvl4pPr marL="911225" indent="-225425" algn="l" rtl="0" eaLnBrk="0" fontAlgn="base" hangingPunct="0">
        <a:spcBef>
          <a:spcPct val="0"/>
        </a:spcBef>
        <a:spcAft>
          <a:spcPct val="0"/>
        </a:spcAft>
        <a:buClr>
          <a:srgbClr val="21245A"/>
        </a:buClr>
        <a:buSzPct val="70000"/>
        <a:buFont typeface="Arial" charset="0"/>
        <a:buChar char="•"/>
        <a:defRPr sz="2000" kern="1200">
          <a:solidFill>
            <a:srgbClr val="21245A"/>
          </a:solidFill>
          <a:latin typeface="Calibri" pitchFamily="34" charset="0"/>
          <a:ea typeface="ＭＳ Ｐゴシック" charset="-128"/>
          <a:cs typeface="+mn-cs"/>
        </a:defRPr>
      </a:lvl4pPr>
      <a:lvl5pPr marL="1139825" indent="-225425" algn="l" rtl="0" eaLnBrk="0" fontAlgn="base" hangingPunct="0">
        <a:spcBef>
          <a:spcPct val="0"/>
        </a:spcBef>
        <a:spcAft>
          <a:spcPct val="0"/>
        </a:spcAft>
        <a:buClr>
          <a:srgbClr val="21245A"/>
        </a:buClr>
        <a:buSzPct val="60000"/>
        <a:buFont typeface="Arial" charset="0"/>
        <a:buChar char="•"/>
        <a:defRPr kern="1200">
          <a:solidFill>
            <a:srgbClr val="21245A"/>
          </a:solidFill>
          <a:latin typeface="Calibri" pitchFamily="34" charset="0"/>
          <a:ea typeface="ＭＳ Ｐゴシック" charset="-128"/>
          <a:cs typeface="+mn-cs"/>
        </a:defRPr>
      </a:lvl5pPr>
      <a:lvl6pPr marL="2514349" indent="-228577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503" indent="-228577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8657" indent="-228577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5811" indent="-228577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154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309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463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617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5771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2926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08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234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hud.gov/rad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adcapitalmarketplace.com/" TargetMode="External"/><Relationship Id="rId2" Type="http://schemas.openxmlformats.org/officeDocument/2006/relationships/hyperlink" Target="http://www.hud.gov/rad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radresource.net/" TargetMode="Externa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hud.gov/rad" TargetMode="Externa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adcapitalmarketplace.com/" TargetMode="External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hud.gov/rad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sz="4400" dirty="0" smtClean="0"/>
              <a:t>RAD Workshop</a:t>
            </a:r>
          </a:p>
          <a:p>
            <a:pPr algn="ctr"/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69203965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8200" y="1219200"/>
            <a:ext cx="8153400" cy="3433936"/>
          </a:xfrm>
        </p:spPr>
        <p:txBody>
          <a:bodyPr/>
          <a:lstStyle/>
          <a:p>
            <a:r>
              <a:rPr lang="en-US" dirty="0" smtClean="0"/>
              <a:t>$977 Million in Total Financing Sources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$74 million PHA supplied (Operating; Replacement Housing Factor Funds, Cap Funds, etc.)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$257 million 1</a:t>
            </a:r>
            <a:r>
              <a:rPr lang="en-US" baseline="30000" dirty="0" smtClean="0"/>
              <a:t>st</a:t>
            </a:r>
            <a:r>
              <a:rPr lang="en-US" dirty="0" smtClean="0"/>
              <a:t> Mortgage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$409 million in 4% and 9% LIHTC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$237 million in second mortgages and soft financing:  HOME, CDBG, AHP, etc. </a:t>
            </a:r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Financing resources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2/2/2012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13CD2CD-A2E9-4357-9628-94978E155FE3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57666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838200" y="1219200"/>
            <a:ext cx="8153400" cy="4730080"/>
          </a:xfrm>
        </p:spPr>
        <p:txBody>
          <a:bodyPr/>
          <a:lstStyle/>
          <a:p>
            <a:r>
              <a:rPr lang="en-US" sz="2800" dirty="0" smtClean="0"/>
              <a:t>Partner with PHAs to:</a:t>
            </a:r>
          </a:p>
          <a:p>
            <a:pPr lvl="1"/>
            <a:r>
              <a:rPr lang="en-US" sz="2800" dirty="0" smtClean="0"/>
              <a:t>Modernize aging family &amp; elderly properties</a:t>
            </a:r>
          </a:p>
          <a:p>
            <a:pPr lvl="1"/>
            <a:r>
              <a:rPr lang="en-US" sz="2800" dirty="0" smtClean="0"/>
              <a:t>Substantial rehab of deteriorated properties</a:t>
            </a:r>
          </a:p>
          <a:p>
            <a:pPr lvl="1"/>
            <a:r>
              <a:rPr lang="en-US" sz="2800" dirty="0" smtClean="0"/>
              <a:t>Demolish/replace severely distressed/obsolete properties</a:t>
            </a:r>
          </a:p>
          <a:p>
            <a:pPr lvl="1"/>
            <a:r>
              <a:rPr lang="en-US" sz="2800" dirty="0" smtClean="0"/>
              <a:t>Thin </a:t>
            </a:r>
            <a:r>
              <a:rPr lang="en-US" sz="2800" dirty="0"/>
              <a:t>densities/</a:t>
            </a:r>
            <a:r>
              <a:rPr lang="en-US" sz="2800" u="sng" dirty="0"/>
              <a:t>mix incomes </a:t>
            </a:r>
            <a:r>
              <a:rPr lang="en-US" sz="2800" dirty="0"/>
              <a:t>via RAD HAPs and transfer </a:t>
            </a:r>
            <a:r>
              <a:rPr lang="en-US" sz="2800" dirty="0" smtClean="0"/>
              <a:t>authority</a:t>
            </a:r>
          </a:p>
          <a:p>
            <a:r>
              <a:rPr lang="en-US" sz="2800" dirty="0" smtClean="0"/>
              <a:t>Place RAD HAP contracts in off-site units in high amenity locations</a:t>
            </a:r>
          </a:p>
          <a:p>
            <a:pPr lvl="1"/>
            <a:r>
              <a:rPr lang="en-US" sz="2800" dirty="0" smtClean="0"/>
              <a:t>Increase QAP scoring by serving more VLI families</a:t>
            </a:r>
          </a:p>
          <a:p>
            <a:pPr lvl="1"/>
            <a:r>
              <a:rPr lang="en-US" sz="2800" dirty="0" smtClean="0"/>
              <a:t>New 20 year HAP contract funding</a:t>
            </a:r>
          </a:p>
          <a:p>
            <a:pPr lvl="1"/>
            <a:endParaRPr lang="en-US" sz="2800" dirty="0" smtClean="0"/>
          </a:p>
          <a:p>
            <a:pPr lvl="1"/>
            <a:endParaRPr lang="en-US" sz="2800" dirty="0" smtClean="0"/>
          </a:p>
          <a:p>
            <a:pPr lvl="1"/>
            <a:endParaRPr lang="en-US" sz="2800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nonprofit Developer objectives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2/2/2012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13CD2CD-A2E9-4357-9628-94978E155FE3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157258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1187624" y="274638"/>
            <a:ext cx="7499176" cy="634082"/>
          </a:xfrm>
          <a:prstGeom prst="rect">
            <a:avLst/>
          </a:prstGeom>
        </p:spPr>
        <p:txBody>
          <a:bodyPr/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800" kern="0" noProof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CHOOSING THE TYPE OF SECTION 8</a:t>
            </a: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Content Placeholder 3"/>
          <p:cNvSpPr>
            <a:spLocks noGrp="1"/>
          </p:cNvSpPr>
          <p:nvPr>
            <p:ph sz="half" idx="1"/>
          </p:nvPr>
        </p:nvSpPr>
        <p:spPr>
          <a:xfrm>
            <a:off x="1600200" y="1066800"/>
            <a:ext cx="3276600" cy="54863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u="sng" dirty="0"/>
              <a:t>P</a:t>
            </a:r>
            <a:r>
              <a:rPr lang="en-US" sz="2000" u="sng" dirty="0" smtClean="0"/>
              <a:t>BRA</a:t>
            </a:r>
          </a:p>
          <a:p>
            <a:r>
              <a:rPr lang="en-US" sz="2200" dirty="0" smtClean="0"/>
              <a:t>Provided to owners by HUD’s Office of Housing via a HAP (Part of HUD Multifamily)</a:t>
            </a:r>
          </a:p>
          <a:p>
            <a:r>
              <a:rPr lang="en-US" sz="2200" dirty="0" smtClean="0"/>
              <a:t>Projects monitored by PBCA’s</a:t>
            </a:r>
          </a:p>
          <a:p>
            <a:r>
              <a:rPr lang="en-US" sz="2200" dirty="0" smtClean="0"/>
              <a:t>No administrative fee to PHAs</a:t>
            </a:r>
          </a:p>
          <a:p>
            <a:r>
              <a:rPr lang="en-US" sz="2200" dirty="0" smtClean="0"/>
              <a:t>20 years</a:t>
            </a:r>
          </a:p>
          <a:p>
            <a:r>
              <a:rPr lang="en-US" sz="2200" dirty="0" smtClean="0"/>
              <a:t>Subject to annual appropriations, but strong history of full appropriations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11" name="Content Placeholder 4"/>
          <p:cNvSpPr>
            <a:spLocks noGrp="1"/>
          </p:cNvSpPr>
          <p:nvPr>
            <p:ph sz="half" idx="2"/>
          </p:nvPr>
        </p:nvSpPr>
        <p:spPr>
          <a:xfrm>
            <a:off x="4953000" y="1066800"/>
            <a:ext cx="4038600" cy="53340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u="sng" dirty="0" smtClean="0"/>
              <a:t>PBV</a:t>
            </a:r>
          </a:p>
          <a:p>
            <a:r>
              <a:rPr lang="en-US" dirty="0" smtClean="0"/>
              <a:t>Component of PHA’s Housing Choice Voucher Program in which the PHA attaches a voucher to specific units via a HAP (Part of HUD Public Housing)</a:t>
            </a:r>
          </a:p>
          <a:p>
            <a:r>
              <a:rPr lang="en-US" dirty="0" smtClean="0"/>
              <a:t>Voucher funding administered by PHA</a:t>
            </a:r>
          </a:p>
          <a:p>
            <a:r>
              <a:rPr lang="en-US" dirty="0" smtClean="0"/>
              <a:t>PHA can earn administrative fee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15 years (up to 20 with approval of voucher agency)</a:t>
            </a:r>
          </a:p>
          <a:p>
            <a:r>
              <a:rPr lang="en-US" dirty="0" smtClean="0"/>
              <a:t>Subject to annual appropriations but with a history of appropriation reductions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1906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1219200"/>
            <a:ext cx="4165848" cy="5522168"/>
          </a:xfrm>
        </p:spPr>
        <p:txBody>
          <a:bodyPr/>
          <a:lstStyle/>
          <a:p>
            <a:r>
              <a:rPr lang="en-US" sz="2000" dirty="0" smtClean="0"/>
              <a:t>20 year RAD Use Agreement</a:t>
            </a:r>
          </a:p>
          <a:p>
            <a:r>
              <a:rPr lang="en-US" sz="2000" dirty="0" smtClean="0"/>
              <a:t>Choice mobility option can be limited to 15% of the RAD project units and/or 33% of the PHA’s annual HCV turn-over</a:t>
            </a:r>
          </a:p>
          <a:p>
            <a:r>
              <a:rPr lang="en-US" sz="2000" dirty="0" smtClean="0"/>
              <a:t>Contract rent setting:  Lower of current funding and 120% FMR minus utilities (higher with RCS)</a:t>
            </a:r>
          </a:p>
          <a:p>
            <a:r>
              <a:rPr lang="en-US" sz="2000" dirty="0" smtClean="0"/>
              <a:t>No direct Board approval requirement on-going</a:t>
            </a:r>
          </a:p>
          <a:p>
            <a:r>
              <a:rPr lang="en-US" sz="2000" dirty="0" smtClean="0"/>
              <a:t>No HUD social services requirement</a:t>
            </a:r>
            <a:endParaRPr lang="en-US" sz="2000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CHOOSING THE TYPE OF SECTION 8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4294967295"/>
          </p:nvPr>
        </p:nvSpPr>
        <p:spPr>
          <a:xfrm>
            <a:off x="827584" y="980728"/>
            <a:ext cx="3971925" cy="360040"/>
          </a:xfrm>
        </p:spPr>
        <p:txBody>
          <a:bodyPr/>
          <a:lstStyle/>
          <a:p>
            <a:r>
              <a:rPr lang="en-US" dirty="0" smtClean="0"/>
              <a:t>PBRA</a:t>
            </a:r>
          </a:p>
          <a:p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4294967295"/>
          </p:nvPr>
        </p:nvSpPr>
        <p:spPr>
          <a:xfrm>
            <a:off x="5102225" y="914401"/>
            <a:ext cx="4041775" cy="354359"/>
          </a:xfrm>
        </p:spPr>
        <p:txBody>
          <a:bodyPr/>
          <a:lstStyle/>
          <a:p>
            <a:r>
              <a:rPr lang="en-US" dirty="0" smtClean="0"/>
              <a:t>PBV</a:t>
            </a:r>
          </a:p>
          <a:p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294967295"/>
          </p:nvPr>
        </p:nvSpPr>
        <p:spPr>
          <a:xfrm>
            <a:off x="5102225" y="1340769"/>
            <a:ext cx="4041775" cy="4831432"/>
          </a:xfrm>
        </p:spPr>
        <p:txBody>
          <a:bodyPr/>
          <a:lstStyle/>
          <a:p>
            <a:r>
              <a:rPr lang="en-US" sz="2000" dirty="0" smtClean="0"/>
              <a:t>20 year RAD Use Agreement</a:t>
            </a:r>
          </a:p>
          <a:p>
            <a:r>
              <a:rPr lang="en-US" sz="2000" dirty="0" smtClean="0"/>
              <a:t>Choice mobility option unlimited:  if annual HCV turn-over is insufficient to meet CM, departing RAD residents go to top of HCV’s waiting list.</a:t>
            </a:r>
          </a:p>
          <a:p>
            <a:r>
              <a:rPr lang="en-US" sz="2000" dirty="0" smtClean="0"/>
              <a:t>Contract rent setting:  Lower of current funding; reasonable rent; 110% FMR minus utilities</a:t>
            </a:r>
          </a:p>
          <a:p>
            <a:r>
              <a:rPr lang="en-US" sz="2000" dirty="0" smtClean="0"/>
              <a:t>Annual Board budget approval</a:t>
            </a:r>
          </a:p>
          <a:p>
            <a:r>
              <a:rPr lang="en-US" sz="2000" dirty="0" smtClean="0"/>
              <a:t>If PBV&gt;50% social services mandatory in family projects</a:t>
            </a:r>
          </a:p>
          <a:p>
            <a:r>
              <a:rPr lang="en-US" sz="2000" dirty="0" smtClean="0"/>
              <a:t>Waiver of provisions regarding </a:t>
            </a:r>
            <a:r>
              <a:rPr lang="en-US" sz="2000" dirty="0" err="1" smtClean="0"/>
              <a:t>deconcentration</a:t>
            </a:r>
            <a:r>
              <a:rPr lang="en-US" sz="2000" dirty="0" smtClean="0"/>
              <a:t> of poverty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29099876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1524000" y="274638"/>
            <a:ext cx="7162800" cy="5715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Quantifying Rehabilitation Needs</a:t>
            </a: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Content Placeholder 4"/>
          <p:cNvSpPr txBox="1">
            <a:spLocks/>
          </p:cNvSpPr>
          <p:nvPr/>
        </p:nvSpPr>
        <p:spPr>
          <a:xfrm>
            <a:off x="1524000" y="1066800"/>
            <a:ext cx="7467600" cy="5410200"/>
          </a:xfrm>
          <a:prstGeom prst="rect">
            <a:avLst/>
          </a:prstGeom>
        </p:spPr>
        <p:txBody>
          <a:bodyPr>
            <a:normAutofit fontScale="70000" lnSpcReduction="20000"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auxRegular" pitchFamily="2" charset="0"/>
              <a:buChar char="•"/>
              <a:tabLst/>
              <a:defRPr/>
            </a:pPr>
            <a:r>
              <a:rPr kumimoji="0" 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For RAD application, use best available information on rehab needs, 5 year PNA, etc. 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auxRegular" pitchFamily="2" charset="0"/>
              <a:buChar char="•"/>
              <a:tabLst/>
              <a:defRPr/>
            </a:pPr>
            <a:r>
              <a:rPr kumimoji="0" 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Within 60 days of Commitment to enter into a Housing Assistance Payments Contract (“CHAP”), contract with a qualified Physical Conditions Assessment (“PCA”) contractor and file the completed PCA with HUD.  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auxRegular" pitchFamily="2" charset="0"/>
              <a:buChar char="•"/>
              <a:tabLst/>
              <a:defRPr/>
            </a:pPr>
            <a:r>
              <a:rPr kumimoji="0" 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PCA components: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auxRegular" pitchFamily="2" charset="0"/>
              <a:buChar char="›"/>
              <a:tabLst/>
              <a:defRPr/>
            </a:pPr>
            <a:r>
              <a:rPr kumimoji="0" 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</a:rPr>
              <a:t>Compares traditional and green rehab; (Forensic research for building</a:t>
            </a:r>
            <a:r>
              <a:rPr lang="en-US" sz="3600" kern="0" dirty="0" smtClean="0">
                <a:latin typeface="Calibri" pitchFamily="34" charset="0"/>
              </a:rPr>
              <a:t>s &gt; 30 yrs. Old 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auxRegular" pitchFamily="2" charset="0"/>
              <a:buChar char="›"/>
              <a:tabLst/>
              <a:defRPr/>
            </a:pPr>
            <a:r>
              <a:rPr kumimoji="0" 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</a:rPr>
              <a:t>Energy audit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auxRegular" pitchFamily="2" charset="0"/>
              <a:buChar char="›"/>
              <a:tabLst/>
              <a:defRPr/>
            </a:pPr>
            <a:r>
              <a:rPr kumimoji="0" 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</a:rPr>
              <a:t>Integrated Pest Management (IPM) Inspection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auxRegular" pitchFamily="2" charset="0"/>
              <a:buChar char="›"/>
              <a:tabLst/>
              <a:defRPr/>
            </a:pPr>
            <a:r>
              <a:rPr kumimoji="0" 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</a:rPr>
              <a:t>RPCA guidance on Hud.gov/rad</a:t>
            </a:r>
            <a:endParaRPr lang="en-US" sz="3600" kern="0" dirty="0">
              <a:latin typeface="Calibri" pitchFamily="34" charset="0"/>
            </a:endParaRPr>
          </a:p>
          <a:p>
            <a:pPr marL="285750" indent="-285750" eaLnBrk="0" hangingPunct="0">
              <a:spcBef>
                <a:spcPct val="20000"/>
              </a:spcBef>
              <a:buFont typeface="AauxRegular" pitchFamily="2" charset="0"/>
              <a:buChar char="›"/>
              <a:defRPr/>
            </a:pPr>
            <a:r>
              <a:rPr kumimoji="0" lang="en-US" sz="4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</a:rPr>
              <a:t>Not required</a:t>
            </a:r>
            <a:r>
              <a:rPr kumimoji="0" lang="en-US" sz="4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</a:rPr>
              <a:t> for demolition and new construction</a:t>
            </a:r>
          </a:p>
          <a:p>
            <a:pPr marL="285750" indent="-285750" eaLnBrk="0" hangingPunct="0">
              <a:spcBef>
                <a:spcPct val="20000"/>
              </a:spcBef>
              <a:buFont typeface="AauxRegular" pitchFamily="2" charset="0"/>
              <a:buChar char="›"/>
              <a:defRPr/>
            </a:pPr>
            <a:endParaRPr kumimoji="0" lang="en-US" sz="3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auxRegular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3482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8200" y="1219200"/>
            <a:ext cx="8153400" cy="5234136"/>
          </a:xfrm>
        </p:spPr>
        <p:txBody>
          <a:bodyPr/>
          <a:lstStyle/>
          <a:p>
            <a:r>
              <a:rPr lang="en-US" dirty="0" smtClean="0"/>
              <a:t>Unlike Section 18 demo/</a:t>
            </a:r>
            <a:r>
              <a:rPr lang="en-US" dirty="0" err="1" smtClean="0"/>
              <a:t>dispo</a:t>
            </a:r>
            <a:r>
              <a:rPr lang="en-US" dirty="0" smtClean="0"/>
              <a:t>, no additional new Section 8 vouchers are available with RAD</a:t>
            </a:r>
          </a:p>
          <a:p>
            <a:endParaRPr lang="en-US" dirty="0" smtClean="0"/>
          </a:p>
          <a:p>
            <a:r>
              <a:rPr lang="en-US" dirty="0" smtClean="0"/>
              <a:t>Must be done in compliance with URA</a:t>
            </a:r>
          </a:p>
          <a:p>
            <a:endParaRPr lang="en-US" dirty="0" smtClean="0"/>
          </a:p>
          <a:p>
            <a:r>
              <a:rPr lang="en-US" dirty="0" smtClean="0"/>
              <a:t>RAD HAP contract funds at construction closing</a:t>
            </a:r>
          </a:p>
          <a:p>
            <a:endParaRPr lang="en-US" dirty="0" smtClean="0"/>
          </a:p>
          <a:p>
            <a:r>
              <a:rPr lang="en-US" dirty="0" smtClean="0"/>
              <a:t>Residents cannot be involuntarily permanently dislocated</a:t>
            </a:r>
          </a:p>
          <a:p>
            <a:endParaRPr lang="en-US" dirty="0" smtClean="0"/>
          </a:p>
          <a:p>
            <a:r>
              <a:rPr lang="en-US" dirty="0" smtClean="0"/>
              <a:t>The cost of temporary relocation</a:t>
            </a:r>
          </a:p>
          <a:p>
            <a:pPr lvl="1"/>
            <a:r>
              <a:rPr lang="en-US" dirty="0" smtClean="0"/>
              <a:t>factored into the development budget</a:t>
            </a:r>
          </a:p>
          <a:p>
            <a:pPr lvl="1"/>
            <a:r>
              <a:rPr lang="en-US" dirty="0" smtClean="0"/>
              <a:t>Partially offset by funding of Section 8 rents during construction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RELOCATION CONSIDERATIONS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2/2/2012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13CD2CD-A2E9-4357-9628-94978E155FE3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140255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Capital Fund Financing program (CFFP)</a:t>
            </a:r>
          </a:p>
          <a:p>
            <a:pPr lvl="1"/>
            <a:r>
              <a:rPr lang="en-US" dirty="0" smtClean="0"/>
              <a:t>Can be pre-paid, depending on loan terms</a:t>
            </a:r>
          </a:p>
          <a:p>
            <a:pPr lvl="1"/>
            <a:r>
              <a:rPr lang="en-US" dirty="0" smtClean="0"/>
              <a:t>HUD will waive the 5% change restriction (but lenders can enforce)</a:t>
            </a:r>
          </a:p>
          <a:p>
            <a:pPr lvl="1"/>
            <a:endParaRPr lang="en-US" dirty="0"/>
          </a:p>
          <a:p>
            <a:r>
              <a:rPr lang="en-US" dirty="0" smtClean="0"/>
              <a:t>EPC</a:t>
            </a:r>
          </a:p>
          <a:p>
            <a:pPr lvl="1"/>
            <a:r>
              <a:rPr lang="en-US" dirty="0" smtClean="0"/>
              <a:t>Typically smaller amounts </a:t>
            </a:r>
          </a:p>
          <a:p>
            <a:pPr lvl="1"/>
            <a:r>
              <a:rPr lang="en-US" dirty="0" smtClean="0"/>
              <a:t>Shorter loan terms</a:t>
            </a:r>
          </a:p>
          <a:p>
            <a:pPr lvl="1"/>
            <a:r>
              <a:rPr lang="en-US" dirty="0" smtClean="0"/>
              <a:t>Can be subordinated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Threshold issues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2/2/2012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13CD2CD-A2E9-4357-9628-94978E155FE3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22648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8200" y="1052736"/>
            <a:ext cx="8153400" cy="5544616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/>
              <a:t>Determining  a PHA’s RAD </a:t>
            </a:r>
            <a:r>
              <a:rPr lang="en-US" sz="3200" dirty="0" smtClean="0"/>
              <a:t>Rent</a:t>
            </a:r>
            <a:endParaRPr lang="en-US" sz="3200" dirty="0"/>
          </a:p>
          <a:p>
            <a:endParaRPr lang="en-US" sz="1200" dirty="0" smtClean="0">
              <a:hlinkClick r:id="rId2"/>
            </a:endParaRPr>
          </a:p>
          <a:p>
            <a:pPr lvl="1">
              <a:buClrTx/>
              <a:buSzPct val="100000"/>
            </a:pPr>
            <a:r>
              <a:rPr lang="en-US" sz="3000" dirty="0" smtClean="0">
                <a:hlinkClick r:id="rId2"/>
              </a:rPr>
              <a:t>www.hud.gov/rad</a:t>
            </a:r>
            <a:endParaRPr lang="en-US" sz="3000" dirty="0"/>
          </a:p>
          <a:p>
            <a:pPr lvl="1">
              <a:buClrTx/>
              <a:buSzPct val="100000"/>
            </a:pPr>
            <a:endParaRPr lang="en-US" sz="1200" dirty="0" smtClean="0"/>
          </a:p>
          <a:p>
            <a:pPr lvl="1">
              <a:buClrTx/>
              <a:buSzPct val="100000"/>
            </a:pPr>
            <a:r>
              <a:rPr lang="en-US" sz="3000" dirty="0" smtClean="0"/>
              <a:t>“Resources”</a:t>
            </a:r>
          </a:p>
          <a:p>
            <a:pPr lvl="2">
              <a:buClrTx/>
              <a:buSzPct val="100000"/>
              <a:buFont typeface="Calibri" pitchFamily="34" charset="0"/>
              <a:buChar char="–"/>
            </a:pPr>
            <a:r>
              <a:rPr lang="en-US" sz="2400" dirty="0" smtClean="0"/>
              <a:t>PHA </a:t>
            </a:r>
            <a:r>
              <a:rPr lang="en-US" sz="2400" dirty="0"/>
              <a:t>Conversion </a:t>
            </a:r>
            <a:r>
              <a:rPr lang="en-US" sz="2400" dirty="0" smtClean="0"/>
              <a:t>Guide</a:t>
            </a:r>
          </a:p>
          <a:p>
            <a:pPr lvl="2">
              <a:buClrTx/>
              <a:buSzPct val="100000"/>
              <a:buFont typeface="Calibri" pitchFamily="34" charset="0"/>
              <a:buChar char="–"/>
            </a:pPr>
            <a:r>
              <a:rPr lang="en-US" sz="2400" dirty="0" smtClean="0"/>
              <a:t>RAD </a:t>
            </a:r>
            <a:r>
              <a:rPr lang="en-US" sz="2400" dirty="0"/>
              <a:t>Inventory Assessment </a:t>
            </a:r>
            <a:r>
              <a:rPr lang="en-US" sz="2400" dirty="0" smtClean="0"/>
              <a:t>Tool</a:t>
            </a:r>
          </a:p>
          <a:p>
            <a:pPr lvl="3">
              <a:buClrTx/>
              <a:buSzPct val="75000"/>
              <a:buFont typeface="Wingdings" pitchFamily="2" charset="2"/>
              <a:buChar char="§"/>
            </a:pPr>
            <a:r>
              <a:rPr lang="en-US" sz="2200" dirty="0" smtClean="0"/>
              <a:t>Fill </a:t>
            </a:r>
            <a:r>
              <a:rPr lang="en-US" sz="2200" dirty="0"/>
              <a:t>in PHA </a:t>
            </a:r>
            <a:r>
              <a:rPr lang="en-US" sz="2200" dirty="0" smtClean="0"/>
              <a:t>#</a:t>
            </a:r>
          </a:p>
          <a:p>
            <a:pPr lvl="3">
              <a:buClrTx/>
              <a:buSzPct val="75000"/>
              <a:buFont typeface="Wingdings" pitchFamily="2" charset="2"/>
              <a:buChar char="§"/>
            </a:pPr>
            <a:r>
              <a:rPr lang="en-US" sz="2200" dirty="0" smtClean="0"/>
              <a:t>Populate</a:t>
            </a:r>
          </a:p>
          <a:p>
            <a:pPr lvl="3">
              <a:buClrTx/>
              <a:buSzPct val="75000"/>
              <a:buFont typeface="Wingdings" pitchFamily="2" charset="2"/>
              <a:buChar char="§"/>
            </a:pPr>
            <a:r>
              <a:rPr lang="en-US" sz="2200" dirty="0" smtClean="0"/>
              <a:t>Fill </a:t>
            </a:r>
            <a:r>
              <a:rPr lang="en-US" sz="2200" dirty="0"/>
              <a:t>in basic financing </a:t>
            </a:r>
            <a:r>
              <a:rPr lang="en-US" sz="2200" dirty="0" smtClean="0"/>
              <a:t>assumptions</a:t>
            </a:r>
          </a:p>
          <a:p>
            <a:pPr lvl="3">
              <a:buClrTx/>
              <a:buSzPct val="75000"/>
              <a:buFont typeface="Wingdings" pitchFamily="2" charset="2"/>
              <a:buChar char="§"/>
            </a:pPr>
            <a:r>
              <a:rPr lang="en-US" sz="2200" dirty="0" smtClean="0"/>
              <a:t>Top </a:t>
            </a:r>
            <a:r>
              <a:rPr lang="en-US" sz="2200" dirty="0"/>
              <a:t>rent in </a:t>
            </a:r>
            <a:r>
              <a:rPr lang="en-US" sz="2200" b="1" dirty="0" smtClean="0"/>
              <a:t>BOLD</a:t>
            </a:r>
            <a:r>
              <a:rPr lang="en-US" sz="2200" dirty="0" smtClean="0"/>
              <a:t> </a:t>
            </a:r>
            <a:r>
              <a:rPr lang="en-US" sz="2200" dirty="0"/>
              <a:t>is RAD </a:t>
            </a:r>
            <a:r>
              <a:rPr lang="en-US" sz="2200" dirty="0" smtClean="0"/>
              <a:t>rent</a:t>
            </a:r>
          </a:p>
          <a:p>
            <a:pPr lvl="2"/>
            <a:endParaRPr lang="en-US" sz="1200" dirty="0" smtClean="0"/>
          </a:p>
          <a:p>
            <a:pPr lvl="1">
              <a:buClrTx/>
              <a:buSzPct val="100000"/>
            </a:pPr>
            <a:r>
              <a:rPr lang="en-US" sz="3000" dirty="0" smtClean="0"/>
              <a:t>Feasibility </a:t>
            </a:r>
            <a:r>
              <a:rPr lang="en-US" sz="3000" dirty="0"/>
              <a:t>with debt </a:t>
            </a:r>
            <a:r>
              <a:rPr lang="en-US" sz="3000" dirty="0" smtClean="0"/>
              <a:t>only</a:t>
            </a:r>
          </a:p>
          <a:p>
            <a:pPr lvl="1">
              <a:buClrTx/>
              <a:buSzPct val="100000"/>
            </a:pPr>
            <a:endParaRPr lang="en-US" sz="1400" dirty="0" smtClean="0"/>
          </a:p>
          <a:p>
            <a:pPr lvl="1">
              <a:buClrTx/>
              <a:buSzPct val="100000"/>
            </a:pPr>
            <a:r>
              <a:rPr lang="en-US" sz="3000" dirty="0" smtClean="0"/>
              <a:t>Feasibility </a:t>
            </a:r>
            <a:r>
              <a:rPr lang="en-US" sz="3000" dirty="0"/>
              <a:t>with 4% LIHTC </a:t>
            </a:r>
            <a:r>
              <a:rPr lang="en-US" sz="3000" dirty="0" smtClean="0"/>
              <a:t>&amp; </a:t>
            </a:r>
            <a:r>
              <a:rPr lang="en-US" sz="3000" dirty="0"/>
              <a:t>9% LIHTC</a:t>
            </a:r>
          </a:p>
          <a:p>
            <a:pPr lvl="1">
              <a:spcAft>
                <a:spcPts val="400"/>
              </a:spcAft>
              <a:buClrTx/>
              <a:buSzPct val="90000"/>
            </a:pPr>
            <a:endParaRPr lang="en-US" dirty="0" smtClean="0">
              <a:cs typeface="ＭＳ Ｐゴシック" charset="-128"/>
            </a:endParaRPr>
          </a:p>
          <a:p>
            <a:pPr lvl="1">
              <a:spcAft>
                <a:spcPts val="400"/>
              </a:spcAft>
              <a:buClrTx/>
              <a:buSzPct val="90000"/>
            </a:pPr>
            <a:endParaRPr lang="en-US" dirty="0" smtClean="0">
              <a:cs typeface="ＭＳ Ｐゴシック" charset="-128"/>
            </a:endParaRPr>
          </a:p>
          <a:p>
            <a:pPr lvl="0"/>
            <a:endParaRPr lang="en-US" sz="12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Public Housing Resources &amp; Tools</a:t>
            </a:r>
            <a:endParaRPr lang="en-US" sz="36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13CD2CD-A2E9-4357-9628-94978E155FE3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698387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Public Housing Resources &amp; Tools</a:t>
            </a:r>
            <a:endParaRPr lang="en-US" sz="36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13CD2CD-A2E9-4357-9628-94978E155FE3}" type="slidenum">
              <a:rPr lang="en-US" smtClean="0"/>
              <a:pPr/>
              <a:t>18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t="18917" r="43240" b="14584"/>
          <a:stretch>
            <a:fillRect/>
          </a:stretch>
        </p:blipFill>
        <p:spPr bwMode="auto">
          <a:xfrm>
            <a:off x="1835696" y="1484784"/>
            <a:ext cx="5736485" cy="5040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971600" y="1052736"/>
            <a:ext cx="5760640" cy="432048"/>
          </a:xfrm>
          <a:prstGeom prst="rect">
            <a:avLst/>
          </a:prstGeom>
        </p:spPr>
        <p:txBody>
          <a:bodyPr vert="horz" wrap="square" rtlCol="0" anchor="ctr">
            <a:noAutofit/>
          </a:bodyPr>
          <a:lstStyle/>
          <a:p>
            <a:pPr>
              <a:spcBef>
                <a:spcPct val="0"/>
              </a:spcBef>
            </a:pPr>
            <a:r>
              <a:rPr lang="en-US" sz="2400" b="1" dirty="0" smtClean="0">
                <a:solidFill>
                  <a:srgbClr val="21245A"/>
                </a:solidFill>
                <a:latin typeface="Calibri" pitchFamily="34" charset="0"/>
              </a:rPr>
              <a:t>RAD Inventory Assessment Tool for PHAs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8200" y="1052736"/>
            <a:ext cx="8153400" cy="5544616"/>
          </a:xfrm>
        </p:spPr>
        <p:txBody>
          <a:bodyPr/>
          <a:lstStyle/>
          <a:p>
            <a:pPr lvl="0">
              <a:buNone/>
            </a:pPr>
            <a:r>
              <a:rPr lang="en-US" sz="2800" dirty="0" smtClean="0">
                <a:solidFill>
                  <a:srgbClr val="002060"/>
                </a:solidFill>
              </a:rPr>
              <a:t>Debt</a:t>
            </a:r>
          </a:p>
          <a:p>
            <a:pPr lvl="1">
              <a:spcAft>
                <a:spcPts val="400"/>
              </a:spcAft>
              <a:buClrTx/>
              <a:buSzPct val="90000"/>
            </a:pPr>
            <a:r>
              <a:rPr lang="en-US" dirty="0" smtClean="0">
                <a:cs typeface="ＭＳ Ｐゴシック" charset="-128"/>
              </a:rPr>
              <a:t>Conventional </a:t>
            </a:r>
          </a:p>
          <a:p>
            <a:pPr lvl="1">
              <a:spcAft>
                <a:spcPts val="400"/>
              </a:spcAft>
              <a:buClrTx/>
              <a:buSzPct val="90000"/>
            </a:pPr>
            <a:r>
              <a:rPr lang="en-US" dirty="0" smtClean="0">
                <a:cs typeface="ＭＳ Ｐゴシック" charset="-128"/>
              </a:rPr>
              <a:t>Soft secondary</a:t>
            </a:r>
          </a:p>
          <a:p>
            <a:pPr lvl="1">
              <a:spcAft>
                <a:spcPts val="400"/>
              </a:spcAft>
              <a:buClrTx/>
              <a:buSzPct val="90000"/>
            </a:pPr>
            <a:r>
              <a:rPr lang="en-US" dirty="0" smtClean="0">
                <a:cs typeface="ＭＳ Ｐゴシック" charset="-128"/>
              </a:rPr>
              <a:t>Credit enhancement</a:t>
            </a:r>
          </a:p>
          <a:p>
            <a:pPr lvl="1">
              <a:spcAft>
                <a:spcPts val="400"/>
              </a:spcAft>
              <a:buClrTx/>
              <a:buSzPct val="90000"/>
            </a:pPr>
            <a:endParaRPr lang="en-US" sz="2000" dirty="0" smtClean="0">
              <a:cs typeface="ＭＳ Ｐゴシック" charset="-128"/>
            </a:endParaRPr>
          </a:p>
          <a:p>
            <a:pPr>
              <a:spcAft>
                <a:spcPts val="400"/>
              </a:spcAft>
              <a:buClrTx/>
              <a:buSzPct val="90000"/>
              <a:buNone/>
            </a:pPr>
            <a:r>
              <a:rPr lang="en-US" sz="2800" dirty="0" smtClean="0">
                <a:cs typeface="ＭＳ Ｐゴシック" charset="-128"/>
              </a:rPr>
              <a:t>FHA</a:t>
            </a:r>
            <a:r>
              <a:rPr lang="en-US" dirty="0" smtClean="0">
                <a:cs typeface="ＭＳ Ｐゴシック" charset="-128"/>
              </a:rPr>
              <a:t> Insurance</a:t>
            </a:r>
          </a:p>
          <a:p>
            <a:pPr marL="468313" lvl="2">
              <a:buClrTx/>
              <a:buSzPct val="100000"/>
            </a:pPr>
            <a:r>
              <a:rPr lang="en-US" sz="2400" dirty="0" smtClean="0"/>
              <a:t>FHA Mortgagee Letter for RAD transactions</a:t>
            </a:r>
          </a:p>
          <a:p>
            <a:pPr marL="468313" lvl="2">
              <a:buClrTx/>
              <a:buSzPct val="100000"/>
            </a:pPr>
            <a:r>
              <a:rPr lang="en-US" sz="2400" dirty="0" smtClean="0"/>
              <a:t>LIHTC Pilot</a:t>
            </a:r>
          </a:p>
          <a:p>
            <a:pPr lvl="0"/>
            <a:endParaRPr lang="en-US" sz="2000" dirty="0" smtClean="0"/>
          </a:p>
          <a:p>
            <a:pPr lvl="0">
              <a:buNone/>
            </a:pPr>
            <a:r>
              <a:rPr lang="en-US" sz="2800" dirty="0" smtClean="0"/>
              <a:t>LIHTCs</a:t>
            </a:r>
          </a:p>
          <a:p>
            <a:pPr lvl="1">
              <a:spcAft>
                <a:spcPts val="400"/>
              </a:spcAft>
              <a:buClrTx/>
              <a:buSzPct val="90000"/>
            </a:pPr>
            <a:r>
              <a:rPr lang="en-US" dirty="0" smtClean="0">
                <a:cs typeface="ＭＳ Ｐゴシック" charset="-128"/>
              </a:rPr>
              <a:t>4% availability &amp; considerations</a:t>
            </a:r>
          </a:p>
          <a:p>
            <a:pPr lvl="1">
              <a:spcAft>
                <a:spcPts val="400"/>
              </a:spcAft>
              <a:buClrTx/>
              <a:buSzPct val="90000"/>
            </a:pPr>
            <a:r>
              <a:rPr lang="en-US" dirty="0" smtClean="0">
                <a:cs typeface="ＭＳ Ｐゴシック" charset="-128"/>
              </a:rPr>
              <a:t>9% availability &amp; considerations</a:t>
            </a:r>
          </a:p>
          <a:p>
            <a:pPr lvl="1">
              <a:spcAft>
                <a:spcPts val="400"/>
              </a:spcAft>
              <a:buClrTx/>
              <a:buSzPct val="90000"/>
            </a:pPr>
            <a:endParaRPr lang="en-US" dirty="0" smtClean="0">
              <a:cs typeface="ＭＳ Ｐゴシック" charset="-128"/>
            </a:endParaRPr>
          </a:p>
          <a:p>
            <a:pPr lvl="1">
              <a:spcAft>
                <a:spcPts val="400"/>
              </a:spcAft>
              <a:buClrTx/>
              <a:buSzPct val="90000"/>
            </a:pPr>
            <a:endParaRPr lang="en-US" dirty="0" smtClean="0">
              <a:cs typeface="ＭＳ Ｐゴシック" charset="-128"/>
            </a:endParaRPr>
          </a:p>
          <a:p>
            <a:pPr lvl="0"/>
            <a:endParaRPr lang="en-US" sz="12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RAD Financing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13CD2CD-A2E9-4357-9628-94978E155FE3}" type="slidenum">
              <a:rPr lang="en-US" smtClean="0"/>
              <a:pPr/>
              <a:t>19</a:t>
            </a:fld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8200" y="1219200"/>
            <a:ext cx="8153400" cy="5018112"/>
          </a:xfrm>
        </p:spPr>
        <p:txBody>
          <a:bodyPr/>
          <a:lstStyle/>
          <a:p>
            <a:r>
              <a:rPr lang="en-US" sz="1800" dirty="0" smtClean="0"/>
              <a:t>What is RAD?  </a:t>
            </a:r>
            <a:r>
              <a:rPr lang="en-US" sz="1800" b="0" dirty="0" smtClean="0"/>
              <a:t>HUD demonstration program that combines public housing operating and capital subsidy into a Section 8 HAP contract</a:t>
            </a:r>
          </a:p>
          <a:p>
            <a:endParaRPr lang="en-US" sz="1800" dirty="0" smtClean="0"/>
          </a:p>
          <a:p>
            <a:r>
              <a:rPr lang="en-US" sz="1800" dirty="0" smtClean="0"/>
              <a:t>What kinds of developments are being done with RAD?  </a:t>
            </a:r>
            <a:r>
              <a:rPr lang="en-US" sz="1800" b="0" dirty="0" smtClean="0"/>
              <a:t>Minor rehab; major rehab; new construction; mixed income; off-site replacement housing</a:t>
            </a:r>
          </a:p>
          <a:p>
            <a:endParaRPr lang="en-US" sz="1800" dirty="0"/>
          </a:p>
          <a:p>
            <a:r>
              <a:rPr lang="en-US" sz="1800" dirty="0" smtClean="0"/>
              <a:t>How do I determine if I have a project/portfolio that would be a good candidate for RAD conversion?  </a:t>
            </a:r>
            <a:r>
              <a:rPr lang="en-US" sz="1800" b="0" dirty="0" smtClean="0"/>
              <a:t>Use the RAD Inventory Assessment Tool in the Resources section of www.hud.gov/rad</a:t>
            </a:r>
          </a:p>
          <a:p>
            <a:endParaRPr lang="en-US" sz="1800" dirty="0" smtClean="0"/>
          </a:p>
          <a:p>
            <a:r>
              <a:rPr lang="en-US" sz="1800" dirty="0" smtClean="0"/>
              <a:t>How would RAD affect:</a:t>
            </a:r>
          </a:p>
          <a:p>
            <a:pPr lvl="1"/>
            <a:r>
              <a:rPr lang="en-US" sz="1800" dirty="0" smtClean="0"/>
              <a:t>Residents:  No change; 30% of income for rent</a:t>
            </a:r>
          </a:p>
          <a:p>
            <a:pPr lvl="1"/>
            <a:r>
              <a:rPr lang="en-US" sz="1800" dirty="0" smtClean="0"/>
              <a:t>PHA Functions:  Dependent on cash flow, fees, strong management; puts them on the more secure Section 8 funding platform;  Gives them the affordable housing tools of other nonprofit developers</a:t>
            </a:r>
          </a:p>
          <a:p>
            <a:pPr lvl="1"/>
            <a:endParaRPr lang="en-US" sz="1800" dirty="0" smtClean="0"/>
          </a:p>
          <a:p>
            <a:r>
              <a:rPr lang="en-US" sz="1800" dirty="0" smtClean="0"/>
              <a:t>Resources:  </a:t>
            </a:r>
            <a:r>
              <a:rPr lang="en-US" sz="1800" dirty="0" smtClean="0">
                <a:hlinkClick r:id="rId2"/>
              </a:rPr>
              <a:t>www.hud.gov/rad</a:t>
            </a:r>
            <a:r>
              <a:rPr lang="en-US" sz="1800" dirty="0" smtClean="0"/>
              <a:t>;  </a:t>
            </a:r>
            <a:r>
              <a:rPr lang="en-US" sz="1800" dirty="0" smtClean="0">
                <a:hlinkClick r:id="rId3"/>
              </a:rPr>
              <a:t>www.radcapitalmarketplace.com</a:t>
            </a:r>
            <a:r>
              <a:rPr lang="en-US" sz="1800" dirty="0" smtClean="0"/>
              <a:t>; </a:t>
            </a:r>
            <a:r>
              <a:rPr lang="en-US" sz="1800" dirty="0" smtClean="0">
                <a:hlinkClick r:id="rId4"/>
              </a:rPr>
              <a:t>www.radresource.net</a:t>
            </a:r>
            <a:endParaRPr lang="en-US" sz="1800" dirty="0" smtClean="0"/>
          </a:p>
          <a:p>
            <a:endParaRPr lang="en-US" sz="1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RAD Workshop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2/2/2012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13CD2CD-A2E9-4357-9628-94978E155FE3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535092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8200" y="980728"/>
            <a:ext cx="8153400" cy="5544616"/>
          </a:xfrm>
        </p:spPr>
        <p:txBody>
          <a:bodyPr/>
          <a:lstStyle/>
          <a:p>
            <a:pPr>
              <a:spcAft>
                <a:spcPts val="200"/>
              </a:spcAft>
              <a:buNone/>
            </a:pPr>
            <a:r>
              <a:rPr lang="en-US" sz="2800" dirty="0" smtClean="0"/>
              <a:t>Section 223(f) </a:t>
            </a:r>
          </a:p>
          <a:p>
            <a:pPr lvl="1">
              <a:spcAft>
                <a:spcPts val="400"/>
              </a:spcAft>
              <a:buClrTx/>
              <a:buSzPct val="90000"/>
            </a:pPr>
            <a:r>
              <a:rPr lang="en-US" dirty="0" smtClean="0">
                <a:cs typeface="ＭＳ Ｐゴシック" charset="-128"/>
              </a:rPr>
              <a:t>Refinance or acquisition</a:t>
            </a:r>
          </a:p>
          <a:p>
            <a:pPr lvl="1">
              <a:spcAft>
                <a:spcPts val="400"/>
              </a:spcAft>
              <a:buClrTx/>
              <a:buSzPct val="90000"/>
            </a:pPr>
            <a:r>
              <a:rPr lang="en-US" dirty="0" smtClean="0">
                <a:cs typeface="ＭＳ Ｐゴシック" charset="-128"/>
              </a:rPr>
              <a:t>Minor/moderate repairs ($6,500/unit*high cost factor)</a:t>
            </a:r>
          </a:p>
          <a:p>
            <a:pPr lvl="1">
              <a:spcAft>
                <a:spcPts val="400"/>
              </a:spcAft>
              <a:buClrTx/>
              <a:buSzPct val="90000"/>
            </a:pPr>
            <a:r>
              <a:rPr lang="en-US" dirty="0" smtClean="0">
                <a:cs typeface="ＭＳ Ｐゴシック" charset="-128"/>
              </a:rPr>
              <a:t>Permanent debt with repair escrow - up to 35 years</a:t>
            </a:r>
          </a:p>
          <a:p>
            <a:pPr>
              <a:spcAft>
                <a:spcPts val="200"/>
              </a:spcAft>
              <a:buNone/>
            </a:pPr>
            <a:endParaRPr lang="en-US" sz="2000" dirty="0" smtClean="0"/>
          </a:p>
          <a:p>
            <a:pPr>
              <a:spcAft>
                <a:spcPts val="200"/>
              </a:spcAft>
              <a:buNone/>
            </a:pPr>
            <a:r>
              <a:rPr lang="en-US" sz="2800" dirty="0" smtClean="0"/>
              <a:t>Section 221(d)(4)</a:t>
            </a:r>
          </a:p>
          <a:p>
            <a:pPr lvl="1">
              <a:spcAft>
                <a:spcPts val="400"/>
              </a:spcAft>
              <a:buClrTx/>
              <a:buSzPct val="90000"/>
            </a:pPr>
            <a:r>
              <a:rPr lang="en-US" dirty="0" smtClean="0">
                <a:cs typeface="ＭＳ Ｐゴシック" charset="-128"/>
              </a:rPr>
              <a:t>Substantial rehab: 2 major building systems</a:t>
            </a:r>
          </a:p>
          <a:p>
            <a:pPr lvl="1">
              <a:spcAft>
                <a:spcPts val="400"/>
              </a:spcAft>
              <a:buClrTx/>
              <a:buSzPct val="90000"/>
            </a:pPr>
            <a:r>
              <a:rPr lang="en-US" dirty="0" smtClean="0">
                <a:cs typeface="ＭＳ Ｐゴシック" charset="-128"/>
              </a:rPr>
              <a:t>Construction/permanent debt all in one - initial/final closing</a:t>
            </a:r>
          </a:p>
          <a:p>
            <a:pPr lvl="1">
              <a:spcAft>
                <a:spcPts val="400"/>
              </a:spcAft>
              <a:buClrTx/>
              <a:buSzPct val="90000"/>
            </a:pPr>
            <a:r>
              <a:rPr lang="en-US" dirty="0" smtClean="0">
                <a:cs typeface="ＭＳ Ｐゴシック" charset="-128"/>
              </a:rPr>
              <a:t>40-year financing</a:t>
            </a:r>
          </a:p>
          <a:p>
            <a:pPr lvl="1">
              <a:spcAft>
                <a:spcPts val="400"/>
              </a:spcAft>
              <a:buClrTx/>
              <a:buSzPct val="90000"/>
            </a:pPr>
            <a:endParaRPr lang="en-US" sz="2000" dirty="0" smtClean="0">
              <a:cs typeface="ＭＳ Ｐゴシック" charset="-128"/>
            </a:endParaRPr>
          </a:p>
          <a:p>
            <a:pPr>
              <a:spcAft>
                <a:spcPts val="200"/>
              </a:spcAft>
              <a:buNone/>
            </a:pPr>
            <a:r>
              <a:rPr lang="en-US" sz="2800" dirty="0" smtClean="0"/>
              <a:t>Mortgagee Letter for RAD Transactions issued 10/12</a:t>
            </a:r>
          </a:p>
          <a:p>
            <a:pPr lvl="1">
              <a:spcAft>
                <a:spcPts val="200"/>
              </a:spcAft>
              <a:buClrTx/>
              <a:buSzPct val="100000"/>
            </a:pPr>
            <a:r>
              <a:rPr lang="en-US" dirty="0" smtClean="0"/>
              <a:t>Eligibility, underwriting criteria, processing &amp; materials</a:t>
            </a:r>
          </a:p>
          <a:p>
            <a:pPr lvl="1">
              <a:spcAft>
                <a:spcPts val="400"/>
              </a:spcAft>
              <a:buClrTx/>
              <a:buSzPct val="90000"/>
            </a:pPr>
            <a:endParaRPr lang="en-US" dirty="0" smtClean="0">
              <a:cs typeface="ＭＳ Ｐゴシック" charset="-128"/>
            </a:endParaRPr>
          </a:p>
          <a:p>
            <a:pPr lvl="1">
              <a:spcAft>
                <a:spcPts val="400"/>
              </a:spcAft>
              <a:buClrTx/>
              <a:buSzPct val="90000"/>
              <a:buNone/>
            </a:pPr>
            <a:endParaRPr lang="en-US" dirty="0" smtClean="0">
              <a:cs typeface="ＭＳ Ｐゴシック" charset="-12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FHA Multifamily Mortgage Insurance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13CD2CD-A2E9-4357-9628-94978E155FE3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27584" y="1196752"/>
            <a:ext cx="8054280" cy="4953000"/>
          </a:xfrm>
        </p:spPr>
        <p:txBody>
          <a:bodyPr/>
          <a:lstStyle/>
          <a:p>
            <a:pPr marL="228600" lvl="1" indent="0">
              <a:spcAft>
                <a:spcPts val="400"/>
              </a:spcAft>
              <a:buClrTx/>
              <a:buSzPct val="90000"/>
              <a:buNone/>
            </a:pPr>
            <a:endParaRPr lang="en-US" dirty="0">
              <a:solidFill>
                <a:prstClr val="black"/>
              </a:solidFill>
              <a:cs typeface="ＭＳ Ｐゴシック" charset="-128"/>
            </a:endParaRPr>
          </a:p>
          <a:p>
            <a:pPr>
              <a:spcAft>
                <a:spcPts val="1800"/>
              </a:spcAft>
              <a:buNone/>
            </a:pPr>
            <a:r>
              <a:rPr lang="en-US" sz="3000" dirty="0" smtClean="0"/>
              <a:t>Streamlined-Enhanced FHA 223(f) &amp; LIHTCs</a:t>
            </a:r>
          </a:p>
          <a:p>
            <a:pPr lvl="1">
              <a:spcAft>
                <a:spcPts val="1200"/>
              </a:spcAft>
              <a:buClrTx/>
              <a:buSzPct val="90000"/>
            </a:pPr>
            <a:r>
              <a:rPr lang="en-US" dirty="0" smtClean="0">
                <a:cs typeface="ＭＳ Ｐゴシック" charset="-128"/>
              </a:rPr>
              <a:t>Rehab expenditures of up to $40,000/unit</a:t>
            </a:r>
          </a:p>
          <a:p>
            <a:pPr lvl="1">
              <a:spcAft>
                <a:spcPts val="1200"/>
              </a:spcAft>
              <a:buClrTx/>
              <a:buSzPct val="90000"/>
            </a:pPr>
            <a:r>
              <a:rPr lang="en-US" dirty="0" smtClean="0">
                <a:cs typeface="ＭＳ Ｐゴシック" charset="-128"/>
              </a:rPr>
              <a:t>Tax credit or Bond Cap allocation in hand</a:t>
            </a:r>
          </a:p>
          <a:p>
            <a:pPr lvl="1">
              <a:spcAft>
                <a:spcPts val="1200"/>
              </a:spcAft>
              <a:buClrTx/>
              <a:buSzPct val="90000"/>
            </a:pPr>
            <a:r>
              <a:rPr lang="en-US" dirty="0" smtClean="0">
                <a:cs typeface="ＭＳ Ｐゴシック" charset="-128"/>
              </a:rPr>
              <a:t>Processed in Multifamily Hubs</a:t>
            </a:r>
          </a:p>
          <a:p>
            <a:pPr lvl="1">
              <a:spcAft>
                <a:spcPts val="1200"/>
              </a:spcAft>
              <a:buClrTx/>
              <a:buSzPct val="90000"/>
            </a:pPr>
            <a:r>
              <a:rPr lang="en-US" dirty="0" smtClean="0">
                <a:cs typeface="ＭＳ Ｐゴシック" charset="-128"/>
              </a:rPr>
              <a:t>Using MAP lenders approved for the Pilot</a:t>
            </a:r>
          </a:p>
          <a:p>
            <a:pPr lvl="1">
              <a:spcAft>
                <a:spcPts val="1200"/>
              </a:spcAft>
              <a:buClrTx/>
              <a:buSzPct val="90000"/>
            </a:pPr>
            <a:r>
              <a:rPr lang="en-US" dirty="0" smtClean="0">
                <a:cs typeface="ＭＳ Ｐゴシック" charset="-128"/>
              </a:rPr>
              <a:t>Goal of 3-4 month turnaround on applications</a:t>
            </a:r>
          </a:p>
          <a:p>
            <a:pPr>
              <a:buNone/>
            </a:pPr>
            <a:endParaRPr lang="en-US" dirty="0" smtClean="0">
              <a:solidFill>
                <a:schemeClr val="tx2"/>
              </a:solidFill>
            </a:endParaRP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588224" y="6492876"/>
            <a:ext cx="2133600" cy="365125"/>
          </a:xfrm>
        </p:spPr>
        <p:txBody>
          <a:bodyPr/>
          <a:lstStyle/>
          <a:p>
            <a:fld id="{013CD2CD-A2E9-4357-9628-94978E155FE3}" type="slidenum">
              <a:rPr lang="en-US" smtClean="0"/>
              <a:pPr/>
              <a:t>21</a:t>
            </a:fld>
            <a:endParaRPr lang="en-US" dirty="0"/>
          </a:p>
        </p:txBody>
      </p:sp>
      <p:sp>
        <p:nvSpPr>
          <p:cNvPr id="7" name="Title 2"/>
          <p:cNvSpPr txBox="1">
            <a:spLocks/>
          </p:cNvSpPr>
          <p:nvPr/>
        </p:nvSpPr>
        <p:spPr>
          <a:xfrm>
            <a:off x="838200" y="152400"/>
            <a:ext cx="8305800" cy="540296"/>
          </a:xfrm>
          <a:prstGeom prst="rect">
            <a:avLst/>
          </a:prstGeom>
        </p:spPr>
        <p:txBody>
          <a:bodyPr vert="horz" lIns="91431" tIns="45715" rIns="91431" bIns="45715" anchor="ctr">
            <a:no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small" spc="0" normalizeH="0" baseline="0" noProof="0" dirty="0" smtClean="0">
                <a:ln>
                  <a:noFill/>
                </a:ln>
                <a:solidFill>
                  <a:srgbClr val="21245A"/>
                </a:solidFill>
                <a:effectLst/>
                <a:uLnTx/>
                <a:uFillTx/>
                <a:latin typeface="Cambria" pitchFamily="18" charset="0"/>
                <a:ea typeface="ＭＳ Ｐゴシック" charset="-128"/>
                <a:cs typeface="ＭＳ Ｐゴシック" charset="-128"/>
              </a:rPr>
              <a:t>FHA LIHTC Pilot Program</a:t>
            </a:r>
            <a:endParaRPr kumimoji="0" lang="en-US" sz="3200" b="1" i="0" u="none" strike="noStrike" kern="1200" cap="small" spc="0" normalizeH="0" baseline="0" noProof="0" dirty="0">
              <a:ln>
                <a:noFill/>
              </a:ln>
              <a:solidFill>
                <a:srgbClr val="21245A"/>
              </a:solidFill>
              <a:effectLst/>
              <a:uLnTx/>
              <a:uFillTx/>
              <a:latin typeface="Cambria" pitchFamily="18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8200" y="1219200"/>
            <a:ext cx="8153400" cy="5162128"/>
          </a:xfrm>
        </p:spPr>
        <p:txBody>
          <a:bodyPr/>
          <a:lstStyle/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3200" dirty="0" smtClean="0"/>
              <a:t>RAD Sweet Spot—Debt Only</a:t>
            </a:r>
            <a:endParaRPr lang="en-US" sz="3200" dirty="0"/>
          </a:p>
          <a:p>
            <a:pPr lvl="1">
              <a:buClrTx/>
              <a:buSzPct val="100000"/>
            </a:pPr>
            <a:endParaRPr lang="en-US" sz="2000" b="0" dirty="0" smtClean="0">
              <a:solidFill>
                <a:schemeClr val="tx1"/>
              </a:solidFill>
            </a:endParaRPr>
          </a:p>
          <a:p>
            <a:pPr lvl="1">
              <a:buClrTx/>
              <a:buSzPct val="100000"/>
            </a:pPr>
            <a:r>
              <a:rPr lang="en-US" sz="2800" b="0" dirty="0" err="1" smtClean="0">
                <a:solidFill>
                  <a:schemeClr val="tx1"/>
                </a:solidFill>
              </a:rPr>
              <a:t>Abt</a:t>
            </a:r>
            <a:r>
              <a:rPr lang="en-US" sz="2800" b="0" dirty="0" smtClean="0">
                <a:solidFill>
                  <a:schemeClr val="tx1"/>
                </a:solidFill>
              </a:rPr>
              <a:t> study—$24k/unit average capital need</a:t>
            </a:r>
          </a:p>
          <a:p>
            <a:pPr lvl="1">
              <a:buClrTx/>
              <a:buSzPct val="100000"/>
            </a:pPr>
            <a:endParaRPr lang="en-US" sz="2000" b="0" dirty="0" smtClean="0">
              <a:solidFill>
                <a:schemeClr val="tx1"/>
              </a:solidFill>
            </a:endParaRPr>
          </a:p>
          <a:p>
            <a:pPr lvl="1">
              <a:buClrTx/>
              <a:buSzPct val="100000"/>
            </a:pPr>
            <a:r>
              <a:rPr lang="en-US" sz="2600" b="0" dirty="0" err="1" smtClean="0">
                <a:solidFill>
                  <a:schemeClr val="tx1"/>
                </a:solidFill>
              </a:rPr>
              <a:t>Opex</a:t>
            </a:r>
            <a:r>
              <a:rPr lang="en-US" sz="2600" b="0" dirty="0" smtClean="0">
                <a:solidFill>
                  <a:schemeClr val="tx1"/>
                </a:solidFill>
              </a:rPr>
              <a:t> at $4,500 </a:t>
            </a:r>
            <a:r>
              <a:rPr lang="en-US" sz="2600" b="0" dirty="0" err="1" smtClean="0">
                <a:solidFill>
                  <a:schemeClr val="tx1"/>
                </a:solidFill>
              </a:rPr>
              <a:t>pupy</a:t>
            </a:r>
            <a:r>
              <a:rPr lang="en-US" sz="2600" b="0" dirty="0" smtClean="0">
                <a:solidFill>
                  <a:schemeClr val="tx1"/>
                </a:solidFill>
              </a:rPr>
              <a:t> + $300 replacement reserves</a:t>
            </a:r>
          </a:p>
          <a:p>
            <a:pPr lvl="1">
              <a:buClrTx/>
              <a:buSzPct val="100000"/>
            </a:pPr>
            <a:endParaRPr lang="en-US" sz="2000" b="0" dirty="0" smtClean="0">
              <a:solidFill>
                <a:schemeClr val="tx1"/>
              </a:solidFill>
            </a:endParaRPr>
          </a:p>
          <a:p>
            <a:pPr lvl="1">
              <a:buClrTx/>
              <a:buSzPct val="100000"/>
            </a:pPr>
            <a:r>
              <a:rPr lang="en-US" sz="2600" b="0" dirty="0" smtClean="0">
                <a:solidFill>
                  <a:schemeClr val="tx1"/>
                </a:solidFill>
              </a:rPr>
              <a:t>FHA debt at 3.45%; 1.2 DCR</a:t>
            </a:r>
          </a:p>
          <a:p>
            <a:pPr lvl="1">
              <a:buClrTx/>
              <a:buSzPct val="100000"/>
            </a:pPr>
            <a:endParaRPr lang="en-US" sz="2000" b="0" dirty="0" smtClean="0">
              <a:solidFill>
                <a:schemeClr val="tx1"/>
              </a:solidFill>
            </a:endParaRPr>
          </a:p>
          <a:p>
            <a:pPr lvl="1">
              <a:buClrTx/>
              <a:buSzPct val="100000"/>
            </a:pPr>
            <a:r>
              <a:rPr lang="en-US" sz="2600" b="0" dirty="0" smtClean="0">
                <a:solidFill>
                  <a:schemeClr val="tx1"/>
                </a:solidFill>
              </a:rPr>
              <a:t>Feasible with RAD rents above ~$610/month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RAD &amp; LIHTCs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13CD2CD-A2E9-4357-9628-94978E155FE3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85368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8200" y="1219200"/>
            <a:ext cx="8153400" cy="5162128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 smtClean="0"/>
              <a:t>RAD Sweet Spot—4% LIHTCs</a:t>
            </a:r>
          </a:p>
          <a:p>
            <a:pPr lvl="1">
              <a:buClrTx/>
              <a:buSzPct val="100000"/>
            </a:pPr>
            <a:endParaRPr lang="en-US" sz="1200" b="0" dirty="0" smtClean="0"/>
          </a:p>
          <a:p>
            <a:pPr lvl="1">
              <a:buClrTx/>
              <a:buSzPct val="100000"/>
            </a:pPr>
            <a:r>
              <a:rPr lang="en-US" sz="2800" b="0" dirty="0" smtClean="0"/>
              <a:t>Rehab needs above $24k/unit to ~$40k/unit</a:t>
            </a:r>
          </a:p>
          <a:p>
            <a:pPr lvl="1">
              <a:buClrTx/>
              <a:buSzPct val="100000"/>
            </a:pPr>
            <a:endParaRPr lang="en-US" sz="1200" dirty="0" smtClean="0"/>
          </a:p>
          <a:p>
            <a:pPr lvl="1">
              <a:buClrTx/>
              <a:buSzPct val="100000"/>
            </a:pPr>
            <a:r>
              <a:rPr lang="en-US" sz="2800" dirty="0" smtClean="0"/>
              <a:t>Ease of meeting 50% test with RAD rents</a:t>
            </a:r>
          </a:p>
          <a:p>
            <a:pPr lvl="1">
              <a:buClrTx/>
              <a:buSzPct val="100000"/>
            </a:pPr>
            <a:endParaRPr lang="en-US" sz="1200" b="0" dirty="0" smtClean="0"/>
          </a:p>
          <a:p>
            <a:pPr lvl="1">
              <a:buClrTx/>
              <a:buSzPct val="100000"/>
            </a:pPr>
            <a:r>
              <a:rPr lang="en-US" sz="2800" b="0" dirty="0" smtClean="0"/>
              <a:t>Available P-A Volume Cap</a:t>
            </a:r>
          </a:p>
          <a:p>
            <a:pPr lvl="1">
              <a:buClrTx/>
              <a:buSzPct val="100000"/>
            </a:pPr>
            <a:endParaRPr lang="en-US" sz="1200" dirty="0" smtClean="0"/>
          </a:p>
          <a:p>
            <a:pPr lvl="1">
              <a:buClrTx/>
              <a:buSzPct val="100000"/>
            </a:pPr>
            <a:r>
              <a:rPr lang="en-US" sz="2800" dirty="0" smtClean="0"/>
              <a:t>Non-competitive</a:t>
            </a:r>
            <a:endParaRPr lang="en-US" sz="2800" b="0" dirty="0" smtClean="0"/>
          </a:p>
          <a:p>
            <a:pPr lvl="1">
              <a:buClrTx/>
              <a:buSzPct val="100000"/>
            </a:pPr>
            <a:endParaRPr lang="en-US" sz="1200" b="0" dirty="0" smtClean="0"/>
          </a:p>
          <a:p>
            <a:pPr lvl="1">
              <a:buClrTx/>
              <a:buSzPct val="100000"/>
            </a:pPr>
            <a:r>
              <a:rPr lang="en-US" sz="2800" b="0" dirty="0" smtClean="0"/>
              <a:t>QAPs favoring preservation, green</a:t>
            </a:r>
          </a:p>
          <a:p>
            <a:pPr lvl="1">
              <a:buClrTx/>
              <a:buSzPct val="100000"/>
            </a:pPr>
            <a:endParaRPr lang="en-US" sz="1200" b="0" dirty="0" smtClean="0"/>
          </a:p>
          <a:p>
            <a:pPr lvl="1">
              <a:buClrTx/>
              <a:buSzPct val="100000"/>
            </a:pPr>
            <a:r>
              <a:rPr lang="en-US" sz="2800" b="0" dirty="0" smtClean="0"/>
              <a:t>Evolving, accessible short-bond structure</a:t>
            </a:r>
          </a:p>
          <a:p>
            <a:pPr lvl="1">
              <a:buClrTx/>
              <a:buSzPct val="100000"/>
            </a:pPr>
            <a:endParaRPr lang="en-US" sz="1200" dirty="0" smtClean="0"/>
          </a:p>
          <a:p>
            <a:pPr lvl="1">
              <a:buClrTx/>
              <a:buSzPct val="100000"/>
            </a:pPr>
            <a:r>
              <a:rPr lang="en-US" sz="2800" dirty="0" smtClean="0"/>
              <a:t>Historically low borrowing rates</a:t>
            </a:r>
            <a:endParaRPr lang="en-US" sz="2800" b="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RAD &amp; LIHTCs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13CD2CD-A2E9-4357-9628-94978E155FE3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058789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8200" y="1219200"/>
            <a:ext cx="8153400" cy="4946104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 smtClean="0"/>
              <a:t>Short Bond Structure for 4% LIHTCs </a:t>
            </a:r>
            <a:endParaRPr lang="en-US" sz="3200" dirty="0"/>
          </a:p>
          <a:p>
            <a:endParaRPr lang="en-US" sz="1400" dirty="0"/>
          </a:p>
          <a:p>
            <a:pPr lvl="1">
              <a:buClrTx/>
              <a:buFont typeface="Calibri" pitchFamily="34" charset="0"/>
              <a:buChar char="•"/>
            </a:pPr>
            <a:r>
              <a:rPr lang="en-US" sz="2800" b="0" dirty="0">
                <a:solidFill>
                  <a:schemeClr val="tx1"/>
                </a:solidFill>
              </a:rPr>
              <a:t>At </a:t>
            </a:r>
            <a:r>
              <a:rPr lang="en-US" sz="2800" b="0" dirty="0" smtClean="0">
                <a:solidFill>
                  <a:schemeClr val="tx1"/>
                </a:solidFill>
              </a:rPr>
              <a:t>Closing</a:t>
            </a:r>
            <a:endParaRPr lang="en-US" sz="2800" b="0" dirty="0">
              <a:solidFill>
                <a:schemeClr val="tx1"/>
              </a:solidFill>
            </a:endParaRPr>
          </a:p>
          <a:p>
            <a:pPr lvl="3">
              <a:buClrTx/>
              <a:buSzPct val="100000"/>
              <a:buFont typeface="Calibri" pitchFamily="34" charset="0"/>
              <a:buChar char="–"/>
            </a:pPr>
            <a:r>
              <a:rPr lang="en-US" dirty="0"/>
              <a:t>	TE bonds with 24 month term issued (1.25%)</a:t>
            </a:r>
          </a:p>
          <a:p>
            <a:pPr lvl="3">
              <a:buClrTx/>
              <a:buSzPct val="100000"/>
              <a:buFont typeface="Calibri" pitchFamily="34" charset="0"/>
              <a:buChar char="–"/>
            </a:pPr>
            <a:r>
              <a:rPr lang="en-US" dirty="0"/>
              <a:t>	FHA 221(d)(4) or 223(f) closes </a:t>
            </a:r>
          </a:p>
          <a:p>
            <a:pPr lvl="1">
              <a:buClrTx/>
              <a:buSzPct val="100000"/>
              <a:buFont typeface="Calibri" pitchFamily="34" charset="0"/>
              <a:buChar char="•"/>
            </a:pPr>
            <a:endParaRPr lang="en-US" sz="1400" dirty="0"/>
          </a:p>
          <a:p>
            <a:pPr lvl="1">
              <a:buClrTx/>
              <a:buFont typeface="Calibri" pitchFamily="34" charset="0"/>
              <a:buChar char="•"/>
            </a:pPr>
            <a:r>
              <a:rPr lang="en-US" sz="2800" b="0" dirty="0">
                <a:solidFill>
                  <a:schemeClr val="tx1"/>
                </a:solidFill>
              </a:rPr>
              <a:t>During </a:t>
            </a:r>
            <a:r>
              <a:rPr lang="en-US" sz="2800" b="0" dirty="0" smtClean="0">
                <a:solidFill>
                  <a:schemeClr val="tx1"/>
                </a:solidFill>
              </a:rPr>
              <a:t>Construction</a:t>
            </a:r>
            <a:endParaRPr lang="en-US" sz="2800" b="0" dirty="0">
              <a:solidFill>
                <a:schemeClr val="tx1"/>
              </a:solidFill>
            </a:endParaRPr>
          </a:p>
          <a:p>
            <a:pPr lvl="3">
              <a:buClrTx/>
              <a:buSzPct val="100000"/>
              <a:buFont typeface="Calibri" pitchFamily="34" charset="0"/>
              <a:buChar char="–"/>
            </a:pPr>
            <a:r>
              <a:rPr lang="en-US" dirty="0"/>
              <a:t>	Construction draws:  </a:t>
            </a:r>
            <a:r>
              <a:rPr lang="en-US" dirty="0" smtClean="0"/>
              <a:t>Standard GNMA </a:t>
            </a:r>
            <a:r>
              <a:rPr lang="en-US" dirty="0"/>
              <a:t>certificates</a:t>
            </a:r>
          </a:p>
          <a:p>
            <a:pPr lvl="3">
              <a:buClrTx/>
              <a:buSzPct val="100000"/>
              <a:buFont typeface="Calibri" pitchFamily="34" charset="0"/>
              <a:buChar char="–"/>
            </a:pPr>
            <a:r>
              <a:rPr lang="en-US" dirty="0"/>
              <a:t>	Bonds paid down </a:t>
            </a:r>
            <a:r>
              <a:rPr lang="en-US" dirty="0" smtClean="0"/>
              <a:t>&amp; </a:t>
            </a:r>
            <a:r>
              <a:rPr lang="en-US" dirty="0"/>
              <a:t>paid off at construction completion</a:t>
            </a:r>
          </a:p>
          <a:p>
            <a:pPr lvl="3">
              <a:buClrTx/>
              <a:buSzPct val="100000"/>
              <a:buFont typeface="Calibri" pitchFamily="34" charset="0"/>
              <a:buChar char="–"/>
            </a:pPr>
            <a:r>
              <a:rPr lang="en-US" dirty="0"/>
              <a:t>	Reduces </a:t>
            </a:r>
            <a:r>
              <a:rPr lang="en-US" dirty="0" smtClean="0"/>
              <a:t>negative arbitrage costs </a:t>
            </a:r>
            <a:endParaRPr lang="en-US" dirty="0"/>
          </a:p>
          <a:p>
            <a:pPr lvl="2">
              <a:buClrTx/>
              <a:buSzPct val="100000"/>
              <a:buFont typeface="Calibri" pitchFamily="34" charset="0"/>
              <a:buChar char="•"/>
            </a:pPr>
            <a:endParaRPr lang="en-US" sz="1200" dirty="0"/>
          </a:p>
          <a:p>
            <a:pPr lvl="1">
              <a:buClrTx/>
              <a:buFont typeface="Calibri" pitchFamily="34" charset="0"/>
              <a:buChar char="•"/>
            </a:pPr>
            <a:r>
              <a:rPr lang="en-US" sz="2800" b="0" dirty="0">
                <a:solidFill>
                  <a:schemeClr val="tx1"/>
                </a:solidFill>
              </a:rPr>
              <a:t>Long </a:t>
            </a:r>
            <a:r>
              <a:rPr lang="en-US" sz="2800" b="0" dirty="0" smtClean="0">
                <a:solidFill>
                  <a:schemeClr val="tx1"/>
                </a:solidFill>
              </a:rPr>
              <a:t>Term</a:t>
            </a:r>
          </a:p>
          <a:p>
            <a:pPr lvl="3">
              <a:buClrTx/>
              <a:buSzPct val="100000"/>
              <a:buFont typeface="Calibri" pitchFamily="34" charset="0"/>
              <a:buChar char="–"/>
            </a:pPr>
            <a:r>
              <a:rPr lang="en-US" dirty="0" smtClean="0"/>
              <a:t>    Project </a:t>
            </a:r>
            <a:r>
              <a:rPr lang="en-US" dirty="0"/>
              <a:t>benefits from </a:t>
            </a:r>
            <a:r>
              <a:rPr lang="en-US" dirty="0" smtClean="0"/>
              <a:t>40-year </a:t>
            </a:r>
            <a:r>
              <a:rPr lang="en-US" dirty="0"/>
              <a:t>loan at FHA rate of 3.45%</a:t>
            </a:r>
          </a:p>
          <a:p>
            <a:pPr>
              <a:buFont typeface="Calibri" pitchFamily="34" charset="0"/>
              <a:buChar char="–"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RAD &amp; LIHTCs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13CD2CD-A2E9-4357-9628-94978E155FE3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366650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8200" y="1219200"/>
            <a:ext cx="8153400" cy="5306144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 smtClean="0"/>
              <a:t>RAD Sweet Spot—9% LIHTCs</a:t>
            </a:r>
          </a:p>
          <a:p>
            <a:pPr lvl="1">
              <a:buClrTx/>
              <a:buSzPct val="100000"/>
            </a:pPr>
            <a:r>
              <a:rPr lang="en-US" sz="2800" b="0" dirty="0" smtClean="0"/>
              <a:t>Targeted prospects for substantial rehab &amp; replacement housing</a:t>
            </a:r>
          </a:p>
          <a:p>
            <a:pPr lvl="1">
              <a:buClrTx/>
              <a:buSzPct val="100000"/>
            </a:pPr>
            <a:endParaRPr lang="en-US" sz="800" b="0" dirty="0" smtClean="0"/>
          </a:p>
          <a:p>
            <a:pPr lvl="1">
              <a:buClrTx/>
              <a:buSzPct val="100000"/>
            </a:pPr>
            <a:r>
              <a:rPr lang="en-US" sz="2800" b="0" dirty="0" smtClean="0"/>
              <a:t>No Section 18 review</a:t>
            </a:r>
          </a:p>
          <a:p>
            <a:pPr lvl="1">
              <a:buClrTx/>
              <a:buSzPct val="100000"/>
            </a:pPr>
            <a:endParaRPr lang="en-US" sz="800" b="0" dirty="0" smtClean="0"/>
          </a:p>
          <a:p>
            <a:pPr lvl="1">
              <a:buClrTx/>
              <a:buSzPct val="100000"/>
            </a:pPr>
            <a:r>
              <a:rPr lang="en-US" sz="2800" b="0" dirty="0" smtClean="0"/>
              <a:t>Income mixing</a:t>
            </a:r>
          </a:p>
          <a:p>
            <a:pPr lvl="1">
              <a:buClrTx/>
              <a:buSzPct val="100000"/>
            </a:pPr>
            <a:endParaRPr lang="en-US" sz="800" b="0" dirty="0" smtClean="0"/>
          </a:p>
          <a:p>
            <a:pPr lvl="1">
              <a:buClrTx/>
              <a:buSzPct val="100000"/>
            </a:pPr>
            <a:r>
              <a:rPr lang="en-US" sz="2800" b="0" dirty="0" smtClean="0"/>
              <a:t>Split project (AMP) </a:t>
            </a:r>
          </a:p>
          <a:p>
            <a:pPr lvl="2">
              <a:buClrTx/>
              <a:buSzPct val="100000"/>
              <a:buFont typeface="Calibri" pitchFamily="34" charset="0"/>
              <a:buChar char="–"/>
            </a:pPr>
            <a:r>
              <a:rPr lang="en-US" dirty="0" smtClean="0"/>
              <a:t>9% LIHTC used to help cover </a:t>
            </a:r>
            <a:r>
              <a:rPr lang="en-US" dirty="0" err="1" smtClean="0"/>
              <a:t>relo</a:t>
            </a:r>
            <a:r>
              <a:rPr lang="en-US" dirty="0" smtClean="0"/>
              <a:t>/demo/first phase</a:t>
            </a:r>
          </a:p>
          <a:p>
            <a:pPr lvl="2">
              <a:buClrTx/>
              <a:buSzPct val="100000"/>
              <a:buFont typeface="Calibri" pitchFamily="34" charset="0"/>
              <a:buChar char="–"/>
            </a:pPr>
            <a:r>
              <a:rPr lang="en-US" dirty="0" smtClean="0"/>
              <a:t>4%  LIHTC for balance of site</a:t>
            </a:r>
          </a:p>
          <a:p>
            <a:pPr lvl="1">
              <a:buClrTx/>
              <a:buSzPct val="100000"/>
            </a:pPr>
            <a:endParaRPr lang="en-US" sz="800" b="0" dirty="0" smtClean="0">
              <a:solidFill>
                <a:schemeClr val="tx1"/>
              </a:solidFill>
            </a:endParaRPr>
          </a:p>
          <a:p>
            <a:pPr lvl="1">
              <a:buClrTx/>
              <a:buSzPct val="100000"/>
            </a:pPr>
            <a:r>
              <a:rPr lang="en-US" sz="3000" b="0" dirty="0" smtClean="0">
                <a:solidFill>
                  <a:schemeClr val="tx1"/>
                </a:solidFill>
              </a:rPr>
              <a:t>RAD HAP contract(s) for off-site replacement </a:t>
            </a:r>
          </a:p>
          <a:p>
            <a:pPr lvl="2">
              <a:buClrTx/>
              <a:buSzPct val="100000"/>
              <a:buFont typeface="Calibri" pitchFamily="34" charset="0"/>
              <a:buChar char="–"/>
            </a:pPr>
            <a:r>
              <a:rPr lang="en-US" dirty="0" smtClean="0"/>
              <a:t>Acquisition/rehab</a:t>
            </a:r>
          </a:p>
          <a:p>
            <a:pPr lvl="2">
              <a:buClrTx/>
              <a:buSzPct val="100000"/>
              <a:buFont typeface="Calibri" pitchFamily="34" charset="0"/>
              <a:buChar char="–"/>
            </a:pPr>
            <a:r>
              <a:rPr lang="en-US" dirty="0" smtClean="0"/>
              <a:t>New construction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RAD &amp; LIHTCs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13CD2CD-A2E9-4357-9628-94978E155FE3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13904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8200" y="1052736"/>
            <a:ext cx="8153400" cy="5328592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 smtClean="0"/>
              <a:t>New Approach to Mixed-Finance</a:t>
            </a:r>
          </a:p>
          <a:p>
            <a:pPr lvl="1">
              <a:buClrTx/>
              <a:buSzPct val="100000"/>
            </a:pPr>
            <a:r>
              <a:rPr lang="en-US" sz="2200" dirty="0" smtClean="0"/>
              <a:t>Same LIHTC ownership structures</a:t>
            </a:r>
          </a:p>
          <a:p>
            <a:pPr lvl="1">
              <a:buClrTx/>
              <a:buSzPct val="100000"/>
            </a:pPr>
            <a:r>
              <a:rPr lang="en-US" sz="2200" dirty="0" smtClean="0"/>
              <a:t>Thorough PCA</a:t>
            </a:r>
            <a:endParaRPr lang="en-US" sz="2200" dirty="0"/>
          </a:p>
          <a:p>
            <a:pPr marL="228600" lvl="1" indent="0">
              <a:buNone/>
            </a:pPr>
            <a:endParaRPr lang="en-US" sz="1200" dirty="0" smtClean="0"/>
          </a:p>
          <a:p>
            <a:pPr marL="6350" indent="0">
              <a:buNone/>
            </a:pPr>
            <a:r>
              <a:rPr lang="en-US" sz="2800" dirty="0" smtClean="0"/>
              <a:t>Standard Mixed Finance</a:t>
            </a:r>
          </a:p>
          <a:p>
            <a:pPr marL="571500" lvl="1" indent="-342900">
              <a:buClrTx/>
              <a:buSzPct val="100000"/>
            </a:pPr>
            <a:r>
              <a:rPr lang="en-US" sz="2200" b="0" dirty="0" smtClean="0"/>
              <a:t>Section 18 Demo/</a:t>
            </a:r>
            <a:r>
              <a:rPr lang="en-US" sz="2200" dirty="0" err="1"/>
              <a:t>D</a:t>
            </a:r>
            <a:r>
              <a:rPr lang="en-US" sz="2200" b="0" dirty="0" err="1" smtClean="0"/>
              <a:t>ispo</a:t>
            </a:r>
            <a:r>
              <a:rPr lang="en-US" sz="2200" b="0" dirty="0" smtClean="0"/>
              <a:t> process</a:t>
            </a:r>
          </a:p>
          <a:p>
            <a:pPr marL="571500" lvl="1" indent="-342900">
              <a:buClrTx/>
              <a:buSzPct val="100000"/>
            </a:pPr>
            <a:r>
              <a:rPr lang="en-US" sz="2200" dirty="0" smtClean="0"/>
              <a:t>1-1 replacement goal, but not required</a:t>
            </a:r>
            <a:endParaRPr lang="en-US" sz="2200" b="0" dirty="0" smtClean="0"/>
          </a:p>
          <a:p>
            <a:pPr marL="571500" lvl="1" indent="-342900">
              <a:buClrTx/>
              <a:buSzPct val="100000"/>
            </a:pPr>
            <a:r>
              <a:rPr lang="en-US" sz="2200" b="0" dirty="0" smtClean="0"/>
              <a:t>Screen for </a:t>
            </a:r>
            <a:r>
              <a:rPr lang="en-US" sz="2200" dirty="0" smtClean="0"/>
              <a:t>re-entry</a:t>
            </a:r>
          </a:p>
          <a:p>
            <a:pPr marL="571500" lvl="1" indent="-342900">
              <a:buClrTx/>
              <a:buSzPct val="100000"/>
            </a:pPr>
            <a:r>
              <a:rPr lang="en-US" sz="2200" dirty="0" smtClean="0"/>
              <a:t>Often large gap </a:t>
            </a:r>
            <a:r>
              <a:rPr lang="en-US" sz="2200" dirty="0"/>
              <a:t>financing </a:t>
            </a:r>
            <a:r>
              <a:rPr lang="en-US" sz="2200" dirty="0" smtClean="0"/>
              <a:t>requirements</a:t>
            </a:r>
            <a:endParaRPr lang="en-US" sz="2200" dirty="0"/>
          </a:p>
          <a:p>
            <a:pPr marL="228600" lvl="1" indent="0">
              <a:buNone/>
            </a:pPr>
            <a:endParaRPr lang="en-US" sz="1200" b="1" dirty="0" smtClean="0">
              <a:solidFill>
                <a:srgbClr val="21245A"/>
              </a:solidFill>
            </a:endParaRPr>
          </a:p>
          <a:p>
            <a:pPr marL="6350" indent="0">
              <a:buNone/>
            </a:pPr>
            <a:r>
              <a:rPr lang="en-US" sz="2800" b="1" dirty="0" smtClean="0">
                <a:solidFill>
                  <a:srgbClr val="21245A"/>
                </a:solidFill>
              </a:rPr>
              <a:t>RAD &amp; LIHTCs</a:t>
            </a:r>
          </a:p>
          <a:p>
            <a:pPr lvl="1">
              <a:buClrTx/>
              <a:buSzPct val="100000"/>
            </a:pPr>
            <a:r>
              <a:rPr lang="en-US" sz="2200" b="0" dirty="0" smtClean="0"/>
              <a:t>No Section 18 Demo/</a:t>
            </a:r>
            <a:r>
              <a:rPr lang="en-US" sz="2200" b="0" dirty="0" err="1" smtClean="0"/>
              <a:t>Dispo</a:t>
            </a:r>
            <a:r>
              <a:rPr lang="en-US" sz="2200" b="0" dirty="0" smtClean="0"/>
              <a:t>, but no relocation HCVs</a:t>
            </a:r>
          </a:p>
          <a:p>
            <a:pPr lvl="1">
              <a:buClrTx/>
              <a:buSzPct val="100000"/>
            </a:pPr>
            <a:r>
              <a:rPr lang="en-US" sz="2200" b="0" dirty="0" smtClean="0"/>
              <a:t>1-1 replacement with de </a:t>
            </a:r>
            <a:r>
              <a:rPr lang="en-US" sz="2200" b="0" dirty="0" err="1" smtClean="0"/>
              <a:t>minimus</a:t>
            </a:r>
            <a:r>
              <a:rPr lang="en-US" sz="2200" b="0" dirty="0" smtClean="0"/>
              <a:t> changes, </a:t>
            </a:r>
          </a:p>
          <a:p>
            <a:pPr lvl="1">
              <a:buClrTx/>
              <a:buSzPct val="100000"/>
            </a:pPr>
            <a:r>
              <a:rPr lang="en-US" sz="2200" b="0" dirty="0" smtClean="0"/>
              <a:t>Right to return, no </a:t>
            </a:r>
            <a:r>
              <a:rPr lang="en-US" sz="2200" dirty="0" smtClean="0"/>
              <a:t>re-screening</a:t>
            </a:r>
          </a:p>
          <a:p>
            <a:pPr lvl="1">
              <a:buClrTx/>
              <a:buSzPct val="100000"/>
            </a:pPr>
            <a:r>
              <a:rPr lang="en-US" sz="2200" dirty="0" smtClean="0"/>
              <a:t>Choice Mobility </a:t>
            </a:r>
          </a:p>
          <a:p>
            <a:pPr lvl="1">
              <a:buClrTx/>
              <a:buSzPct val="100000"/>
            </a:pPr>
            <a:r>
              <a:rPr lang="en-US" sz="2200" dirty="0" smtClean="0"/>
              <a:t>Less </a:t>
            </a:r>
            <a:r>
              <a:rPr lang="en-US" sz="2200" dirty="0"/>
              <a:t>gap financing </a:t>
            </a:r>
            <a:r>
              <a:rPr lang="en-US" sz="2200" dirty="0" smtClean="0"/>
              <a:t>needed with RAD rent structure</a:t>
            </a:r>
            <a:endParaRPr lang="en-US" sz="2200" dirty="0"/>
          </a:p>
          <a:p>
            <a:pPr lvl="1"/>
            <a:endParaRPr lang="en-US" b="0" dirty="0" smtClean="0"/>
          </a:p>
          <a:p>
            <a:pPr marL="228600" lvl="1" indent="0">
              <a:buNone/>
            </a:pPr>
            <a:endParaRPr lang="en-US" dirty="0" smtClean="0"/>
          </a:p>
          <a:p>
            <a:pPr marL="228600" lvl="1" indent="0">
              <a:buNone/>
            </a:pPr>
            <a:r>
              <a:rPr lang="en-US" dirty="0"/>
              <a:t>	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RAD &amp; LIHTCs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13CD2CD-A2E9-4357-9628-94978E155FE3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789285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Managing Operating Expenses</a:t>
            </a:r>
          </a:p>
          <a:p>
            <a:pPr lvl="1"/>
            <a:r>
              <a:rPr lang="en-US" dirty="0" smtClean="0"/>
              <a:t>Lower, post-rehab</a:t>
            </a:r>
          </a:p>
          <a:p>
            <a:pPr lvl="1"/>
            <a:r>
              <a:rPr lang="en-US" dirty="0" smtClean="0"/>
              <a:t>Will have separate replacement reserves per project</a:t>
            </a:r>
          </a:p>
          <a:p>
            <a:pPr lvl="1"/>
            <a:r>
              <a:rPr lang="en-US" dirty="0" smtClean="0"/>
              <a:t>Compare to other local, nonprofit operated affordable housing</a:t>
            </a:r>
          </a:p>
          <a:p>
            <a:pPr lvl="1"/>
            <a:r>
              <a:rPr lang="en-US" dirty="0" smtClean="0"/>
              <a:t>Powerful impact on the ability to leverage</a:t>
            </a:r>
          </a:p>
          <a:p>
            <a:pPr lvl="2"/>
            <a:r>
              <a:rPr lang="en-US" dirty="0" smtClean="0"/>
              <a:t>Compare RAD rents to revised </a:t>
            </a:r>
            <a:r>
              <a:rPr lang="en-US" dirty="0" err="1" smtClean="0"/>
              <a:t>opex</a:t>
            </a:r>
            <a:r>
              <a:rPr lang="en-US" dirty="0" smtClean="0"/>
              <a:t>:  If </a:t>
            </a:r>
            <a:r>
              <a:rPr lang="en-US" dirty="0" err="1" smtClean="0"/>
              <a:t>opex</a:t>
            </a:r>
            <a:r>
              <a:rPr lang="en-US" dirty="0" smtClean="0"/>
              <a:t> are 60% or less of rents, significantly increases feasibility</a:t>
            </a:r>
          </a:p>
          <a:p>
            <a:pPr lvl="1"/>
            <a:r>
              <a:rPr lang="en-US" dirty="0" smtClean="0"/>
              <a:t>Retaining real estate tax PILOT arrangements</a:t>
            </a:r>
          </a:p>
          <a:p>
            <a:pPr lvl="1"/>
            <a:r>
              <a:rPr lang="en-US" dirty="0" smtClean="0"/>
              <a:t>Section 8 rent includes utilities; incentives to PHAs to reduce utilities by incorporating green measures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Considerations for operations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2/2/2012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13CD2CD-A2E9-4357-9628-94978E155FE3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22768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18835400"/>
              </p:ext>
            </p:extLst>
          </p:nvPr>
        </p:nvGraphicFramePr>
        <p:xfrm>
          <a:off x="838200" y="1219200"/>
          <a:ext cx="8153055" cy="478798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72490"/>
                <a:gridCol w="2053945"/>
                <a:gridCol w="3226620"/>
              </a:tblGrid>
              <a:tr h="69763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Assume a 100 unit project, new </a:t>
                      </a:r>
                      <a:r>
                        <a:rPr lang="en-US" sz="1100" u="none" strike="noStrike" dirty="0" err="1">
                          <a:effectLst/>
                        </a:rPr>
                        <a:t>const</a:t>
                      </a:r>
                      <a:r>
                        <a:rPr lang="en-US" sz="1100" u="none" strike="noStrike" dirty="0">
                          <a:effectLst/>
                        </a:rPr>
                        <a:t>, $120K/unit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44" marR="8444" marT="762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44" marR="8444" marT="762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44" marR="8444" marT="762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13513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Per unit per month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44" marR="8444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Current ACC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44" marR="8444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RAD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44" marR="8444" marT="7620" marB="0" anchor="b"/>
                </a:tc>
              </a:tr>
              <a:tr h="263933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Property Mgmt Fee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44" marR="8444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 $                                45.00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44" marR="8444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 $                        45.00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44" marR="8444" marT="7620" marB="0" anchor="b"/>
                </a:tc>
              </a:tr>
              <a:tr h="263933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Bookkeeping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44" marR="8444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$                                  7.50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44" marR="8444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 $                          7.50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44" marR="8444" marT="7620" marB="0" anchor="b"/>
                </a:tc>
              </a:tr>
              <a:tr h="263933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IT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44" marR="8444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 $                                  2.00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44" marR="8444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$                               -  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44" marR="8444" marT="7620" marB="0" anchor="b"/>
                </a:tc>
              </a:tr>
              <a:tr h="263933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Asset Mgmt Fee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44" marR="8444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 $                                10.00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44" marR="8444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 $                               -  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44" marR="8444" marT="7620" marB="0" anchor="b"/>
                </a:tc>
              </a:tr>
              <a:tr h="263933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Capital Fund Fee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44" marR="8444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$                                15.00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44" marR="8444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 $                               -  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44" marR="8444" marT="7620" marB="0" anchor="b"/>
                </a:tc>
              </a:tr>
              <a:tr h="17006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Cash Flow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44" marR="8444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44" marR="8444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 $                        20.00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44" marR="8444" marT="7620" marB="0" anchor="b"/>
                </a:tc>
              </a:tr>
              <a:tr h="263933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Monthly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44" marR="8444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$                                79.50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44" marR="8444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$                        72.50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44" marR="8444" marT="7620" marB="0" anchor="b"/>
                </a:tc>
              </a:tr>
              <a:tr h="263933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Annual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44" marR="8444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$                        95,400.00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44" marR="8444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$                87,000.00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44" marR="8444" marT="7620" marB="0" anchor="b"/>
                </a:tc>
              </a:tr>
              <a:tr h="17006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Annual difference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44" marR="8444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44" marR="8444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$                 (8,400.00)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44" marR="8444" marT="7620" marB="0" anchor="b"/>
                </a:tc>
              </a:tr>
              <a:tr h="17006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15 year difference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44" marR="8444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44" marR="8444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$            (126,000.00)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44" marR="8444" marT="7620" marB="0" anchor="b"/>
                </a:tc>
              </a:tr>
              <a:tr h="17006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44" marR="8444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44" marR="8444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44" marR="8444" marT="7620" marB="0" anchor="b"/>
                </a:tc>
              </a:tr>
              <a:tr h="17006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Developer Fee (15% of $12M)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44" marR="8444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44" marR="8444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$           1,800,000.00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44" marR="8444" marT="7620" marB="0" anchor="b"/>
                </a:tc>
              </a:tr>
              <a:tr h="33274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Payment on PHA financing ($10k annually)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44" marR="8444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44" marR="8444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$              150,000.00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44" marR="8444" marT="7620" marB="0" anchor="b"/>
                </a:tc>
              </a:tr>
              <a:tr h="17006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44" marR="8444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44" marR="8444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$           1,950,000.00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44" marR="8444" marT="7620" marB="0" anchor="b"/>
                </a:tc>
              </a:tr>
              <a:tr h="17006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44" marR="8444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44" marR="8444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44" marR="8444" marT="7620" marB="0" anchor="b"/>
                </a:tc>
              </a:tr>
              <a:tr h="33274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Net unrestricted funds to the PHA over 15 years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44" marR="8444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44" marR="8444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$           1,824,000.00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44" marR="8444" marT="7620" marB="0" anchor="b"/>
                </a:tc>
              </a:tr>
              <a:tr h="17006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44" marR="8444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44" marR="8444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44" marR="8444" marT="7620" marB="0" anchor="b"/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Comparison of PHA fees ACC </a:t>
            </a:r>
            <a:r>
              <a:rPr lang="en-US" dirty="0" err="1" smtClean="0"/>
              <a:t>vs</a:t>
            </a:r>
            <a:r>
              <a:rPr lang="en-US" dirty="0" smtClean="0"/>
              <a:t> RAD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90121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8200" y="1219200"/>
            <a:ext cx="8153400" cy="5234136"/>
          </a:xfrm>
        </p:spPr>
        <p:txBody>
          <a:bodyPr/>
          <a:lstStyle/>
          <a:p>
            <a:r>
              <a:rPr lang="en-US" dirty="0" smtClean="0"/>
              <a:t>Each development stands on its own</a:t>
            </a:r>
          </a:p>
          <a:p>
            <a:r>
              <a:rPr lang="en-US" dirty="0" smtClean="0"/>
              <a:t>PHAs have the tools of other affordable housing developers</a:t>
            </a:r>
          </a:p>
          <a:p>
            <a:r>
              <a:rPr lang="en-US" dirty="0" smtClean="0"/>
              <a:t>Property Managers can be empowered to manage their own operating budgets with their own replacement reserves</a:t>
            </a:r>
          </a:p>
          <a:p>
            <a:r>
              <a:rPr lang="en-US" dirty="0" smtClean="0"/>
              <a:t>Significantly more private leverage </a:t>
            </a:r>
          </a:p>
          <a:p>
            <a:r>
              <a:rPr lang="en-US" dirty="0" smtClean="0"/>
              <a:t>Properly structured projects generate unrestricted cash from cash flow, developer fees and loan payments </a:t>
            </a:r>
          </a:p>
          <a:p>
            <a:r>
              <a:rPr lang="en-US" dirty="0" smtClean="0"/>
              <a:t>Funding is more predictable</a:t>
            </a:r>
          </a:p>
          <a:p>
            <a:r>
              <a:rPr lang="en-US" dirty="0" smtClean="0"/>
              <a:t>RAD units:</a:t>
            </a:r>
          </a:p>
          <a:p>
            <a:pPr lvl="1"/>
            <a:r>
              <a:rPr lang="en-US" dirty="0" smtClean="0"/>
              <a:t>Require no Annual Plan</a:t>
            </a:r>
          </a:p>
          <a:p>
            <a:pPr lvl="1"/>
            <a:r>
              <a:rPr lang="en-US" dirty="0" smtClean="0"/>
              <a:t>Are not in PIC</a:t>
            </a:r>
          </a:p>
          <a:p>
            <a:r>
              <a:rPr lang="en-US" dirty="0" smtClean="0"/>
              <a:t>Staff follow one set of requirements – either PBV or PBRA</a:t>
            </a:r>
          </a:p>
          <a:p>
            <a:r>
              <a:rPr lang="en-US" dirty="0" smtClean="0"/>
              <a:t>Site based waiting lists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Internal considerations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2/2/2012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13CD2CD-A2E9-4357-9628-94978E155FE3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60733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/>
          <p:nvPr>
            <p:extLst>
              <p:ext uri="{D42A27DB-BD31-4B8C-83A1-F6EECF244321}">
                <p14:modId xmlns:p14="http://schemas.microsoft.com/office/powerpoint/2010/main" val="1083327403"/>
              </p:ext>
            </p:extLst>
          </p:nvPr>
        </p:nvGraphicFramePr>
        <p:xfrm>
          <a:off x="683568" y="980728"/>
          <a:ext cx="6984776" cy="56429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584" y="231304"/>
            <a:ext cx="8077200" cy="533400"/>
          </a:xfrm>
        </p:spPr>
        <p:txBody>
          <a:bodyPr/>
          <a:lstStyle/>
          <a:p>
            <a:r>
              <a:rPr lang="en-US" sz="2800" dirty="0" smtClean="0">
                <a:latin typeface="Cambria" pitchFamily="18" charset="0"/>
              </a:rPr>
              <a:t>This is rad</a:t>
            </a:r>
            <a:endParaRPr lang="en-US" sz="2800" dirty="0">
              <a:latin typeface="Cambria" pitchFamily="18" charset="0"/>
            </a:endParaRPr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13CD2CD-A2E9-4357-9628-94978E155FE3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339752" y="6525344"/>
            <a:ext cx="1296144" cy="288032"/>
          </a:xfrm>
          <a:prstGeom prst="rect">
            <a:avLst/>
          </a:prstGeom>
        </p:spPr>
        <p:txBody>
          <a:bodyPr vert="horz" wrap="square" rtlCol="0" anchor="ctr">
            <a:noAutofit/>
          </a:bodyPr>
          <a:lstStyle/>
          <a:p>
            <a:pPr algn="ctr">
              <a:spcBef>
                <a:spcPct val="0"/>
              </a:spcBef>
            </a:pPr>
            <a:r>
              <a:rPr lang="en-US" sz="1400" dirty="0" smtClean="0">
                <a:latin typeface="Calibri" pitchFamily="34" charset="0"/>
                <a:cs typeface="Arial" pitchFamily="34" charset="0"/>
              </a:rPr>
              <a:t>ACC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364088" y="6525344"/>
            <a:ext cx="1368152" cy="288032"/>
          </a:xfrm>
          <a:prstGeom prst="rect">
            <a:avLst/>
          </a:prstGeom>
        </p:spPr>
        <p:txBody>
          <a:bodyPr vert="horz" wrap="square" rtlCol="0" anchor="ctr">
            <a:noAutofit/>
          </a:bodyPr>
          <a:lstStyle/>
          <a:p>
            <a:pPr algn="ctr">
              <a:spcBef>
                <a:spcPct val="0"/>
              </a:spcBef>
            </a:pPr>
            <a:r>
              <a:rPr lang="en-US" sz="1400" dirty="0" smtClean="0">
                <a:latin typeface="Calibri" pitchFamily="34" charset="0"/>
                <a:cs typeface="Arial" pitchFamily="34" charset="0"/>
              </a:rPr>
              <a:t>Section 8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524328" y="3068960"/>
            <a:ext cx="1512168" cy="1872208"/>
          </a:xfrm>
          <a:prstGeom prst="rect">
            <a:avLst/>
          </a:prstGeom>
          <a:ln w="38100">
            <a:solidFill>
              <a:srgbClr val="21245A"/>
            </a:solidFill>
          </a:ln>
        </p:spPr>
        <p:txBody>
          <a:bodyPr vert="horz" wrap="square" rtlCol="0" anchor="ctr">
            <a:noAutofit/>
          </a:bodyPr>
          <a:lstStyle/>
          <a:p>
            <a:pPr algn="ctr">
              <a:spcBef>
                <a:spcPct val="0"/>
              </a:spcBef>
            </a:pPr>
            <a:r>
              <a:rPr lang="en-US" sz="1600" dirty="0" smtClean="0">
                <a:latin typeface="Calibri" pitchFamily="34" charset="0"/>
              </a:rPr>
              <a:t>At closing, funding is converted to a Section 8 contract rent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Simple, start with basic pro forma </a:t>
            </a:r>
            <a:r>
              <a:rPr lang="en-US" dirty="0" smtClean="0">
                <a:hlinkClick r:id="rId2"/>
              </a:rPr>
              <a:t>www.hud.gov/rad</a:t>
            </a:r>
            <a:endParaRPr lang="en-US" dirty="0" smtClean="0"/>
          </a:p>
          <a:p>
            <a:r>
              <a:rPr lang="en-US" dirty="0" smtClean="0"/>
              <a:t>Application</a:t>
            </a:r>
          </a:p>
          <a:p>
            <a:pPr lvl="1"/>
            <a:r>
              <a:rPr lang="en-US" dirty="0" smtClean="0"/>
              <a:t>Two resident meetings</a:t>
            </a:r>
          </a:p>
          <a:p>
            <a:pPr lvl="1"/>
            <a:r>
              <a:rPr lang="en-US" dirty="0" smtClean="0"/>
              <a:t>Board meeting and approval</a:t>
            </a:r>
          </a:p>
          <a:p>
            <a:pPr lvl="1"/>
            <a:r>
              <a:rPr lang="en-US" dirty="0" smtClean="0"/>
              <a:t>Financing letters</a:t>
            </a:r>
          </a:p>
          <a:p>
            <a:pPr lvl="2"/>
            <a:r>
              <a:rPr lang="en-US" dirty="0" smtClean="0"/>
              <a:t>Lender</a:t>
            </a:r>
          </a:p>
          <a:p>
            <a:pPr lvl="2"/>
            <a:r>
              <a:rPr lang="en-US" dirty="0" smtClean="0"/>
              <a:t>Investor</a:t>
            </a:r>
          </a:p>
          <a:p>
            <a:pPr lvl="1"/>
            <a:r>
              <a:rPr lang="en-US" dirty="0" smtClean="0"/>
              <a:t>If  9% credit, letter from HFA or self-scoring</a:t>
            </a:r>
          </a:p>
          <a:p>
            <a:pPr lvl="1"/>
            <a:r>
              <a:rPr lang="en-US" dirty="0" smtClean="0"/>
              <a:t>Choice Mobility:  Letter for PBRA; ability to administer for PBV</a:t>
            </a:r>
          </a:p>
          <a:p>
            <a:pPr lvl="1"/>
            <a:r>
              <a:rPr lang="en-US" dirty="0" smtClean="0"/>
              <a:t>If converting a project that is currently mixed-finance, need signatures of all parties</a:t>
            </a:r>
          </a:p>
          <a:p>
            <a:pPr lvl="1"/>
            <a:r>
              <a:rPr lang="en-US" dirty="0" smtClean="0"/>
              <a:t>Fix “Fatal Error” issues</a:t>
            </a:r>
          </a:p>
          <a:p>
            <a:r>
              <a:rPr lang="en-US" dirty="0" smtClean="0"/>
              <a:t>CHAP Award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application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2/2/2012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13CD2CD-A2E9-4357-9628-94978E155FE3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22825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8200" y="1219200"/>
            <a:ext cx="8153400" cy="5234136"/>
          </a:xfrm>
        </p:spPr>
        <p:txBody>
          <a:bodyPr/>
          <a:lstStyle/>
          <a:p>
            <a:r>
              <a:rPr lang="en-US" dirty="0" smtClean="0"/>
              <a:t>Post CHAP</a:t>
            </a:r>
          </a:p>
          <a:p>
            <a:pPr lvl="1"/>
            <a:r>
              <a:rPr lang="en-US" dirty="0" smtClean="0"/>
              <a:t>DAY 1:  CHAP Issued; Transaction Manager assigned</a:t>
            </a:r>
          </a:p>
          <a:p>
            <a:pPr lvl="1"/>
            <a:r>
              <a:rPr lang="en-US" dirty="0" smtClean="0"/>
              <a:t>DAY 30:  Information on Development Team</a:t>
            </a:r>
          </a:p>
          <a:p>
            <a:pPr lvl="1"/>
            <a:r>
              <a:rPr lang="en-US" dirty="0" smtClean="0"/>
              <a:t>(“One Round” allowance for LIHTC; schedule subject to oversight by TM)</a:t>
            </a:r>
          </a:p>
          <a:p>
            <a:pPr lvl="1"/>
            <a:r>
              <a:rPr lang="en-US" dirty="0" smtClean="0"/>
              <a:t>DAY 60:  Firm Financing Letters</a:t>
            </a:r>
          </a:p>
          <a:p>
            <a:pPr lvl="1"/>
            <a:r>
              <a:rPr lang="en-US" dirty="0" smtClean="0"/>
              <a:t>DAY 180:  Submit Financing Plan</a:t>
            </a:r>
          </a:p>
          <a:p>
            <a:pPr lvl="1"/>
            <a:r>
              <a:rPr lang="en-US" dirty="0" smtClean="0"/>
              <a:t>DAY 360:  Closing and Conversion; Section 8 begins to fund</a:t>
            </a:r>
          </a:p>
          <a:p>
            <a:pPr marL="6350" indent="0">
              <a:buNone/>
            </a:pPr>
            <a:r>
              <a:rPr lang="en-US" dirty="0" smtClean="0"/>
              <a:t>Post Conversion</a:t>
            </a:r>
          </a:p>
          <a:p>
            <a:pPr lvl="1"/>
            <a:r>
              <a:rPr lang="en-US" dirty="0" smtClean="0"/>
              <a:t>Temporary Relocation (if necessary)</a:t>
            </a:r>
          </a:p>
          <a:p>
            <a:pPr lvl="1"/>
            <a:r>
              <a:rPr lang="en-US" dirty="0" smtClean="0"/>
              <a:t>Demolition (as necessary; no Section 18 approval required)</a:t>
            </a:r>
          </a:p>
          <a:p>
            <a:pPr lvl="1"/>
            <a:r>
              <a:rPr lang="en-US" dirty="0" smtClean="0"/>
              <a:t>Rehabilitation or New Construction</a:t>
            </a:r>
          </a:p>
          <a:p>
            <a:pPr lvl="1"/>
            <a:r>
              <a:rPr lang="en-US" dirty="0" smtClean="0"/>
              <a:t>Re-occupancy</a:t>
            </a:r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Closing process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2/2/2012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13CD2CD-A2E9-4357-9628-94978E155FE3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068496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RAD Capital Marketplace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13CD2CD-A2E9-4357-9628-94978E155FE3}" type="slidenum">
              <a:rPr lang="en-US" smtClean="0"/>
              <a:pPr/>
              <a:t>32</a:t>
            </a:fld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 t="11917" b="3209"/>
          <a:stretch>
            <a:fillRect/>
          </a:stretch>
        </p:blipFill>
        <p:spPr bwMode="auto">
          <a:xfrm>
            <a:off x="920267" y="1484784"/>
            <a:ext cx="7918515" cy="5040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683568" y="980728"/>
            <a:ext cx="8460432" cy="553616"/>
          </a:xfrm>
        </p:spPr>
        <p:txBody>
          <a:bodyPr/>
          <a:lstStyle/>
          <a:p>
            <a:pPr algn="ctr">
              <a:buNone/>
            </a:pPr>
            <a:r>
              <a:rPr lang="en-US" dirty="0" smtClean="0">
                <a:hlinkClick r:id="rId3"/>
              </a:rPr>
              <a:t>www.radcapitalmarketplace.com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71600" y="1219200"/>
            <a:ext cx="7632848" cy="5162128"/>
          </a:xfrm>
        </p:spPr>
        <p:txBody>
          <a:bodyPr/>
          <a:lstStyle/>
          <a:p>
            <a:pPr algn="ctr">
              <a:buNone/>
            </a:pPr>
            <a:endParaRPr lang="en-US" sz="4400" dirty="0" smtClean="0"/>
          </a:p>
          <a:p>
            <a:pPr algn="ctr">
              <a:buNone/>
            </a:pPr>
            <a:r>
              <a:rPr lang="en-US" sz="3200" b="0" dirty="0" smtClean="0">
                <a:solidFill>
                  <a:schemeClr val="tx1"/>
                </a:solidFill>
              </a:rPr>
              <a:t>RAD Notice, application materials, and additional resources can be found at</a:t>
            </a:r>
          </a:p>
          <a:p>
            <a:pPr algn="ctr">
              <a:buNone/>
            </a:pPr>
            <a:endParaRPr lang="en-US" sz="3200" b="0" dirty="0" smtClean="0"/>
          </a:p>
          <a:p>
            <a:pPr algn="ctr">
              <a:buNone/>
            </a:pPr>
            <a:r>
              <a:rPr lang="en-US" sz="6000" b="0" dirty="0" smtClean="0">
                <a:hlinkClick r:id="rId2"/>
              </a:rPr>
              <a:t>www.hud.gov/rad</a:t>
            </a:r>
            <a:r>
              <a:rPr lang="en-US" sz="6000" b="0" dirty="0" smtClean="0"/>
              <a:t>  </a:t>
            </a:r>
          </a:p>
          <a:p>
            <a:pPr algn="ctr">
              <a:buNone/>
            </a:pPr>
            <a:endParaRPr lang="en-US" sz="6000" b="0" dirty="0" smtClean="0"/>
          </a:p>
          <a:p>
            <a:pPr algn="ctr">
              <a:buNone/>
            </a:pPr>
            <a:r>
              <a:rPr lang="en-US" sz="3200" b="0" dirty="0" smtClean="0">
                <a:solidFill>
                  <a:schemeClr val="tx1"/>
                </a:solidFill>
              </a:rPr>
              <a:t>Email questions to </a:t>
            </a:r>
            <a:r>
              <a:rPr lang="en-US" sz="3200" b="0" u="sng" dirty="0" smtClean="0">
                <a:solidFill>
                  <a:schemeClr val="tx1"/>
                </a:solidFill>
              </a:rPr>
              <a:t>r</a:t>
            </a:r>
            <a:r>
              <a:rPr lang="en-US" sz="3200" b="0" u="sng" dirty="0" smtClean="0"/>
              <a:t>adresource.net</a:t>
            </a:r>
          </a:p>
          <a:p>
            <a:pPr algn="ctr">
              <a:buNone/>
            </a:pPr>
            <a:endParaRPr lang="en-US" sz="6000" b="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38200" y="231304"/>
            <a:ext cx="8077200" cy="533400"/>
          </a:xfrm>
        </p:spPr>
        <p:txBody>
          <a:bodyPr/>
          <a:lstStyle/>
          <a:p>
            <a:r>
              <a:rPr lang="en-US" dirty="0" smtClean="0"/>
              <a:t>RAD Web Page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13CD2CD-A2E9-4357-9628-94978E155FE3}" type="slidenum">
              <a:rPr lang="en-US" smtClean="0"/>
              <a:pPr/>
              <a:t>33</a:t>
            </a:fld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3000" cap="none" dirty="0" smtClean="0">
                <a:latin typeface="Cambria" charset="0"/>
              </a:rPr>
              <a:t>P</a:t>
            </a:r>
            <a:r>
              <a:rPr lang="en-US" sz="2600" cap="none" dirty="0" smtClean="0">
                <a:latin typeface="Cambria" charset="0"/>
              </a:rPr>
              <a:t>UBLIC </a:t>
            </a:r>
            <a:r>
              <a:rPr lang="en-US" sz="3000" cap="none" dirty="0" smtClean="0">
                <a:latin typeface="Cambria" charset="0"/>
              </a:rPr>
              <a:t>H</a:t>
            </a:r>
            <a:r>
              <a:rPr lang="en-US" sz="2600" cap="none" dirty="0" smtClean="0">
                <a:latin typeface="Cambria" charset="0"/>
              </a:rPr>
              <a:t>OUSING CONVERSIONS</a:t>
            </a:r>
            <a:endParaRPr lang="en-US" sz="2600" dirty="0">
              <a:ea typeface="+mj-ea"/>
              <a:cs typeface="+mj-cs"/>
            </a:endParaRPr>
          </a:p>
        </p:txBody>
      </p:sp>
      <p:graphicFrame>
        <p:nvGraphicFramePr>
          <p:cNvPr id="16414" name="Group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6929020"/>
              </p:ext>
            </p:extLst>
          </p:nvPr>
        </p:nvGraphicFramePr>
        <p:xfrm>
          <a:off x="899592" y="1223922"/>
          <a:ext cx="7704856" cy="4993958"/>
        </p:xfrm>
        <a:graphic>
          <a:graphicData uri="http://schemas.openxmlformats.org/drawingml/2006/table">
            <a:tbl>
              <a:tblPr/>
              <a:tblGrid>
                <a:gridCol w="7704856"/>
              </a:tblGrid>
              <a:tr h="346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ill Sans MT" charset="0"/>
                          <a:ea typeface="ＭＳ Ｐゴシック" charset="-128"/>
                          <a:cs typeface="ＭＳ Ｐゴシック" charset="-128"/>
                        </a:rPr>
                        <a:t>Key Provisions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46075">
                <a:tc>
                  <a:txBody>
                    <a:bodyPr/>
                    <a:lstStyle/>
                    <a:p>
                      <a:pPr marL="342900" indent="-342900" fontAlgn="base"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Pct val="85000"/>
                        <a:buFont typeface="Arial" pitchFamily="34" charset="0"/>
                        <a:buChar char="•"/>
                      </a:pPr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Calibri" charset="0"/>
                        </a:rPr>
                        <a:t>Public Housing &amp; Mod Rehab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34607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Calibri" charset="0"/>
                        </a:rPr>
                        <a:t>Convert at current funding only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31571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Calibri" charset="0"/>
                        </a:rPr>
                        <a:t>PBRA or PBV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34607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Calibri" charset="0"/>
                        </a:rPr>
                        <a:t>Cap of 60,000 units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34607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Calibri" charset="0"/>
                        </a:rPr>
                        <a:t>Choice-Mobility, with limited exemptions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60483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Calibri" charset="0"/>
                        </a:rPr>
                        <a:t>Extensive waiver authority to facilitate conversion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34607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Calibri" charset="0"/>
                        </a:rPr>
                        <a:t>First come, first served after close of initial competitive window (10/25/2012)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34607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Calibri" charset="0"/>
                        </a:rPr>
                        <a:t>All applications must be received by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latin typeface="Calibri" charset="0"/>
                        </a:rPr>
                        <a:t> </a:t>
                      </a:r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Calibri" charset="0"/>
                        </a:rPr>
                        <a:t>9/30/2015 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13CD2CD-A2E9-4357-9628-94978E155FE3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17829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60648"/>
            <a:ext cx="8077200" cy="425152"/>
          </a:xfrm>
        </p:spPr>
        <p:txBody>
          <a:bodyPr/>
          <a:lstStyle/>
          <a:p>
            <a:pPr>
              <a:defRPr/>
            </a:pPr>
            <a:r>
              <a:rPr lang="en-US" sz="2600" dirty="0" smtClean="0">
                <a:ea typeface="+mj-ea"/>
                <a:cs typeface="+mj-cs"/>
              </a:rPr>
              <a:t>PUBLIC HOUSING CONVERSIONS</a:t>
            </a:r>
            <a:br>
              <a:rPr lang="en-US" sz="2600" dirty="0" smtClean="0">
                <a:ea typeface="+mj-ea"/>
                <a:cs typeface="+mj-cs"/>
              </a:rPr>
            </a:br>
            <a:endParaRPr lang="en-US" sz="2600" dirty="0">
              <a:ea typeface="+mj-ea"/>
              <a:cs typeface="+mj-cs"/>
            </a:endParaRPr>
          </a:p>
        </p:txBody>
      </p:sp>
      <p:graphicFrame>
        <p:nvGraphicFramePr>
          <p:cNvPr id="16414" name="Group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8246061"/>
              </p:ext>
            </p:extLst>
          </p:nvPr>
        </p:nvGraphicFramePr>
        <p:xfrm>
          <a:off x="899592" y="1223922"/>
          <a:ext cx="7704856" cy="4937760"/>
        </p:xfrm>
        <a:graphic>
          <a:graphicData uri="http://schemas.openxmlformats.org/drawingml/2006/table">
            <a:tbl>
              <a:tblPr/>
              <a:tblGrid>
                <a:gridCol w="7704856"/>
              </a:tblGrid>
              <a:tr h="346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ill Sans MT" charset="0"/>
                          <a:ea typeface="ＭＳ Ｐゴシック" charset="-128"/>
                          <a:cs typeface="ＭＳ Ｐゴシック" charset="-128"/>
                        </a:rPr>
                        <a:t>RAD Contracts &amp; Post-Conversion Terms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4607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charset="0"/>
                          <a:ea typeface="ＭＳ Ｐゴシック" charset="-128"/>
                          <a:cs typeface="ＭＳ Ｐゴシック" charset="-128"/>
                        </a:rPr>
                        <a:t>Option of PBRA or PBV contracts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34607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charset="0"/>
                          <a:ea typeface="ＭＳ Ｐゴシック" charset="-128"/>
                          <a:cs typeface="ＭＳ Ｐゴシック" charset="-128"/>
                        </a:rPr>
                        <a:t>Long-term renewable use &amp; affordability restrictions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31571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Secretary shall offer &amp; the owner shall accept renewal of the contract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60483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charset="0"/>
                          <a:ea typeface="ＭＳ Ｐゴシック" charset="-128"/>
                          <a:cs typeface="ＭＳ Ｐゴシック" charset="-128"/>
                        </a:rPr>
                        <a:t>Public or non-profit ownership or control, except after foreclosure, etc., or to facilitate tax credits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34607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charset="0"/>
                          <a:ea typeface="ＭＳ Ｐゴシック" charset="-128"/>
                          <a:cs typeface="ＭＳ Ｐゴシック" charset="-128"/>
                        </a:rPr>
                        <a:t>Transfer of assistance to replacement units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34607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charset="0"/>
                          <a:ea typeface="ＭＳ Ｐゴシック" charset="-128"/>
                          <a:cs typeface="ＭＳ Ｐゴシック" charset="-128"/>
                        </a:rPr>
                        <a:t>Public Housing Section 18 Demo/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charset="0"/>
                          <a:ea typeface="ＭＳ Ｐゴシック" charset="-128"/>
                          <a:cs typeface="ＭＳ Ｐゴシック" charset="-128"/>
                        </a:rPr>
                        <a:t>Dispo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charset="0"/>
                          <a:ea typeface="ＭＳ Ｐゴシック" charset="-128"/>
                          <a:cs typeface="ＭＳ Ｐゴシック" charset="-128"/>
                        </a:rPr>
                        <a:t> application not needed for conversion of substantially all units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60483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charset="0"/>
                          <a:ea typeface="ＭＳ Ｐゴシック" charset="-128"/>
                          <a:cs typeface="ＭＳ Ｐゴシック" charset="-128"/>
                        </a:rPr>
                        <a:t>Requirements for assistance established through contracts, use agreements, regulations, 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charset="0"/>
                          <a:ea typeface="ＭＳ Ｐゴシック" charset="-128"/>
                          <a:cs typeface="ＭＳ Ｐゴシック" charset="-128"/>
                        </a:rPr>
                        <a:t>etc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34607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charset="0"/>
                          <a:ea typeface="ＭＳ Ｐゴシック" charset="-128"/>
                          <a:cs typeface="ＭＳ Ｐゴシック" charset="-128"/>
                        </a:rPr>
                        <a:t>Waiver authority for PBV, PBRA, Operating Fund, Capital Fund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34607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charset="0"/>
                          <a:ea typeface="ＭＳ Ｐゴシック" charset="-128"/>
                          <a:cs typeface="ＭＳ Ｐゴシック" charset="-128"/>
                        </a:rPr>
                        <a:t>Evaluation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13CD2CD-A2E9-4357-9628-94978E155FE3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081107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3000" cap="none" dirty="0" smtClean="0">
                <a:latin typeface="Cambria" charset="0"/>
              </a:rPr>
              <a:t>P</a:t>
            </a:r>
            <a:r>
              <a:rPr lang="en-US" sz="2600" cap="none" dirty="0" smtClean="0">
                <a:latin typeface="Cambria" charset="0"/>
              </a:rPr>
              <a:t>UBLIC </a:t>
            </a:r>
            <a:r>
              <a:rPr lang="en-US" sz="3000" cap="none" dirty="0" smtClean="0">
                <a:latin typeface="Cambria" charset="0"/>
              </a:rPr>
              <a:t>H</a:t>
            </a:r>
            <a:r>
              <a:rPr lang="en-US" sz="2600" cap="none" dirty="0" smtClean="0">
                <a:latin typeface="Cambria" charset="0"/>
              </a:rPr>
              <a:t>OUSING CONVERSIONS</a:t>
            </a:r>
            <a:br>
              <a:rPr lang="en-US" sz="2600" cap="none" dirty="0" smtClean="0">
                <a:latin typeface="Cambria" charset="0"/>
              </a:rPr>
            </a:br>
            <a:endParaRPr lang="en-US" sz="2600" dirty="0">
              <a:ea typeface="+mj-ea"/>
              <a:cs typeface="+mj-cs"/>
            </a:endParaRPr>
          </a:p>
        </p:txBody>
      </p:sp>
      <p:graphicFrame>
        <p:nvGraphicFramePr>
          <p:cNvPr id="16414" name="Group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5200114"/>
              </p:ext>
            </p:extLst>
          </p:nvPr>
        </p:nvGraphicFramePr>
        <p:xfrm>
          <a:off x="827584" y="692696"/>
          <a:ext cx="7704856" cy="5882640"/>
        </p:xfrm>
        <a:graphic>
          <a:graphicData uri="http://schemas.openxmlformats.org/drawingml/2006/table">
            <a:tbl>
              <a:tblPr/>
              <a:tblGrid>
                <a:gridCol w="7704856"/>
              </a:tblGrid>
              <a:tr h="346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ill Sans MT" charset="0"/>
                          <a:ea typeface="ＭＳ Ｐゴシック" charset="-128"/>
                          <a:cs typeface="ＭＳ Ｐゴシック" charset="-128"/>
                        </a:rPr>
                        <a:t>Resident Provisions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46075">
                <a:tc>
                  <a:txBody>
                    <a:bodyPr/>
                    <a:lstStyle/>
                    <a:p>
                      <a:pPr marL="0" marR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Pct val="85000"/>
                        <a:buFont typeface="Arial" pitchFamily="34" charset="0"/>
                        <a:buNone/>
                        <a:tabLst/>
                        <a:defRPr/>
                      </a:pPr>
                      <a:endParaRPr lang="en-US" sz="800" b="1" dirty="0" smtClean="0">
                        <a:solidFill>
                          <a:srgbClr val="21245A"/>
                        </a:solidFill>
                        <a:latin typeface="Calibri" pitchFamily="34" charset="0"/>
                      </a:endParaRPr>
                    </a:p>
                    <a:p>
                      <a:pPr marL="0" marR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Pct val="85000"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solidFill>
                            <a:srgbClr val="21245A"/>
                          </a:solidFill>
                          <a:latin typeface="Calibri" pitchFamily="34" charset="0"/>
                        </a:rPr>
                        <a:t>No Re-Screening of Residents at Conversion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346075">
                <a:tc>
                  <a:txBody>
                    <a:bodyPr/>
                    <a:lstStyle/>
                    <a:p>
                      <a:pPr marL="173038" indent="-173038">
                        <a:spcAft>
                          <a:spcPts val="600"/>
                        </a:spcAft>
                        <a:buSzPct val="85000"/>
                      </a:pPr>
                      <a:r>
                        <a:rPr lang="en-US" sz="2000" b="1" dirty="0" smtClean="0">
                          <a:solidFill>
                            <a:srgbClr val="21245A"/>
                          </a:solidFill>
                          <a:latin typeface="Calibri" pitchFamily="34" charset="0"/>
                        </a:rPr>
                        <a:t>One-for-One Replacement</a:t>
                      </a:r>
                    </a:p>
                    <a:p>
                      <a:pPr marL="400050" indent="-342900">
                        <a:spcAft>
                          <a:spcPts val="1800"/>
                        </a:spcAft>
                        <a:buSzPct val="100000"/>
                        <a:buFont typeface="Arial" pitchFamily="34" charset="0"/>
                        <a:buChar char="•"/>
                      </a:pPr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Must convert all or substantially all units in covered project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315710">
                <a:tc>
                  <a:txBody>
                    <a:bodyPr/>
                    <a:lstStyle/>
                    <a:p>
                      <a:pPr marL="173038" indent="-173038">
                        <a:spcAft>
                          <a:spcPts val="600"/>
                        </a:spcAft>
                        <a:buSzPct val="85000"/>
                      </a:pPr>
                      <a:r>
                        <a:rPr lang="en-US" sz="2000" b="1" dirty="0" smtClean="0">
                          <a:solidFill>
                            <a:srgbClr val="21245A"/>
                          </a:solidFill>
                          <a:latin typeface="Calibri" pitchFamily="34" charset="0"/>
                        </a:rPr>
                        <a:t>Family Self Sufficiency</a:t>
                      </a:r>
                    </a:p>
                    <a:p>
                      <a:pPr marL="400050" indent="-342900">
                        <a:spcAft>
                          <a:spcPts val="1800"/>
                        </a:spcAft>
                        <a:buSzPct val="100000"/>
                        <a:buFont typeface="Arial" pitchFamily="34" charset="0"/>
                        <a:buChar char="•"/>
                      </a:pPr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Current FSS participants continue in program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346075">
                <a:tc>
                  <a:txBody>
                    <a:bodyPr/>
                    <a:lstStyle/>
                    <a:p>
                      <a:pPr marL="173038" indent="-173038">
                        <a:spcAft>
                          <a:spcPts val="600"/>
                        </a:spcAft>
                        <a:buSzPct val="85000"/>
                      </a:pPr>
                      <a:r>
                        <a:rPr lang="en-US" sz="2000" b="1" dirty="0" smtClean="0">
                          <a:solidFill>
                            <a:srgbClr val="21245A"/>
                          </a:solidFill>
                          <a:latin typeface="Calibri" pitchFamily="34" charset="0"/>
                        </a:rPr>
                        <a:t>Resident Participation &amp; Funding</a:t>
                      </a:r>
                    </a:p>
                    <a:p>
                      <a:pPr marL="400050" indent="-342900">
                        <a:spcAft>
                          <a:spcPts val="600"/>
                        </a:spcAft>
                        <a:buSzPct val="100000"/>
                        <a:buFont typeface="Arial" pitchFamily="34" charset="0"/>
                        <a:buChar char="•"/>
                      </a:pPr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PHA must recognize legitimate tenant organizations</a:t>
                      </a:r>
                    </a:p>
                    <a:p>
                      <a:pPr marL="400050" indent="-342900">
                        <a:spcAft>
                          <a:spcPts val="1800"/>
                        </a:spcAft>
                        <a:buSzPct val="100000"/>
                        <a:buFont typeface="Arial" pitchFamily="34" charset="0"/>
                        <a:buChar char="•"/>
                      </a:pPr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PHA must provide $25 per occupied unit annually for resident participation ($15 per occupied unit &gt; legitimate tenant organization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346075">
                <a:tc>
                  <a:txBody>
                    <a:bodyPr/>
                    <a:lstStyle/>
                    <a:p>
                      <a:pPr marL="173038" indent="-173038">
                        <a:spcAft>
                          <a:spcPts val="600"/>
                        </a:spcAft>
                        <a:buSzPct val="85000"/>
                      </a:pPr>
                      <a:r>
                        <a:rPr lang="en-US" sz="2000" b="1" dirty="0" smtClean="0">
                          <a:solidFill>
                            <a:srgbClr val="21245A"/>
                          </a:solidFill>
                          <a:latin typeface="Calibri" pitchFamily="34" charset="0"/>
                        </a:rPr>
                        <a:t>Resident Procedural Rights</a:t>
                      </a:r>
                    </a:p>
                    <a:p>
                      <a:pPr marL="400050" indent="-342900">
                        <a:spcAft>
                          <a:spcPts val="0"/>
                        </a:spcAft>
                        <a:buSzPct val="100000"/>
                        <a:buFont typeface="Arial" pitchFamily="34" charset="0"/>
                        <a:buChar char="•"/>
                      </a:pPr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Consistent with Section 6 of the 1937 Housing Act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604838">
                <a:tc>
                  <a:txBody>
                    <a:bodyPr/>
                    <a:lstStyle/>
                    <a:p>
                      <a:pPr marL="342900" indent="-342900">
                        <a:buFont typeface="Arial" pitchFamily="34" charset="0"/>
                        <a:buChar char="•"/>
                      </a:pPr>
                      <a:r>
                        <a:rPr lang="en-US" sz="20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Resident</a:t>
                      </a:r>
                      <a:r>
                        <a:rPr lang="en-US" sz="2000" b="1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 Relocation</a:t>
                      </a:r>
                    </a:p>
                    <a:p>
                      <a:pPr marL="342900" indent="-342900">
                        <a:buFont typeface="Arial" pitchFamily="34" charset="0"/>
                        <a:buChar char="•"/>
                      </a:pPr>
                      <a:r>
                        <a:rPr lang="en-US" sz="1600" b="1" dirty="0" smtClean="0"/>
                        <a:t>Consistent with Uniform</a:t>
                      </a:r>
                      <a:r>
                        <a:rPr lang="en-US" sz="1600" b="1" baseline="0" dirty="0" smtClean="0"/>
                        <a:t> Relocation Act</a:t>
                      </a:r>
                      <a:endParaRPr lang="en-US" sz="1600" b="1" dirty="0"/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342900" indent="-342900">
                        <a:buFont typeface="Arial" pitchFamily="34" charset="0"/>
                        <a:buChar char="•"/>
                      </a:pPr>
                      <a:endParaRPr lang="en-US" sz="2000" b="1" dirty="0"/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13CD2CD-A2E9-4357-9628-94978E155FE3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990915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Initial Public Housing Awards</a:t>
            </a:r>
            <a:br>
              <a:rPr lang="en-US" dirty="0" smtClean="0"/>
            </a:br>
            <a:endParaRPr lang="en-US" dirty="0" smtClean="0"/>
          </a:p>
          <a:p>
            <a:pPr lvl="1"/>
            <a:r>
              <a:rPr lang="en-US" dirty="0" smtClean="0"/>
              <a:t>Total applications:  113</a:t>
            </a:r>
          </a:p>
          <a:p>
            <a:pPr lvl="1"/>
            <a:r>
              <a:rPr lang="en-US" dirty="0" smtClean="0"/>
              <a:t>Total awarded public housing projects:  110</a:t>
            </a:r>
          </a:p>
          <a:p>
            <a:pPr lvl="1"/>
            <a:r>
              <a:rPr lang="en-US" dirty="0" smtClean="0"/>
              <a:t>Total awarded PHAs:  68</a:t>
            </a:r>
          </a:p>
          <a:p>
            <a:pPr lvl="1"/>
            <a:r>
              <a:rPr lang="en-US" dirty="0" smtClean="0"/>
              <a:t>Total awarded Public Housing Units:  11,910</a:t>
            </a:r>
          </a:p>
          <a:p>
            <a:pPr lvl="1"/>
            <a:endParaRPr lang="en-US" dirty="0"/>
          </a:p>
          <a:p>
            <a:r>
              <a:rPr lang="en-US" dirty="0" smtClean="0"/>
              <a:t>PHA Size*</a:t>
            </a:r>
          </a:p>
          <a:p>
            <a:endParaRPr lang="en-US" dirty="0"/>
          </a:p>
          <a:p>
            <a:pPr lvl="1"/>
            <a:r>
              <a:rPr lang="en-US" dirty="0" smtClean="0"/>
              <a:t>32% Small (&lt;250 Units in Inventory)</a:t>
            </a:r>
          </a:p>
          <a:p>
            <a:pPr lvl="1"/>
            <a:r>
              <a:rPr lang="en-US" dirty="0" smtClean="0"/>
              <a:t>52% Medium (251-1,249 Units in Inventory)</a:t>
            </a:r>
          </a:p>
          <a:p>
            <a:pPr lvl="1"/>
            <a:r>
              <a:rPr lang="en-US" dirty="0" smtClean="0"/>
              <a:t>16% Large (1,250+ Units in Inventory)</a:t>
            </a:r>
          </a:p>
          <a:p>
            <a:pPr lvl="1"/>
            <a:endParaRPr lang="en-US" dirty="0"/>
          </a:p>
          <a:p>
            <a:pPr lvl="1"/>
            <a:r>
              <a:rPr lang="en-US" sz="2000" dirty="0" smtClean="0"/>
              <a:t>*Based on 68 awarded PHAs</a:t>
            </a:r>
            <a:endParaRPr lang="en-US" sz="2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27584" y="188640"/>
            <a:ext cx="8077200" cy="533400"/>
          </a:xfrm>
        </p:spPr>
        <p:txBody>
          <a:bodyPr/>
          <a:lstStyle/>
          <a:p>
            <a:r>
              <a:rPr lang="en-US" dirty="0" smtClean="0"/>
              <a:t>results of the competitive round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2/2/2012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13CD2CD-A2E9-4357-9628-94978E155FE3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713103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8200" y="1219200"/>
            <a:ext cx="8153400" cy="4586064"/>
          </a:xfrm>
        </p:spPr>
        <p:txBody>
          <a:bodyPr/>
          <a:lstStyle/>
          <a:p>
            <a:r>
              <a:rPr lang="en-US" sz="2000" dirty="0" smtClean="0"/>
              <a:t>Geographic Distribution:  </a:t>
            </a:r>
          </a:p>
          <a:p>
            <a:pPr lvl="1"/>
            <a:r>
              <a:rPr lang="en-US" sz="2000" dirty="0" smtClean="0"/>
              <a:t>Received applications in all four geographic areas and all sizes of PHAs in those areas</a:t>
            </a:r>
          </a:p>
          <a:p>
            <a:pPr lvl="1"/>
            <a:r>
              <a:rPr lang="en-US" sz="2000" dirty="0" smtClean="0"/>
              <a:t>Largest # of awards in the South:  63 awards for 7,645 Units</a:t>
            </a:r>
          </a:p>
          <a:p>
            <a:endParaRPr lang="en-US" sz="2000" dirty="0"/>
          </a:p>
          <a:p>
            <a:r>
              <a:rPr lang="en-US" sz="2000" dirty="0" smtClean="0"/>
              <a:t>Capital Needs</a:t>
            </a:r>
          </a:p>
          <a:p>
            <a:pPr lvl="1"/>
            <a:endParaRPr lang="en-US" sz="2000" dirty="0"/>
          </a:p>
          <a:p>
            <a:pPr lvl="1"/>
            <a:r>
              <a:rPr lang="en-US" sz="2000" dirty="0" smtClean="0"/>
              <a:t>22% New Construction</a:t>
            </a:r>
          </a:p>
          <a:p>
            <a:pPr lvl="1"/>
            <a:endParaRPr lang="en-US" sz="2000" dirty="0" smtClean="0"/>
          </a:p>
          <a:p>
            <a:pPr lvl="1"/>
            <a:r>
              <a:rPr lang="en-US" sz="2000" dirty="0" smtClean="0"/>
              <a:t>78% Rehab</a:t>
            </a:r>
          </a:p>
          <a:p>
            <a:pPr lvl="2"/>
            <a:r>
              <a:rPr lang="en-US" sz="2000" dirty="0" smtClean="0"/>
              <a:t>24% proposed Greater than $50k in Rehab</a:t>
            </a:r>
          </a:p>
          <a:p>
            <a:pPr lvl="2"/>
            <a:r>
              <a:rPr lang="en-US" sz="2000" dirty="0" smtClean="0"/>
              <a:t>23% proposed $30K to $50K in Rehab</a:t>
            </a:r>
          </a:p>
          <a:p>
            <a:pPr lvl="2"/>
            <a:r>
              <a:rPr lang="en-US" sz="2000" dirty="0" smtClean="0"/>
              <a:t>21% proposed $10K to $30K in Rehab</a:t>
            </a:r>
          </a:p>
          <a:p>
            <a:pPr lvl="2"/>
            <a:r>
              <a:rPr lang="en-US" sz="2000" dirty="0" smtClean="0"/>
              <a:t>32% proposed Less than $10K in Rehab</a:t>
            </a:r>
          </a:p>
          <a:p>
            <a:pPr lvl="2"/>
            <a:endParaRPr lang="en-US" sz="2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 of the competitive round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2/2/2012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13CD2CD-A2E9-4357-9628-94978E155FE3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045305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8200" y="1219200"/>
            <a:ext cx="8153400" cy="4010000"/>
          </a:xfrm>
        </p:spPr>
        <p:txBody>
          <a:bodyPr/>
          <a:lstStyle/>
          <a:p>
            <a:r>
              <a:rPr lang="en-US" dirty="0" smtClean="0"/>
              <a:t>Type of Section 8 subsidy (by project)</a:t>
            </a:r>
          </a:p>
          <a:p>
            <a:pPr lvl="1"/>
            <a:r>
              <a:rPr lang="en-US" dirty="0" smtClean="0"/>
              <a:t>54% Project Based Vouchers (PBV)</a:t>
            </a:r>
          </a:p>
          <a:p>
            <a:pPr lvl="1"/>
            <a:r>
              <a:rPr lang="en-US" dirty="0" smtClean="0"/>
              <a:t>46% Project Based Rental Assistance (PBRA)</a:t>
            </a:r>
          </a:p>
          <a:p>
            <a:pPr lvl="1"/>
            <a:endParaRPr lang="en-US" dirty="0"/>
          </a:p>
          <a:p>
            <a:r>
              <a:rPr lang="en-US" dirty="0" smtClean="0"/>
              <a:t>Type of Section 8 subsidy (by Unit)</a:t>
            </a:r>
          </a:p>
          <a:p>
            <a:pPr lvl="1"/>
            <a:r>
              <a:rPr lang="en-US" dirty="0" smtClean="0"/>
              <a:t>44% Project Based Vouchers (PBV)</a:t>
            </a:r>
          </a:p>
          <a:p>
            <a:pPr lvl="1"/>
            <a:r>
              <a:rPr lang="en-US" dirty="0" smtClean="0"/>
              <a:t>56% Project Based Rental Assistance (PBRA)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 of the competitive round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2/2/2012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13CD2CD-A2E9-4357-9628-94978E155FE3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04079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>
    <a:txDef>
      <a:spPr/>
      <a:bodyPr vert="horz" anchor="ctr">
        <a:noAutofit/>
      </a:bodyPr>
      <a:lstStyle>
        <a:defPPr>
          <a:spcBef>
            <a:spcPct val="0"/>
          </a:spcBef>
          <a:defRPr sz="2400" b="1" dirty="0" smtClean="0">
            <a:solidFill>
              <a:srgbClr val="8E736A">
                <a:lumMod val="75000"/>
              </a:srgbClr>
            </a:solidFill>
            <a:latin typeface="Franklin Gothic Medium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21045</TotalTime>
  <Words>2039</Words>
  <Application>Microsoft Office PowerPoint</Application>
  <PresentationFormat>On-screen Show (4:3)</PresentationFormat>
  <Paragraphs>462</Paragraphs>
  <Slides>33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TRA</vt:lpstr>
      <vt:lpstr>PowerPoint Presentation</vt:lpstr>
      <vt:lpstr>RAD Workshop</vt:lpstr>
      <vt:lpstr>This is rad</vt:lpstr>
      <vt:lpstr>PUBLIC HOUSING CONVERSIONS</vt:lpstr>
      <vt:lpstr>PUBLIC HOUSING CONVERSIONS </vt:lpstr>
      <vt:lpstr>PUBLIC HOUSING CONVERSIONS </vt:lpstr>
      <vt:lpstr>results of the competitive round </vt:lpstr>
      <vt:lpstr>Results of the competitive round</vt:lpstr>
      <vt:lpstr>Results of the competitive round</vt:lpstr>
      <vt:lpstr>Financing resources</vt:lpstr>
      <vt:lpstr> nonprofit Developer objectives</vt:lpstr>
      <vt:lpstr>PowerPoint Presentation</vt:lpstr>
      <vt:lpstr>CHOOSING THE TYPE OF SECTION 8</vt:lpstr>
      <vt:lpstr>PowerPoint Presentation</vt:lpstr>
      <vt:lpstr>RELOCATION CONSIDERATIONS</vt:lpstr>
      <vt:lpstr>Threshold issues</vt:lpstr>
      <vt:lpstr>Public Housing Resources &amp; Tools</vt:lpstr>
      <vt:lpstr>Public Housing Resources &amp; Tools</vt:lpstr>
      <vt:lpstr>RAD Financing</vt:lpstr>
      <vt:lpstr>FHA Multifamily Mortgage Insurance</vt:lpstr>
      <vt:lpstr>PowerPoint Presentation</vt:lpstr>
      <vt:lpstr>RAD &amp; LIHTCs</vt:lpstr>
      <vt:lpstr>RAD &amp; LIHTCs</vt:lpstr>
      <vt:lpstr>RAD &amp; LIHTCs</vt:lpstr>
      <vt:lpstr>RAD &amp; LIHTCs</vt:lpstr>
      <vt:lpstr>RAD &amp; LIHTCs</vt:lpstr>
      <vt:lpstr>Considerations for operations</vt:lpstr>
      <vt:lpstr>Comparison of PHA fees ACC vs RAD</vt:lpstr>
      <vt:lpstr>Internal considerations</vt:lpstr>
      <vt:lpstr>The application</vt:lpstr>
      <vt:lpstr>Closing process</vt:lpstr>
      <vt:lpstr>RAD Capital Marketplace</vt:lpstr>
      <vt:lpstr>RAD Web Page </vt:lpstr>
    </vt:vector>
  </TitlesOfParts>
  <Company>Housing and Urban Development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Transforming Rental Assistance (TRA)</dc:title>
  <dc:creator>Jess Yuen</dc:creator>
  <cp:lastModifiedBy>Office</cp:lastModifiedBy>
  <cp:revision>1980</cp:revision>
  <cp:lastPrinted>2013-02-04T07:16:42Z</cp:lastPrinted>
  <dcterms:created xsi:type="dcterms:W3CDTF">2010-05-06T21:38:46Z</dcterms:created>
  <dcterms:modified xsi:type="dcterms:W3CDTF">2013-07-10T04:08:05Z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0x0101004DE03157EE2BAD48B6652401093A6DE6</vt:lpwstr>
  </property>
  <property fmtid="{D5CDD505-2E9C-101B-9397-08002B2CF9AE}" pid="3" name="_NewReviewCycle">
    <vt:lpwstr/>
  </property>
</Properties>
</file>